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xls" ContentType="application/vnd.ms-excel"/>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9.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10.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134"/>
  </p:notesMasterIdLst>
  <p:sldIdLst>
    <p:sldId id="256" r:id="rId2"/>
    <p:sldId id="258" r:id="rId3"/>
    <p:sldId id="259" r:id="rId4"/>
    <p:sldId id="260" r:id="rId5"/>
    <p:sldId id="261" r:id="rId6"/>
    <p:sldId id="262" r:id="rId7"/>
    <p:sldId id="387" r:id="rId8"/>
    <p:sldId id="310" r:id="rId9"/>
    <p:sldId id="311" r:id="rId10"/>
    <p:sldId id="312" r:id="rId11"/>
    <p:sldId id="313" r:id="rId12"/>
    <p:sldId id="314" r:id="rId13"/>
    <p:sldId id="315" r:id="rId14"/>
    <p:sldId id="316" r:id="rId15"/>
    <p:sldId id="317"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437" r:id="rId45"/>
    <p:sldId id="438" r:id="rId46"/>
    <p:sldId id="439" r:id="rId47"/>
    <p:sldId id="440" r:id="rId48"/>
    <p:sldId id="441" r:id="rId49"/>
    <p:sldId id="442" r:id="rId50"/>
    <p:sldId id="443" r:id="rId51"/>
    <p:sldId id="444" r:id="rId52"/>
    <p:sldId id="445" r:id="rId53"/>
    <p:sldId id="446" r:id="rId54"/>
    <p:sldId id="447" r:id="rId55"/>
    <p:sldId id="448" r:id="rId56"/>
    <p:sldId id="449" r:id="rId57"/>
    <p:sldId id="450" r:id="rId58"/>
    <p:sldId id="451" r:id="rId59"/>
    <p:sldId id="452" r:id="rId60"/>
    <p:sldId id="453" r:id="rId61"/>
    <p:sldId id="454" r:id="rId62"/>
    <p:sldId id="455" r:id="rId63"/>
    <p:sldId id="456" r:id="rId64"/>
    <p:sldId id="457" r:id="rId65"/>
    <p:sldId id="458" r:id="rId66"/>
    <p:sldId id="459" r:id="rId67"/>
    <p:sldId id="460" r:id="rId68"/>
    <p:sldId id="461" r:id="rId69"/>
    <p:sldId id="462" r:id="rId70"/>
    <p:sldId id="463" r:id="rId71"/>
    <p:sldId id="464" r:id="rId72"/>
    <p:sldId id="465" r:id="rId73"/>
    <p:sldId id="466" r:id="rId74"/>
    <p:sldId id="467" r:id="rId75"/>
    <p:sldId id="468" r:id="rId76"/>
    <p:sldId id="469" r:id="rId77"/>
    <p:sldId id="470" r:id="rId78"/>
    <p:sldId id="471" r:id="rId79"/>
    <p:sldId id="472" r:id="rId80"/>
    <p:sldId id="473" r:id="rId81"/>
    <p:sldId id="474" r:id="rId82"/>
    <p:sldId id="475" r:id="rId83"/>
    <p:sldId id="476" r:id="rId84"/>
    <p:sldId id="477" r:id="rId85"/>
    <p:sldId id="478" r:id="rId86"/>
    <p:sldId id="479" r:id="rId87"/>
    <p:sldId id="480" r:id="rId88"/>
    <p:sldId id="481" r:id="rId89"/>
    <p:sldId id="482" r:id="rId90"/>
    <p:sldId id="483" r:id="rId91"/>
    <p:sldId id="484" r:id="rId92"/>
    <p:sldId id="485" r:id="rId93"/>
    <p:sldId id="486" r:id="rId94"/>
    <p:sldId id="487" r:id="rId95"/>
    <p:sldId id="488" r:id="rId96"/>
    <p:sldId id="489" r:id="rId97"/>
    <p:sldId id="490" r:id="rId98"/>
    <p:sldId id="491" r:id="rId99"/>
    <p:sldId id="492" r:id="rId100"/>
    <p:sldId id="493" r:id="rId101"/>
    <p:sldId id="494" r:id="rId102"/>
    <p:sldId id="426" r:id="rId103"/>
    <p:sldId id="427" r:id="rId104"/>
    <p:sldId id="428" r:id="rId105"/>
    <p:sldId id="429" r:id="rId106"/>
    <p:sldId id="430" r:id="rId107"/>
    <p:sldId id="431" r:id="rId108"/>
    <p:sldId id="432" r:id="rId109"/>
    <p:sldId id="433" r:id="rId110"/>
    <p:sldId id="434" r:id="rId111"/>
    <p:sldId id="435" r:id="rId112"/>
    <p:sldId id="436" r:id="rId113"/>
    <p:sldId id="406" r:id="rId114"/>
    <p:sldId id="407" r:id="rId115"/>
    <p:sldId id="408" r:id="rId116"/>
    <p:sldId id="409" r:id="rId117"/>
    <p:sldId id="410" r:id="rId118"/>
    <p:sldId id="411" r:id="rId119"/>
    <p:sldId id="412" r:id="rId120"/>
    <p:sldId id="413" r:id="rId121"/>
    <p:sldId id="414" r:id="rId122"/>
    <p:sldId id="415" r:id="rId123"/>
    <p:sldId id="416" r:id="rId124"/>
    <p:sldId id="417" r:id="rId125"/>
    <p:sldId id="418" r:id="rId126"/>
    <p:sldId id="419" r:id="rId127"/>
    <p:sldId id="420" r:id="rId128"/>
    <p:sldId id="421" r:id="rId129"/>
    <p:sldId id="422" r:id="rId130"/>
    <p:sldId id="423" r:id="rId131"/>
    <p:sldId id="424" r:id="rId132"/>
    <p:sldId id="425" r:id="rId1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1pPr>
    <a:lvl2pPr marL="4572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2pPr>
    <a:lvl3pPr marL="9144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3pPr>
    <a:lvl4pPr marL="13716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4pPr>
    <a:lvl5pPr marL="1828800" algn="l" rtl="0" eaLnBrk="0" fontAlgn="base" hangingPunct="0">
      <a:spcBef>
        <a:spcPct val="0"/>
      </a:spcBef>
      <a:spcAft>
        <a:spcPct val="0"/>
      </a:spcAft>
      <a:defRPr sz="2400" kern="1200">
        <a:solidFill>
          <a:schemeClr val="tx1"/>
        </a:solidFill>
        <a:latin typeface="Comic Sans MS" panose="030F0702030302020204" pitchFamily="66" charset="0"/>
        <a:ea typeface="+mn-ea"/>
        <a:cs typeface="Arial" panose="020B0604020202020204" pitchFamily="34" charset="0"/>
      </a:defRPr>
    </a:lvl5pPr>
    <a:lvl6pPr marL="22860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6pPr>
    <a:lvl7pPr marL="27432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7pPr>
    <a:lvl8pPr marL="32004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8pPr>
    <a:lvl9pPr marL="3657600" algn="l" defTabSz="914400" rtl="0" eaLnBrk="1" latinLnBrk="0" hangingPunct="1">
      <a:defRPr sz="2400" kern="1200">
        <a:solidFill>
          <a:schemeClr val="tx1"/>
        </a:solidFill>
        <a:latin typeface="Comic Sans MS" panose="030F0702030302020204" pitchFamily="66"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3" autoAdjust="0"/>
    <p:restoredTop sz="91615" autoAdjust="0"/>
  </p:normalViewPr>
  <p:slideViewPr>
    <p:cSldViewPr>
      <p:cViewPr varScale="1">
        <p:scale>
          <a:sx n="47" d="100"/>
          <a:sy n="47" d="100"/>
        </p:scale>
        <p:origin x="2128" y="184"/>
      </p:cViewPr>
      <p:guideLst>
        <p:guide orient="horz" pos="2160"/>
        <p:guide pos="2880"/>
      </p:guideLst>
    </p:cSldViewPr>
  </p:slideViewPr>
  <p:outlineViewPr>
    <p:cViewPr>
      <p:scale>
        <a:sx n="33" d="100"/>
        <a:sy n="33" d="100"/>
      </p:scale>
      <p:origin x="0" y="72306"/>
    </p:cViewPr>
  </p:outlineViewPr>
  <p:notesTextViewPr>
    <p:cViewPr>
      <p:scale>
        <a:sx n="100" d="100"/>
        <a:sy n="100" d="100"/>
      </p:scale>
      <p:origin x="0" y="0"/>
    </p:cViewPr>
  </p:notesTextViewPr>
  <p:sorterViewPr>
    <p:cViewPr varScale="1">
      <p:scale>
        <a:sx n="100" d="100"/>
        <a:sy n="100" d="100"/>
      </p:scale>
      <p:origin x="0" y="-33350"/>
    </p:cViewPr>
  </p:sorter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notesMaster" Target="notesMasters/notesMaster1.xml"/><Relationship Id="rId135" Type="http://schemas.openxmlformats.org/officeDocument/2006/relationships/presProps" Target="presProps.xml"/><Relationship Id="rId136" Type="http://schemas.openxmlformats.org/officeDocument/2006/relationships/viewProps" Target="viewProps.xml"/><Relationship Id="rId137" Type="http://schemas.openxmlformats.org/officeDocument/2006/relationships/theme" Target="theme/theme1.xml"/><Relationship Id="rId13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2578CF-9E46-4F93-B4B8-7F75505C7CE0}" type="doc">
      <dgm:prSet loTypeId="urn:microsoft.com/office/officeart/2005/8/layout/orgChart1" loCatId="hierarchy" qsTypeId="urn:microsoft.com/office/officeart/2005/8/quickstyle/simple1" qsCatId="simple" csTypeId="urn:microsoft.com/office/officeart/2005/8/colors/accent1_2" csCatId="accent1"/>
      <dgm:spPr/>
    </dgm:pt>
    <dgm:pt modelId="{5975A671-46C6-46F4-8B19-9E4A139F03CB}">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Клиничка слика АД</a:t>
          </a:r>
        </a:p>
      </dgm:t>
    </dgm:pt>
    <dgm:pt modelId="{06CB045C-8DE3-4876-86AF-46CB74E9AAEA}" type="parTrans" cxnId="{E9E09F34-44FB-49EB-AD73-B7FC21FFE498}">
      <dgm:prSet/>
      <dgm:spPr/>
    </dgm:pt>
    <dgm:pt modelId="{0D90200B-361E-46A3-AFBF-38555EDAD7A2}" type="sibTrans" cxnId="{E9E09F34-44FB-49EB-AD73-B7FC21FFE498}">
      <dgm:prSet/>
      <dgm:spPr/>
    </dgm:pt>
    <dgm:pt modelId="{C89D627F-816E-44F4-9BFD-AECDB363E2B2}">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1" i="0" u="sng" strike="noStrike" cap="none" normalizeH="0" baseline="0" smtClean="0">
              <a:ln>
                <a:noFill/>
              </a:ln>
              <a:solidFill>
                <a:schemeClr val="hlink"/>
              </a:solidFill>
              <a:effectLst/>
              <a:latin typeface="Tahoma" panose="020B0604030504040204" pitchFamily="34" charset="0"/>
              <a:cs typeface="Arial" panose="020B0604020202020204" pitchFamily="34" charset="0"/>
            </a:rPr>
            <a:t>Когнитивни поремећај</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Памћење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Говор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Апраксија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Агнозија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Визуосоац орјентација</a:t>
          </a:r>
        </a:p>
      </dgm:t>
    </dgm:pt>
    <dgm:pt modelId="{4ACCB06F-4AC0-4C02-B83F-216870718C1F}" type="parTrans" cxnId="{9098BF07-58F5-496D-928B-E6007708D55C}">
      <dgm:prSet/>
      <dgm:spPr/>
    </dgm:pt>
    <dgm:pt modelId="{923602FA-423B-426A-9B90-AD4395656618}" type="sibTrans" cxnId="{9098BF07-58F5-496D-928B-E6007708D55C}">
      <dgm:prSet/>
      <dgm:spPr/>
    </dgm:pt>
    <dgm:pt modelId="{2B7618CC-88A5-435A-B4E9-01BF5CE67A3D}">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1" i="0" u="sng" strike="noStrike" cap="none" normalizeH="0" baseline="0" smtClean="0">
              <a:ln>
                <a:noFill/>
              </a:ln>
              <a:solidFill>
                <a:schemeClr val="hlink"/>
              </a:solidFill>
              <a:effectLst/>
              <a:latin typeface="Tahoma" panose="020B0604030504040204" pitchFamily="34" charset="0"/>
              <a:cs typeface="Arial" panose="020B0604020202020204" pitchFamily="34" charset="0"/>
            </a:rPr>
            <a:t>Психијатријски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Депресија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параноидне сумануте идеје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Видне халуцинације</a:t>
          </a:r>
        </a:p>
      </dgm:t>
    </dgm:pt>
    <dgm:pt modelId="{EB201FD4-5889-4409-A421-F34DF935B2BC}" type="parTrans" cxnId="{539A0BFE-5A0C-4D59-8F8C-0A54F7CB8955}">
      <dgm:prSet/>
      <dgm:spPr/>
    </dgm:pt>
    <dgm:pt modelId="{7613769F-647B-4C6B-B0B6-A79B7C7D6FE8}" type="sibTrans" cxnId="{539A0BFE-5A0C-4D59-8F8C-0A54F7CB8955}">
      <dgm:prSet/>
      <dgm:spPr/>
    </dgm:pt>
    <dgm:pt modelId="{CFF95C0E-7CC6-461F-9F82-2CECE2C03AE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1" i="0" u="sng" strike="noStrike" cap="none" normalizeH="0" baseline="0" smtClean="0">
              <a:ln>
                <a:noFill/>
              </a:ln>
              <a:solidFill>
                <a:schemeClr val="hlink"/>
              </a:solidFill>
              <a:effectLst/>
              <a:latin typeface="Tahoma" panose="020B0604030504040204" pitchFamily="34" charset="0"/>
              <a:cs typeface="Arial" panose="020B0604020202020204" pitchFamily="34" charset="0"/>
            </a:rPr>
            <a:t>Поремећај личности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преморбидне  особине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ритам спавања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b="0" i="0" u="none" strike="noStrike" cap="none" normalizeH="0" baseline="0" smtClean="0">
              <a:ln>
                <a:noFill/>
              </a:ln>
              <a:solidFill>
                <a:schemeClr val="tx1"/>
              </a:solidFill>
              <a:effectLst/>
              <a:latin typeface="Tahoma" panose="020B0604030504040204" pitchFamily="34" charset="0"/>
              <a:cs typeface="Arial" panose="020B0604020202020204" pitchFamily="34" charset="0"/>
            </a:rPr>
            <a:t>агитација</a:t>
          </a:r>
        </a:p>
      </dgm:t>
    </dgm:pt>
    <dgm:pt modelId="{09544910-ADEB-41E0-ADB3-6FFF1597CBDF}" type="parTrans" cxnId="{2DE4592A-F85C-4C4F-988F-6F546061B527}">
      <dgm:prSet/>
      <dgm:spPr/>
    </dgm:pt>
    <dgm:pt modelId="{B46BB537-BBC2-4D95-8C9B-6DDE59B8173D}" type="sibTrans" cxnId="{2DE4592A-F85C-4C4F-988F-6F546061B527}">
      <dgm:prSet/>
      <dgm:spPr/>
    </dgm:pt>
    <dgm:pt modelId="{CE63E513-6675-4BFB-8453-D22A7B5FD29E}" type="pres">
      <dgm:prSet presAssocID="{3C2578CF-9E46-4F93-B4B8-7F75505C7CE0}" presName="hierChild1" presStyleCnt="0">
        <dgm:presLayoutVars>
          <dgm:orgChart val="1"/>
          <dgm:chPref val="1"/>
          <dgm:dir/>
          <dgm:animOne val="branch"/>
          <dgm:animLvl val="lvl"/>
          <dgm:resizeHandles/>
        </dgm:presLayoutVars>
      </dgm:prSet>
      <dgm:spPr/>
    </dgm:pt>
    <dgm:pt modelId="{6B0FC958-9A08-46BE-8FC2-34B7F5E94A44}" type="pres">
      <dgm:prSet presAssocID="{5975A671-46C6-46F4-8B19-9E4A139F03CB}" presName="hierRoot1" presStyleCnt="0">
        <dgm:presLayoutVars>
          <dgm:hierBranch/>
        </dgm:presLayoutVars>
      </dgm:prSet>
      <dgm:spPr/>
    </dgm:pt>
    <dgm:pt modelId="{D144B297-5AF6-4A6C-A037-7237918F16DC}" type="pres">
      <dgm:prSet presAssocID="{5975A671-46C6-46F4-8B19-9E4A139F03CB}" presName="rootComposite1" presStyleCnt="0"/>
      <dgm:spPr/>
    </dgm:pt>
    <dgm:pt modelId="{B695A191-DA2D-4961-9C29-93DB744D170C}" type="pres">
      <dgm:prSet presAssocID="{5975A671-46C6-46F4-8B19-9E4A139F03CB}" presName="rootText1" presStyleLbl="node0" presStyleIdx="0" presStyleCnt="1">
        <dgm:presLayoutVars>
          <dgm:chPref val="3"/>
        </dgm:presLayoutVars>
      </dgm:prSet>
      <dgm:spPr/>
      <dgm:t>
        <a:bodyPr/>
        <a:lstStyle/>
        <a:p>
          <a:endParaRPr lang="x-none"/>
        </a:p>
      </dgm:t>
    </dgm:pt>
    <dgm:pt modelId="{954F32C7-B532-4240-B967-1B59BBBE559A}" type="pres">
      <dgm:prSet presAssocID="{5975A671-46C6-46F4-8B19-9E4A139F03CB}" presName="rootConnector1" presStyleLbl="node1" presStyleIdx="0" presStyleCnt="0"/>
      <dgm:spPr/>
      <dgm:t>
        <a:bodyPr/>
        <a:lstStyle/>
        <a:p>
          <a:endParaRPr lang="x-none"/>
        </a:p>
      </dgm:t>
    </dgm:pt>
    <dgm:pt modelId="{B1A8F68B-3721-4E53-84EA-1804871FF78C}" type="pres">
      <dgm:prSet presAssocID="{5975A671-46C6-46F4-8B19-9E4A139F03CB}" presName="hierChild2" presStyleCnt="0"/>
      <dgm:spPr/>
    </dgm:pt>
    <dgm:pt modelId="{9D96C270-7103-4CB7-8A95-229CA694E788}" type="pres">
      <dgm:prSet presAssocID="{4ACCB06F-4AC0-4C02-B83F-216870718C1F}" presName="Name35" presStyleLbl="parChTrans1D2" presStyleIdx="0" presStyleCnt="3"/>
      <dgm:spPr/>
    </dgm:pt>
    <dgm:pt modelId="{501B4A94-C7C5-4612-9164-B87BC7DD4CF8}" type="pres">
      <dgm:prSet presAssocID="{C89D627F-816E-44F4-9BFD-AECDB363E2B2}" presName="hierRoot2" presStyleCnt="0">
        <dgm:presLayoutVars>
          <dgm:hierBranch/>
        </dgm:presLayoutVars>
      </dgm:prSet>
      <dgm:spPr/>
    </dgm:pt>
    <dgm:pt modelId="{F7F22895-3EBC-473D-82C3-4846B7A662CC}" type="pres">
      <dgm:prSet presAssocID="{C89D627F-816E-44F4-9BFD-AECDB363E2B2}" presName="rootComposite" presStyleCnt="0"/>
      <dgm:spPr/>
    </dgm:pt>
    <dgm:pt modelId="{5C733233-D854-4E45-A9EC-24248F1D74FE}" type="pres">
      <dgm:prSet presAssocID="{C89D627F-816E-44F4-9BFD-AECDB363E2B2}" presName="rootText" presStyleLbl="node2" presStyleIdx="0" presStyleCnt="3">
        <dgm:presLayoutVars>
          <dgm:chPref val="3"/>
        </dgm:presLayoutVars>
      </dgm:prSet>
      <dgm:spPr/>
      <dgm:t>
        <a:bodyPr/>
        <a:lstStyle/>
        <a:p>
          <a:endParaRPr lang="x-none"/>
        </a:p>
      </dgm:t>
    </dgm:pt>
    <dgm:pt modelId="{C7AF3FDA-5D31-4D39-9424-4FDC3A0BAD34}" type="pres">
      <dgm:prSet presAssocID="{C89D627F-816E-44F4-9BFD-AECDB363E2B2}" presName="rootConnector" presStyleLbl="node2" presStyleIdx="0" presStyleCnt="3"/>
      <dgm:spPr/>
      <dgm:t>
        <a:bodyPr/>
        <a:lstStyle/>
        <a:p>
          <a:endParaRPr lang="x-none"/>
        </a:p>
      </dgm:t>
    </dgm:pt>
    <dgm:pt modelId="{D63F57C3-664B-4B1D-8915-7E14D11841E0}" type="pres">
      <dgm:prSet presAssocID="{C89D627F-816E-44F4-9BFD-AECDB363E2B2}" presName="hierChild4" presStyleCnt="0"/>
      <dgm:spPr/>
    </dgm:pt>
    <dgm:pt modelId="{497C42B1-F269-49CB-B00D-DBF8C4C2902F}" type="pres">
      <dgm:prSet presAssocID="{C89D627F-816E-44F4-9BFD-AECDB363E2B2}" presName="hierChild5" presStyleCnt="0"/>
      <dgm:spPr/>
    </dgm:pt>
    <dgm:pt modelId="{6FEFC96A-6843-4B12-9C0E-A1CB490771B3}" type="pres">
      <dgm:prSet presAssocID="{EB201FD4-5889-4409-A421-F34DF935B2BC}" presName="Name35" presStyleLbl="parChTrans1D2" presStyleIdx="1" presStyleCnt="3"/>
      <dgm:spPr/>
    </dgm:pt>
    <dgm:pt modelId="{FD951BEA-8DEB-4B48-AE9B-2D13BAADBE0E}" type="pres">
      <dgm:prSet presAssocID="{2B7618CC-88A5-435A-B4E9-01BF5CE67A3D}" presName="hierRoot2" presStyleCnt="0">
        <dgm:presLayoutVars>
          <dgm:hierBranch/>
        </dgm:presLayoutVars>
      </dgm:prSet>
      <dgm:spPr/>
    </dgm:pt>
    <dgm:pt modelId="{F7E74E4E-EA92-4E80-BAD9-6A90B3E535E8}" type="pres">
      <dgm:prSet presAssocID="{2B7618CC-88A5-435A-B4E9-01BF5CE67A3D}" presName="rootComposite" presStyleCnt="0"/>
      <dgm:spPr/>
    </dgm:pt>
    <dgm:pt modelId="{74F35C40-F366-483E-A62B-634E626F888D}" type="pres">
      <dgm:prSet presAssocID="{2B7618CC-88A5-435A-B4E9-01BF5CE67A3D}" presName="rootText" presStyleLbl="node2" presStyleIdx="1" presStyleCnt="3">
        <dgm:presLayoutVars>
          <dgm:chPref val="3"/>
        </dgm:presLayoutVars>
      </dgm:prSet>
      <dgm:spPr/>
      <dgm:t>
        <a:bodyPr/>
        <a:lstStyle/>
        <a:p>
          <a:endParaRPr lang="x-none"/>
        </a:p>
      </dgm:t>
    </dgm:pt>
    <dgm:pt modelId="{B9A25890-D4A4-454E-A3DD-6751EE9F3086}" type="pres">
      <dgm:prSet presAssocID="{2B7618CC-88A5-435A-B4E9-01BF5CE67A3D}" presName="rootConnector" presStyleLbl="node2" presStyleIdx="1" presStyleCnt="3"/>
      <dgm:spPr/>
      <dgm:t>
        <a:bodyPr/>
        <a:lstStyle/>
        <a:p>
          <a:endParaRPr lang="x-none"/>
        </a:p>
      </dgm:t>
    </dgm:pt>
    <dgm:pt modelId="{2EBA8A4D-0B88-4FC5-AFE4-25B35B526EAE}" type="pres">
      <dgm:prSet presAssocID="{2B7618CC-88A5-435A-B4E9-01BF5CE67A3D}" presName="hierChild4" presStyleCnt="0"/>
      <dgm:spPr/>
    </dgm:pt>
    <dgm:pt modelId="{53A05323-DE1A-41FF-910C-6E2713B0A34D}" type="pres">
      <dgm:prSet presAssocID="{2B7618CC-88A5-435A-B4E9-01BF5CE67A3D}" presName="hierChild5" presStyleCnt="0"/>
      <dgm:spPr/>
    </dgm:pt>
    <dgm:pt modelId="{1F054402-E126-4C62-99C8-C8ACD962BCC3}" type="pres">
      <dgm:prSet presAssocID="{09544910-ADEB-41E0-ADB3-6FFF1597CBDF}" presName="Name35" presStyleLbl="parChTrans1D2" presStyleIdx="2" presStyleCnt="3"/>
      <dgm:spPr/>
    </dgm:pt>
    <dgm:pt modelId="{A0AF967E-8338-465E-AEB1-142447A46F19}" type="pres">
      <dgm:prSet presAssocID="{CFF95C0E-7CC6-461F-9F82-2CECE2C03AE1}" presName="hierRoot2" presStyleCnt="0">
        <dgm:presLayoutVars>
          <dgm:hierBranch/>
        </dgm:presLayoutVars>
      </dgm:prSet>
      <dgm:spPr/>
    </dgm:pt>
    <dgm:pt modelId="{BC30DA90-089E-498B-B2AC-405A944AEECA}" type="pres">
      <dgm:prSet presAssocID="{CFF95C0E-7CC6-461F-9F82-2CECE2C03AE1}" presName="rootComposite" presStyleCnt="0"/>
      <dgm:spPr/>
    </dgm:pt>
    <dgm:pt modelId="{9934B568-5E94-4167-B204-D167E845CE79}" type="pres">
      <dgm:prSet presAssocID="{CFF95C0E-7CC6-461F-9F82-2CECE2C03AE1}" presName="rootText" presStyleLbl="node2" presStyleIdx="2" presStyleCnt="3">
        <dgm:presLayoutVars>
          <dgm:chPref val="3"/>
        </dgm:presLayoutVars>
      </dgm:prSet>
      <dgm:spPr/>
      <dgm:t>
        <a:bodyPr/>
        <a:lstStyle/>
        <a:p>
          <a:endParaRPr lang="x-none"/>
        </a:p>
      </dgm:t>
    </dgm:pt>
    <dgm:pt modelId="{DE247F7B-EAD2-4950-B70B-63CD5D083386}" type="pres">
      <dgm:prSet presAssocID="{CFF95C0E-7CC6-461F-9F82-2CECE2C03AE1}" presName="rootConnector" presStyleLbl="node2" presStyleIdx="2" presStyleCnt="3"/>
      <dgm:spPr/>
      <dgm:t>
        <a:bodyPr/>
        <a:lstStyle/>
        <a:p>
          <a:endParaRPr lang="x-none"/>
        </a:p>
      </dgm:t>
    </dgm:pt>
    <dgm:pt modelId="{A265FD8F-04E8-4471-94BA-E4B4288E3129}" type="pres">
      <dgm:prSet presAssocID="{CFF95C0E-7CC6-461F-9F82-2CECE2C03AE1}" presName="hierChild4" presStyleCnt="0"/>
      <dgm:spPr/>
    </dgm:pt>
    <dgm:pt modelId="{64A4D67D-86BB-47C5-97DF-A2EA14FC42E5}" type="pres">
      <dgm:prSet presAssocID="{CFF95C0E-7CC6-461F-9F82-2CECE2C03AE1}" presName="hierChild5" presStyleCnt="0"/>
      <dgm:spPr/>
    </dgm:pt>
    <dgm:pt modelId="{4C3BFED0-7B09-4E3A-8B2D-CA40F2DF8A35}" type="pres">
      <dgm:prSet presAssocID="{5975A671-46C6-46F4-8B19-9E4A139F03CB}" presName="hierChild3" presStyleCnt="0"/>
      <dgm:spPr/>
    </dgm:pt>
  </dgm:ptLst>
  <dgm:cxnLst>
    <dgm:cxn modelId="{1C4850E6-598A-4D4C-801A-535956945753}" type="presOf" srcId="{2B7618CC-88A5-435A-B4E9-01BF5CE67A3D}" destId="{74F35C40-F366-483E-A62B-634E626F888D}" srcOrd="0" destOrd="0" presId="urn:microsoft.com/office/officeart/2005/8/layout/orgChart1"/>
    <dgm:cxn modelId="{F198B334-850C-4BAD-958D-74D0205772C9}" type="presOf" srcId="{09544910-ADEB-41E0-ADB3-6FFF1597CBDF}" destId="{1F054402-E126-4C62-99C8-C8ACD962BCC3}" srcOrd="0" destOrd="0" presId="urn:microsoft.com/office/officeart/2005/8/layout/orgChart1"/>
    <dgm:cxn modelId="{1C96A838-EC27-4725-BDF3-2AA8AD97E52B}" type="presOf" srcId="{5975A671-46C6-46F4-8B19-9E4A139F03CB}" destId="{954F32C7-B532-4240-B967-1B59BBBE559A}" srcOrd="1" destOrd="0" presId="urn:microsoft.com/office/officeart/2005/8/layout/orgChart1"/>
    <dgm:cxn modelId="{539A0BFE-5A0C-4D59-8F8C-0A54F7CB8955}" srcId="{5975A671-46C6-46F4-8B19-9E4A139F03CB}" destId="{2B7618CC-88A5-435A-B4E9-01BF5CE67A3D}" srcOrd="1" destOrd="0" parTransId="{EB201FD4-5889-4409-A421-F34DF935B2BC}" sibTransId="{7613769F-647B-4C6B-B0B6-A79B7C7D6FE8}"/>
    <dgm:cxn modelId="{E9E09F34-44FB-49EB-AD73-B7FC21FFE498}" srcId="{3C2578CF-9E46-4F93-B4B8-7F75505C7CE0}" destId="{5975A671-46C6-46F4-8B19-9E4A139F03CB}" srcOrd="0" destOrd="0" parTransId="{06CB045C-8DE3-4876-86AF-46CB74E9AAEA}" sibTransId="{0D90200B-361E-46A3-AFBF-38555EDAD7A2}"/>
    <dgm:cxn modelId="{A42E9846-920F-4767-8E7C-A78822891680}" type="presOf" srcId="{5975A671-46C6-46F4-8B19-9E4A139F03CB}" destId="{B695A191-DA2D-4961-9C29-93DB744D170C}" srcOrd="0" destOrd="0" presId="urn:microsoft.com/office/officeart/2005/8/layout/orgChart1"/>
    <dgm:cxn modelId="{EACFB400-ED2D-4364-88B0-279454523967}" type="presOf" srcId="{CFF95C0E-7CC6-461F-9F82-2CECE2C03AE1}" destId="{9934B568-5E94-4167-B204-D167E845CE79}" srcOrd="0" destOrd="0" presId="urn:microsoft.com/office/officeart/2005/8/layout/orgChart1"/>
    <dgm:cxn modelId="{C8592C67-9598-4996-8A12-759C62024A94}" type="presOf" srcId="{C89D627F-816E-44F4-9BFD-AECDB363E2B2}" destId="{5C733233-D854-4E45-A9EC-24248F1D74FE}" srcOrd="0" destOrd="0" presId="urn:microsoft.com/office/officeart/2005/8/layout/orgChart1"/>
    <dgm:cxn modelId="{6C174546-954D-46F8-AF2D-2181C2E10566}" type="presOf" srcId="{EB201FD4-5889-4409-A421-F34DF935B2BC}" destId="{6FEFC96A-6843-4B12-9C0E-A1CB490771B3}" srcOrd="0" destOrd="0" presId="urn:microsoft.com/office/officeart/2005/8/layout/orgChart1"/>
    <dgm:cxn modelId="{A3AE12C4-178B-4D26-9FF3-3ED894068716}" type="presOf" srcId="{4ACCB06F-4AC0-4C02-B83F-216870718C1F}" destId="{9D96C270-7103-4CB7-8A95-229CA694E788}" srcOrd="0" destOrd="0" presId="urn:microsoft.com/office/officeart/2005/8/layout/orgChart1"/>
    <dgm:cxn modelId="{9098BF07-58F5-496D-928B-E6007708D55C}" srcId="{5975A671-46C6-46F4-8B19-9E4A139F03CB}" destId="{C89D627F-816E-44F4-9BFD-AECDB363E2B2}" srcOrd="0" destOrd="0" parTransId="{4ACCB06F-4AC0-4C02-B83F-216870718C1F}" sibTransId="{923602FA-423B-426A-9B90-AD4395656618}"/>
    <dgm:cxn modelId="{4DD7455D-84AE-42DA-8A6B-42BFE075C318}" type="presOf" srcId="{C89D627F-816E-44F4-9BFD-AECDB363E2B2}" destId="{C7AF3FDA-5D31-4D39-9424-4FDC3A0BAD34}" srcOrd="1" destOrd="0" presId="urn:microsoft.com/office/officeart/2005/8/layout/orgChart1"/>
    <dgm:cxn modelId="{D4B1398D-DEA9-4C98-BBA9-C476D02B8121}" type="presOf" srcId="{3C2578CF-9E46-4F93-B4B8-7F75505C7CE0}" destId="{CE63E513-6675-4BFB-8453-D22A7B5FD29E}" srcOrd="0" destOrd="0" presId="urn:microsoft.com/office/officeart/2005/8/layout/orgChart1"/>
    <dgm:cxn modelId="{2DE4592A-F85C-4C4F-988F-6F546061B527}" srcId="{5975A671-46C6-46F4-8B19-9E4A139F03CB}" destId="{CFF95C0E-7CC6-461F-9F82-2CECE2C03AE1}" srcOrd="2" destOrd="0" parTransId="{09544910-ADEB-41E0-ADB3-6FFF1597CBDF}" sibTransId="{B46BB537-BBC2-4D95-8C9B-6DDE59B8173D}"/>
    <dgm:cxn modelId="{7A7A36C5-EAFB-4415-9035-C0539985A29C}" type="presOf" srcId="{2B7618CC-88A5-435A-B4E9-01BF5CE67A3D}" destId="{B9A25890-D4A4-454E-A3DD-6751EE9F3086}" srcOrd="1" destOrd="0" presId="urn:microsoft.com/office/officeart/2005/8/layout/orgChart1"/>
    <dgm:cxn modelId="{85A41433-C737-4598-BBA1-DBD419651F06}" type="presOf" srcId="{CFF95C0E-7CC6-461F-9F82-2CECE2C03AE1}" destId="{DE247F7B-EAD2-4950-B70B-63CD5D083386}" srcOrd="1" destOrd="0" presId="urn:microsoft.com/office/officeart/2005/8/layout/orgChart1"/>
    <dgm:cxn modelId="{E92613AB-6231-4655-B1A9-F11D522EDD7A}" type="presParOf" srcId="{CE63E513-6675-4BFB-8453-D22A7B5FD29E}" destId="{6B0FC958-9A08-46BE-8FC2-34B7F5E94A44}" srcOrd="0" destOrd="0" presId="urn:microsoft.com/office/officeart/2005/8/layout/orgChart1"/>
    <dgm:cxn modelId="{5BE9372A-4145-4A86-A94D-F318893E03C5}" type="presParOf" srcId="{6B0FC958-9A08-46BE-8FC2-34B7F5E94A44}" destId="{D144B297-5AF6-4A6C-A037-7237918F16DC}" srcOrd="0" destOrd="0" presId="urn:microsoft.com/office/officeart/2005/8/layout/orgChart1"/>
    <dgm:cxn modelId="{A6786BDA-9D6B-4495-ADA6-50AF87096EDD}" type="presParOf" srcId="{D144B297-5AF6-4A6C-A037-7237918F16DC}" destId="{B695A191-DA2D-4961-9C29-93DB744D170C}" srcOrd="0" destOrd="0" presId="urn:microsoft.com/office/officeart/2005/8/layout/orgChart1"/>
    <dgm:cxn modelId="{BD117DD6-E27A-47FF-9B1F-7C11484A4506}" type="presParOf" srcId="{D144B297-5AF6-4A6C-A037-7237918F16DC}" destId="{954F32C7-B532-4240-B967-1B59BBBE559A}" srcOrd="1" destOrd="0" presId="urn:microsoft.com/office/officeart/2005/8/layout/orgChart1"/>
    <dgm:cxn modelId="{32DE3B38-56F6-41E9-BE50-E81086C8E7CA}" type="presParOf" srcId="{6B0FC958-9A08-46BE-8FC2-34B7F5E94A44}" destId="{B1A8F68B-3721-4E53-84EA-1804871FF78C}" srcOrd="1" destOrd="0" presId="urn:microsoft.com/office/officeart/2005/8/layout/orgChart1"/>
    <dgm:cxn modelId="{DE026428-E5B1-48D8-8BC0-5B1B7166015A}" type="presParOf" srcId="{B1A8F68B-3721-4E53-84EA-1804871FF78C}" destId="{9D96C270-7103-4CB7-8A95-229CA694E788}" srcOrd="0" destOrd="0" presId="urn:microsoft.com/office/officeart/2005/8/layout/orgChart1"/>
    <dgm:cxn modelId="{64B1C96C-7A5D-4CCC-BCCB-4985B4C248F6}" type="presParOf" srcId="{B1A8F68B-3721-4E53-84EA-1804871FF78C}" destId="{501B4A94-C7C5-4612-9164-B87BC7DD4CF8}" srcOrd="1" destOrd="0" presId="urn:microsoft.com/office/officeart/2005/8/layout/orgChart1"/>
    <dgm:cxn modelId="{47415820-5542-497D-9C8B-3C7E05876702}" type="presParOf" srcId="{501B4A94-C7C5-4612-9164-B87BC7DD4CF8}" destId="{F7F22895-3EBC-473D-82C3-4846B7A662CC}" srcOrd="0" destOrd="0" presId="urn:microsoft.com/office/officeart/2005/8/layout/orgChart1"/>
    <dgm:cxn modelId="{75DAB626-42D3-4854-974F-161F6A06D6C3}" type="presParOf" srcId="{F7F22895-3EBC-473D-82C3-4846B7A662CC}" destId="{5C733233-D854-4E45-A9EC-24248F1D74FE}" srcOrd="0" destOrd="0" presId="urn:microsoft.com/office/officeart/2005/8/layout/orgChart1"/>
    <dgm:cxn modelId="{5AABDE44-6507-406F-A170-DF82BCD1607C}" type="presParOf" srcId="{F7F22895-3EBC-473D-82C3-4846B7A662CC}" destId="{C7AF3FDA-5D31-4D39-9424-4FDC3A0BAD34}" srcOrd="1" destOrd="0" presId="urn:microsoft.com/office/officeart/2005/8/layout/orgChart1"/>
    <dgm:cxn modelId="{C0E6DDCA-BE8F-4FD6-949D-FA92F8AE37AE}" type="presParOf" srcId="{501B4A94-C7C5-4612-9164-B87BC7DD4CF8}" destId="{D63F57C3-664B-4B1D-8915-7E14D11841E0}" srcOrd="1" destOrd="0" presId="urn:microsoft.com/office/officeart/2005/8/layout/orgChart1"/>
    <dgm:cxn modelId="{8651E2A3-2DF5-4791-97EE-320B60208ECD}" type="presParOf" srcId="{501B4A94-C7C5-4612-9164-B87BC7DD4CF8}" destId="{497C42B1-F269-49CB-B00D-DBF8C4C2902F}" srcOrd="2" destOrd="0" presId="urn:microsoft.com/office/officeart/2005/8/layout/orgChart1"/>
    <dgm:cxn modelId="{4482D2F8-1967-4534-9BB5-C66518D70688}" type="presParOf" srcId="{B1A8F68B-3721-4E53-84EA-1804871FF78C}" destId="{6FEFC96A-6843-4B12-9C0E-A1CB490771B3}" srcOrd="2" destOrd="0" presId="urn:microsoft.com/office/officeart/2005/8/layout/orgChart1"/>
    <dgm:cxn modelId="{9A213A5F-F366-48D7-A83D-A843FEA093AD}" type="presParOf" srcId="{B1A8F68B-3721-4E53-84EA-1804871FF78C}" destId="{FD951BEA-8DEB-4B48-AE9B-2D13BAADBE0E}" srcOrd="3" destOrd="0" presId="urn:microsoft.com/office/officeart/2005/8/layout/orgChart1"/>
    <dgm:cxn modelId="{BF7BD32D-AF97-41CE-9030-AF8144AEA811}" type="presParOf" srcId="{FD951BEA-8DEB-4B48-AE9B-2D13BAADBE0E}" destId="{F7E74E4E-EA92-4E80-BAD9-6A90B3E535E8}" srcOrd="0" destOrd="0" presId="urn:microsoft.com/office/officeart/2005/8/layout/orgChart1"/>
    <dgm:cxn modelId="{0DC9B0E4-B8BD-404F-B6DA-A50830F02EFB}" type="presParOf" srcId="{F7E74E4E-EA92-4E80-BAD9-6A90B3E535E8}" destId="{74F35C40-F366-483E-A62B-634E626F888D}" srcOrd="0" destOrd="0" presId="urn:microsoft.com/office/officeart/2005/8/layout/orgChart1"/>
    <dgm:cxn modelId="{010FB7BC-4937-4A41-B718-420DB46FFB7D}" type="presParOf" srcId="{F7E74E4E-EA92-4E80-BAD9-6A90B3E535E8}" destId="{B9A25890-D4A4-454E-A3DD-6751EE9F3086}" srcOrd="1" destOrd="0" presId="urn:microsoft.com/office/officeart/2005/8/layout/orgChart1"/>
    <dgm:cxn modelId="{2B7EEE02-CD11-4EB3-8329-5F88AEB6F947}" type="presParOf" srcId="{FD951BEA-8DEB-4B48-AE9B-2D13BAADBE0E}" destId="{2EBA8A4D-0B88-4FC5-AFE4-25B35B526EAE}" srcOrd="1" destOrd="0" presId="urn:microsoft.com/office/officeart/2005/8/layout/orgChart1"/>
    <dgm:cxn modelId="{7C795A39-D1EF-4D62-AAFD-0A86631235BD}" type="presParOf" srcId="{FD951BEA-8DEB-4B48-AE9B-2D13BAADBE0E}" destId="{53A05323-DE1A-41FF-910C-6E2713B0A34D}" srcOrd="2" destOrd="0" presId="urn:microsoft.com/office/officeart/2005/8/layout/orgChart1"/>
    <dgm:cxn modelId="{4B11AD9B-7E19-4E23-B324-24A0E2B9B398}" type="presParOf" srcId="{B1A8F68B-3721-4E53-84EA-1804871FF78C}" destId="{1F054402-E126-4C62-99C8-C8ACD962BCC3}" srcOrd="4" destOrd="0" presId="urn:microsoft.com/office/officeart/2005/8/layout/orgChart1"/>
    <dgm:cxn modelId="{755AFAE2-8D0E-43F3-BDBB-7EC091DA54E9}" type="presParOf" srcId="{B1A8F68B-3721-4E53-84EA-1804871FF78C}" destId="{A0AF967E-8338-465E-AEB1-142447A46F19}" srcOrd="5" destOrd="0" presId="urn:microsoft.com/office/officeart/2005/8/layout/orgChart1"/>
    <dgm:cxn modelId="{B2317BB4-40EE-4BF9-8EF9-655CCDA0348E}" type="presParOf" srcId="{A0AF967E-8338-465E-AEB1-142447A46F19}" destId="{BC30DA90-089E-498B-B2AC-405A944AEECA}" srcOrd="0" destOrd="0" presId="urn:microsoft.com/office/officeart/2005/8/layout/orgChart1"/>
    <dgm:cxn modelId="{B4FC4C91-0D1C-4FEA-8A6A-39F69DA060E7}" type="presParOf" srcId="{BC30DA90-089E-498B-B2AC-405A944AEECA}" destId="{9934B568-5E94-4167-B204-D167E845CE79}" srcOrd="0" destOrd="0" presId="urn:microsoft.com/office/officeart/2005/8/layout/orgChart1"/>
    <dgm:cxn modelId="{38AFFF21-9F96-4B06-965F-7F7213BA76AA}" type="presParOf" srcId="{BC30DA90-089E-498B-B2AC-405A944AEECA}" destId="{DE247F7B-EAD2-4950-B70B-63CD5D083386}" srcOrd="1" destOrd="0" presId="urn:microsoft.com/office/officeart/2005/8/layout/orgChart1"/>
    <dgm:cxn modelId="{BD6C898B-6479-47AD-B1F3-12EED1529142}" type="presParOf" srcId="{A0AF967E-8338-465E-AEB1-142447A46F19}" destId="{A265FD8F-04E8-4471-94BA-E4B4288E3129}" srcOrd="1" destOrd="0" presId="urn:microsoft.com/office/officeart/2005/8/layout/orgChart1"/>
    <dgm:cxn modelId="{AAAACD98-41F5-4BE4-8DF2-38ED340392A0}" type="presParOf" srcId="{A0AF967E-8338-465E-AEB1-142447A46F19}" destId="{64A4D67D-86BB-47C5-97DF-A2EA14FC42E5}" srcOrd="2" destOrd="0" presId="urn:microsoft.com/office/officeart/2005/8/layout/orgChart1"/>
    <dgm:cxn modelId="{116D0F57-D3DD-4641-B6F2-C6348EC94AA0}" type="presParOf" srcId="{6B0FC958-9A08-46BE-8FC2-34B7F5E94A44}" destId="{4C3BFED0-7B09-4E3A-8B2D-CA40F2DF8A35}"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054402-E126-4C62-99C8-C8ACD962BCC3}">
      <dsp:nvSpPr>
        <dsp:cNvPr id="0" name=""/>
        <dsp:cNvSpPr/>
      </dsp:nvSpPr>
      <dsp:spPr>
        <a:xfrm>
          <a:off x="4243387" y="2423145"/>
          <a:ext cx="3002227" cy="521047"/>
        </a:xfrm>
        <a:custGeom>
          <a:avLst/>
          <a:gdLst/>
          <a:ahLst/>
          <a:cxnLst/>
          <a:rect l="0" t="0" r="0" b="0"/>
          <a:pathLst>
            <a:path>
              <a:moveTo>
                <a:pt x="0" y="0"/>
              </a:moveTo>
              <a:lnTo>
                <a:pt x="0" y="260523"/>
              </a:lnTo>
              <a:lnTo>
                <a:pt x="3002227" y="260523"/>
              </a:lnTo>
              <a:lnTo>
                <a:pt x="3002227" y="52104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EFC96A-6843-4B12-9C0E-A1CB490771B3}">
      <dsp:nvSpPr>
        <dsp:cNvPr id="0" name=""/>
        <dsp:cNvSpPr/>
      </dsp:nvSpPr>
      <dsp:spPr>
        <a:xfrm>
          <a:off x="4197667" y="2423145"/>
          <a:ext cx="91440" cy="521047"/>
        </a:xfrm>
        <a:custGeom>
          <a:avLst/>
          <a:gdLst/>
          <a:ahLst/>
          <a:cxnLst/>
          <a:rect l="0" t="0" r="0" b="0"/>
          <a:pathLst>
            <a:path>
              <a:moveTo>
                <a:pt x="45720" y="0"/>
              </a:moveTo>
              <a:lnTo>
                <a:pt x="45720" y="52104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96C270-7103-4CB7-8A95-229CA694E788}">
      <dsp:nvSpPr>
        <dsp:cNvPr id="0" name=""/>
        <dsp:cNvSpPr/>
      </dsp:nvSpPr>
      <dsp:spPr>
        <a:xfrm>
          <a:off x="1241159" y="2423145"/>
          <a:ext cx="3002227" cy="521047"/>
        </a:xfrm>
        <a:custGeom>
          <a:avLst/>
          <a:gdLst/>
          <a:ahLst/>
          <a:cxnLst/>
          <a:rect l="0" t="0" r="0" b="0"/>
          <a:pathLst>
            <a:path>
              <a:moveTo>
                <a:pt x="3002227" y="0"/>
              </a:moveTo>
              <a:lnTo>
                <a:pt x="3002227" y="260523"/>
              </a:lnTo>
              <a:lnTo>
                <a:pt x="0" y="260523"/>
              </a:lnTo>
              <a:lnTo>
                <a:pt x="0" y="521047"/>
              </a:lnTo>
            </a:path>
          </a:pathLst>
        </a:cu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695A191-DA2D-4961-9C29-93DB744D170C}">
      <dsp:nvSpPr>
        <dsp:cNvPr id="0" name=""/>
        <dsp:cNvSpPr/>
      </dsp:nvSpPr>
      <dsp:spPr>
        <a:xfrm>
          <a:off x="3002797" y="1182555"/>
          <a:ext cx="2481179" cy="124058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Клиничка слика АД</a:t>
          </a:r>
        </a:p>
      </dsp:txBody>
      <dsp:txXfrm>
        <a:off x="3002797" y="1182555"/>
        <a:ext cx="2481179" cy="1240589"/>
      </dsp:txXfrm>
    </dsp:sp>
    <dsp:sp modelId="{5C733233-D854-4E45-A9EC-24248F1D74FE}">
      <dsp:nvSpPr>
        <dsp:cNvPr id="0" name=""/>
        <dsp:cNvSpPr/>
      </dsp:nvSpPr>
      <dsp:spPr>
        <a:xfrm>
          <a:off x="569" y="2944192"/>
          <a:ext cx="2481179" cy="124058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1" i="0" u="sng" strike="noStrike" kern="1200" cap="none" normalizeH="0" baseline="0" smtClean="0">
              <a:ln>
                <a:noFill/>
              </a:ln>
              <a:solidFill>
                <a:schemeClr val="hlink"/>
              </a:solidFill>
              <a:effectLst/>
              <a:latin typeface="Tahoma" panose="020B0604030504040204" pitchFamily="34" charset="0"/>
              <a:cs typeface="Arial" panose="020B0604020202020204" pitchFamily="34" charset="0"/>
            </a:rPr>
            <a:t>Когнитивни поремећај</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Памћење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Говор</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Апраксија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Агнозија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Визуосоац орјентација</a:t>
          </a:r>
        </a:p>
      </dsp:txBody>
      <dsp:txXfrm>
        <a:off x="569" y="2944192"/>
        <a:ext cx="2481179" cy="1240589"/>
      </dsp:txXfrm>
    </dsp:sp>
    <dsp:sp modelId="{74F35C40-F366-483E-A62B-634E626F888D}">
      <dsp:nvSpPr>
        <dsp:cNvPr id="0" name=""/>
        <dsp:cNvSpPr/>
      </dsp:nvSpPr>
      <dsp:spPr>
        <a:xfrm>
          <a:off x="3002797" y="2944192"/>
          <a:ext cx="2481179" cy="124058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1" i="0" u="sng" strike="noStrike" kern="1200" cap="none" normalizeH="0" baseline="0" smtClean="0">
              <a:ln>
                <a:noFill/>
              </a:ln>
              <a:solidFill>
                <a:schemeClr val="hlink"/>
              </a:solidFill>
              <a:effectLst/>
              <a:latin typeface="Tahoma" panose="020B0604030504040204" pitchFamily="34" charset="0"/>
              <a:cs typeface="Arial" panose="020B0604020202020204" pitchFamily="34" charset="0"/>
            </a:rPr>
            <a:t>Психијатријски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Депресија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параноидне сумануте идеје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Видне халуцинације</a:t>
          </a:r>
        </a:p>
      </dsp:txBody>
      <dsp:txXfrm>
        <a:off x="3002797" y="2944192"/>
        <a:ext cx="2481179" cy="1240589"/>
      </dsp:txXfrm>
    </dsp:sp>
    <dsp:sp modelId="{9934B568-5E94-4167-B204-D167E845CE79}">
      <dsp:nvSpPr>
        <dsp:cNvPr id="0" name=""/>
        <dsp:cNvSpPr/>
      </dsp:nvSpPr>
      <dsp:spPr>
        <a:xfrm>
          <a:off x="6005025" y="2944192"/>
          <a:ext cx="2481179" cy="1240589"/>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1" i="0" u="sng" strike="noStrike" kern="1200" cap="none" normalizeH="0" baseline="0" smtClean="0">
              <a:ln>
                <a:noFill/>
              </a:ln>
              <a:solidFill>
                <a:schemeClr val="hlink"/>
              </a:solidFill>
              <a:effectLst/>
              <a:latin typeface="Tahoma" panose="020B0604030504040204" pitchFamily="34" charset="0"/>
              <a:cs typeface="Arial" panose="020B0604020202020204" pitchFamily="34" charset="0"/>
            </a:rPr>
            <a:t>Поремећај личности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преморбидне  особине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ритам спавања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sr-Cyrl-CS" sz="1300" b="0" i="0" u="none" strike="noStrike" kern="1200" cap="none" normalizeH="0" baseline="0" smtClean="0">
              <a:ln>
                <a:noFill/>
              </a:ln>
              <a:solidFill>
                <a:schemeClr val="tx1"/>
              </a:solidFill>
              <a:effectLst/>
              <a:latin typeface="Tahoma" panose="020B0604030504040204" pitchFamily="34" charset="0"/>
              <a:cs typeface="Arial" panose="020B0604020202020204" pitchFamily="34" charset="0"/>
            </a:rPr>
            <a:t>агитација</a:t>
          </a:r>
        </a:p>
      </dsp:txBody>
      <dsp:txXfrm>
        <a:off x="6005025" y="2944192"/>
        <a:ext cx="2481179" cy="124058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vl1pPr>
          </a:lstStyle>
          <a:p>
            <a:pPr>
              <a:defRPr/>
            </a:pPr>
            <a:endParaRPr lang="x-non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a:lvl1pPr>
          </a:lstStyle>
          <a:p>
            <a:pPr>
              <a:defRPr/>
            </a:pPr>
            <a:fld id="{9BE6FED8-985A-4E1E-9B01-39E21557053B}" type="datetimeFigureOut">
              <a:rPr lang="x-none"/>
              <a:pPr>
                <a:defRPr/>
              </a:pPr>
              <a:t>2/7/23</a:t>
            </a:fld>
            <a:endParaRPr lang="x-non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x-none"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x-none" noProof="0" smtClean="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vl1pPr>
          </a:lstStyle>
          <a:p>
            <a:pPr>
              <a:defRPr/>
            </a:pPr>
            <a:endParaRPr lang="x-non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hangingPunct="1">
              <a:defRPr sz="1200"/>
            </a:lvl1pPr>
          </a:lstStyle>
          <a:p>
            <a:pPr>
              <a:defRPr/>
            </a:pPr>
            <a:fld id="{0824B5A3-24F2-4188-814D-A31EE2545EDD}" type="slidenum">
              <a:rPr lang="x-none"/>
              <a:pPr>
                <a:defRPr/>
              </a:pPr>
              <a:t>‹#›</a:t>
            </a:fld>
            <a:endParaRPr lang="x-none"/>
          </a:p>
        </p:txBody>
      </p:sp>
    </p:spTree>
    <p:extLst>
      <p:ext uri="{BB962C8B-B14F-4D97-AF65-F5344CB8AC3E}">
        <p14:creationId xmlns:p14="http://schemas.microsoft.com/office/powerpoint/2010/main" val="219698214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x-none"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8EAE9162-23C9-4672-BFE0-5C3F11C2E2CC}" type="slidenum">
              <a:rPr lang="x-none" sz="1200" smtClean="0"/>
              <a:pPr/>
              <a:t>1</a:t>
            </a:fld>
            <a:endParaRPr lang="x-none" sz="1200" smtClean="0"/>
          </a:p>
        </p:txBody>
      </p:sp>
    </p:spTree>
    <p:extLst>
      <p:ext uri="{BB962C8B-B14F-4D97-AF65-F5344CB8AC3E}">
        <p14:creationId xmlns:p14="http://schemas.microsoft.com/office/powerpoint/2010/main" val="20969925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DF6F727C-068B-4F3A-A19C-A78C533E69E0}" type="slidenum">
              <a:rPr lang="en-GB" smtClean="0">
                <a:latin typeface="Times New Roman" panose="02020603050405020304" pitchFamily="18" charset="0"/>
              </a:rPr>
              <a:pPr eaLnBrk="0" hangingPunct="0">
                <a:spcBef>
                  <a:spcPct val="0"/>
                </a:spcBef>
              </a:pPr>
              <a:t>129</a:t>
            </a:fld>
            <a:endParaRPr lang="en-GB" smtClean="0">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5780" name="Rectangle 3"/>
          <p:cNvSpPr>
            <a:spLocks noGrp="1" noChangeArrowheads="1"/>
          </p:cNvSpPr>
          <p:nvPr>
            <p:ph type="body" idx="1"/>
          </p:nvPr>
        </p:nvSpPr>
        <p:spPr bwMode="auto">
          <a:xfrm>
            <a:off x="914400" y="4572000"/>
            <a:ext cx="4876800" cy="39893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r>
              <a:rPr lang="en-GB" smtClean="0">
                <a:latin typeface="Arial" panose="020B0604020202020204" pitchFamily="34" charset="0"/>
              </a:rPr>
              <a:t>Moderator Summary</a:t>
            </a:r>
          </a:p>
          <a:p>
            <a:r>
              <a:rPr lang="en-GB" smtClean="0">
                <a:latin typeface="Arial" panose="020B0604020202020204" pitchFamily="34" charset="0"/>
              </a:rPr>
              <a:t>Routine investigations</a:t>
            </a:r>
          </a:p>
          <a:p>
            <a:r>
              <a:rPr lang="en-GB" smtClean="0">
                <a:latin typeface="Arial" panose="020B0604020202020204" pitchFamily="34" charset="0"/>
              </a:rPr>
              <a:t>Of these tests, probably only syphilis serology is controversial.</a:t>
            </a:r>
          </a:p>
          <a:p>
            <a:endParaRPr lang="en-GB" smtClean="0">
              <a:latin typeface="Arial" panose="020B0604020202020204" pitchFamily="34" charset="0"/>
            </a:endParaRPr>
          </a:p>
          <a:p>
            <a:r>
              <a:rPr lang="en-GB" smtClean="0">
                <a:latin typeface="Arial" panose="020B0604020202020204" pitchFamily="34" charset="0"/>
              </a:rPr>
              <a:t>Neuroimaging</a:t>
            </a:r>
          </a:p>
          <a:p>
            <a:r>
              <a:rPr lang="en-GB" smtClean="0">
                <a:latin typeface="Arial" panose="020B0604020202020204" pitchFamily="34" charset="0"/>
              </a:rPr>
              <a:t>NINCDS-ADRDA criteria for AD do not require neuroimaging; NINDS-AIREN for vascular dementia do. MRI is sensitive at picking up white-matter changes, but the specificity of this is questionable. SPECT can be helpful in distinguishing FTD from other dementias.</a:t>
            </a:r>
          </a:p>
          <a:p>
            <a:endParaRPr lang="en-GB" smtClean="0">
              <a:latin typeface="Arial" panose="020B0604020202020204" pitchFamily="34" charset="0"/>
            </a:endParaRPr>
          </a:p>
          <a:p>
            <a:r>
              <a:rPr lang="en-GB" smtClean="0">
                <a:latin typeface="Arial" panose="020B0604020202020204" pitchFamily="34" charset="0"/>
              </a:rPr>
              <a:t>Special investigations</a:t>
            </a:r>
          </a:p>
          <a:p>
            <a:r>
              <a:rPr lang="en-GB" smtClean="0">
                <a:latin typeface="Arial" panose="020B0604020202020204" pitchFamily="34" charset="0"/>
              </a:rPr>
              <a:t>The EEG is specifically abnormal in CJD (spike and wave), non-specifically abnormal early in AD and remains normal in FTD. LP should be considered only in exceptional circumstances (e.g. abnormal syphilis serology or suspected CNS infection).</a:t>
            </a:r>
          </a:p>
          <a:p>
            <a:endParaRPr lang="en-GB" smtClean="0">
              <a:latin typeface="Arial" panose="020B0604020202020204" pitchFamily="34" charset="0"/>
            </a:endParaRPr>
          </a:p>
          <a:p>
            <a:r>
              <a:rPr lang="en-GB" smtClean="0">
                <a:latin typeface="Arial" panose="020B0604020202020204" pitchFamily="34" charset="0"/>
              </a:rPr>
              <a:t>User Notes</a:t>
            </a:r>
          </a:p>
          <a:p>
            <a:r>
              <a:rPr lang="en-GB" smtClean="0">
                <a:latin typeface="Arial" panose="020B0604020202020204" pitchFamily="34" charset="0"/>
              </a:rPr>
              <a:t>None Found</a:t>
            </a:r>
          </a:p>
        </p:txBody>
      </p:sp>
    </p:spTree>
    <p:extLst>
      <p:ext uri="{BB962C8B-B14F-4D97-AF65-F5344CB8AC3E}">
        <p14:creationId xmlns:p14="http://schemas.microsoft.com/office/powerpoint/2010/main" val="3884703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36DCE414-8B22-4959-A02C-87FABC6A048E}" type="slidenum">
              <a:rPr lang="en-GB" smtClean="0">
                <a:latin typeface="Times New Roman" panose="02020603050405020304" pitchFamily="18" charset="0"/>
              </a:rPr>
              <a:pPr eaLnBrk="0" hangingPunct="0">
                <a:spcBef>
                  <a:spcPct val="0"/>
                </a:spcBef>
              </a:pPr>
              <a:t>130</a:t>
            </a:fld>
            <a:endParaRPr lang="en-GB" smtClean="0">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7828" name="Rectangle 3"/>
          <p:cNvSpPr>
            <a:spLocks noGrp="1" noChangeArrowheads="1"/>
          </p:cNvSpPr>
          <p:nvPr>
            <p:ph type="body" idx="1"/>
          </p:nvPr>
        </p:nvSpPr>
        <p:spPr bwMode="auto">
          <a:xfrm>
            <a:off x="990600" y="4572000"/>
            <a:ext cx="4876800" cy="8355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r>
              <a:rPr lang="en-GB" smtClean="0">
                <a:latin typeface="Arial" panose="020B0604020202020204" pitchFamily="34" charset="0"/>
              </a:rPr>
              <a:t>Moderator Summary</a:t>
            </a:r>
          </a:p>
          <a:p>
            <a:r>
              <a:rPr lang="en-GB" smtClean="0">
                <a:latin typeface="Arial" panose="020B0604020202020204" pitchFamily="34" charset="0"/>
              </a:rPr>
              <a:t>The closest approximation to a biological marker for AD is, at present, structural neuroimaging.</a:t>
            </a:r>
          </a:p>
          <a:p>
            <a:endParaRPr lang="en-GB" smtClean="0">
              <a:latin typeface="Arial" panose="020B0604020202020204" pitchFamily="34" charset="0"/>
            </a:endParaRPr>
          </a:p>
          <a:p>
            <a:r>
              <a:rPr lang="en-GB" smtClean="0">
                <a:latin typeface="Arial" panose="020B0604020202020204" pitchFamily="34" charset="0"/>
              </a:rPr>
              <a:t>Age-related brain atrophy varies by region and, in AD, severity of dementia is related to reductions in volume of the whole brain, amygdala and hippocampus, and increases in CSF volume (Murphy et al 1993). All of the mildly impaired AD patients and 95% of controls were correctly classified using MRI-derived regional brain volumes (Murphy et al 1996).</a:t>
            </a:r>
          </a:p>
          <a:p>
            <a:endParaRPr lang="en-GB" smtClean="0">
              <a:latin typeface="Arial" panose="020B0604020202020204" pitchFamily="34" charset="0"/>
            </a:endParaRPr>
          </a:p>
          <a:p>
            <a:r>
              <a:rPr lang="en-GB" smtClean="0">
                <a:latin typeface="Arial" panose="020B0604020202020204" pitchFamily="34" charset="0"/>
              </a:rPr>
              <a:t>Using different approaches, it has been shown that imaging of medial temporal lobe structures can detect volumetric changes early in AD that progress in correlation with deteriorating cognitive function (Bobinski et al 1999, Jack et al 1997, 1998, Krasuski et al 1998). This was tested most effectively in unaffected individuals from families with autosomal dominant mutations. Also, prospective studies have shown, using volumetric measurement of the hippocampus, that atrophy developed before the appearance of symptoms. After symptoms developed, atrophy occurred at a rate of 8% per annum (Fox et al 1996).</a:t>
            </a:r>
          </a:p>
          <a:p>
            <a:endParaRPr lang="en-GB" smtClean="0">
              <a:latin typeface="Arial" panose="020B0604020202020204" pitchFamily="34" charset="0"/>
            </a:endParaRPr>
          </a:p>
          <a:p>
            <a:r>
              <a:rPr lang="en-GB" smtClean="0">
                <a:latin typeface="Arial" panose="020B0604020202020204" pitchFamily="34" charset="0"/>
              </a:rPr>
              <a:t>Other approaches attempting to refine structural imaging have used axial scans to allow a clearer view of the medial temporal lobe. Atrophy occurred at a rate of about 15% per year in patients with AD (Jobst et al 1994).</a:t>
            </a:r>
          </a:p>
          <a:p>
            <a:endParaRPr lang="en-GB" smtClean="0">
              <a:latin typeface="Arial" panose="020B0604020202020204" pitchFamily="34" charset="0"/>
            </a:endParaRPr>
          </a:p>
          <a:p>
            <a:r>
              <a:rPr lang="en-GB" smtClean="0">
                <a:latin typeface="Arial" panose="020B0604020202020204" pitchFamily="34" charset="0"/>
              </a:rPr>
              <a:t>However, a proportion of even normal elderly individuals show hippocampal atrophy (e.g. 30% of all elderly and nearly half of all very elderly in a study by De Leon et al 1997). Most studies report that hippocampal atrophy can be used to differentiate AD from vascular dementia (O'Brien et al 1997, Libon et al 1998), but some find that rates of atrophy of cortical structures are similar (Pantel et al 1998).</a:t>
            </a:r>
          </a:p>
          <a:p>
            <a:endParaRPr lang="en-GB" smtClean="0">
              <a:latin typeface="Arial" panose="020B0604020202020204" pitchFamily="34" charset="0"/>
            </a:endParaRPr>
          </a:p>
          <a:p>
            <a:r>
              <a:rPr lang="en-GB" smtClean="0">
                <a:latin typeface="Arial" panose="020B0604020202020204" pitchFamily="34" charset="0"/>
              </a:rPr>
              <a:t>Combining neuroimaging with other approaches might improve sensitivity and specificity. For example, some changes in regional brain volume reported in studies of AD are dependent upon APOE genotype (Reiman et al 1998, Tanaka et al 1998).</a:t>
            </a:r>
          </a:p>
          <a:p>
            <a:endParaRPr lang="en-GB" smtClean="0">
              <a:latin typeface="Arial" panose="020B0604020202020204" pitchFamily="34" charset="0"/>
            </a:endParaRPr>
          </a:p>
          <a:p>
            <a:r>
              <a:rPr lang="en-GB" smtClean="0">
                <a:latin typeface="Arial" panose="020B0604020202020204" pitchFamily="34" charset="0"/>
              </a:rPr>
              <a:t>User Notes</a:t>
            </a:r>
          </a:p>
          <a:p>
            <a:r>
              <a:rPr lang="en-GB" smtClean="0">
                <a:latin typeface="Arial" panose="020B0604020202020204" pitchFamily="34" charset="0"/>
              </a:rPr>
              <a:t>None Found</a:t>
            </a:r>
          </a:p>
        </p:txBody>
      </p:sp>
    </p:spTree>
    <p:extLst>
      <p:ext uri="{BB962C8B-B14F-4D97-AF65-F5344CB8AC3E}">
        <p14:creationId xmlns:p14="http://schemas.microsoft.com/office/powerpoint/2010/main" val="2067786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D97B3DAA-0333-4E36-8FE0-02B1259C8317}" type="slidenum">
              <a:rPr lang="en-GB" smtClean="0">
                <a:latin typeface="Times New Roman" panose="02020603050405020304" pitchFamily="18" charset="0"/>
              </a:rPr>
              <a:pPr eaLnBrk="0" hangingPunct="0">
                <a:spcBef>
                  <a:spcPct val="0"/>
                </a:spcBef>
              </a:pPr>
              <a:t>131</a:t>
            </a:fld>
            <a:endParaRPr lang="en-GB" smtClean="0">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9876" name="Rectangle 3"/>
          <p:cNvSpPr>
            <a:spLocks noGrp="1" noChangeArrowheads="1"/>
          </p:cNvSpPr>
          <p:nvPr>
            <p:ph type="body" idx="1"/>
          </p:nvPr>
        </p:nvSpPr>
        <p:spPr bwMode="auto">
          <a:xfrm>
            <a:off x="762000" y="4191000"/>
            <a:ext cx="5257800" cy="5616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r>
              <a:rPr lang="en-GB" smtClean="0">
                <a:latin typeface="Arial" panose="020B0604020202020204" pitchFamily="34" charset="0"/>
              </a:rPr>
              <a:t>Moderator Summary</a:t>
            </a:r>
          </a:p>
          <a:p>
            <a:r>
              <a:rPr lang="en-GB" smtClean="0">
                <a:latin typeface="Arial" panose="020B0604020202020204" pitchFamily="34" charset="0"/>
              </a:rPr>
              <a:t>Treating the symptoms</a:t>
            </a:r>
          </a:p>
          <a:p>
            <a:endParaRPr lang="en-GB" smtClean="0">
              <a:latin typeface="Arial" panose="020B0604020202020204" pitchFamily="34" charset="0"/>
            </a:endParaRPr>
          </a:p>
          <a:p>
            <a:r>
              <a:rPr lang="en-GB" smtClean="0">
                <a:latin typeface="Arial" panose="020B0604020202020204" pitchFamily="34" charset="0"/>
              </a:rPr>
              <a:t>AD is a treatable disorder. Treatments can be used to effectively manage behavioural and cognitive symptoms in dementia. The first specific treatments for AD were the cholinesterase inhibitors, one of which is rivastigmine, which has data in relation to cognition that are broadly similar to that of the other compounds in this group. Cholinesterase inhibitors have transformed dementia care and others are following rapidly.</a:t>
            </a:r>
          </a:p>
          <a:p>
            <a:endParaRPr lang="en-GB" smtClean="0">
              <a:latin typeface="Arial" panose="020B0604020202020204" pitchFamily="34" charset="0"/>
            </a:endParaRPr>
          </a:p>
          <a:p>
            <a:r>
              <a:rPr lang="en-GB" smtClean="0">
                <a:latin typeface="Arial" panose="020B0604020202020204" pitchFamily="34" charset="0"/>
              </a:rPr>
              <a:t>Treating the carers</a:t>
            </a:r>
          </a:p>
          <a:p>
            <a:endParaRPr lang="en-GB" smtClean="0">
              <a:latin typeface="Arial" panose="020B0604020202020204" pitchFamily="34" charset="0"/>
            </a:endParaRPr>
          </a:p>
          <a:p>
            <a:r>
              <a:rPr lang="en-GB" smtClean="0">
                <a:latin typeface="Arial" panose="020B0604020202020204" pitchFamily="34" charset="0"/>
              </a:rPr>
              <a:t>Informal carers provide the bulk of dementia care and absorb the bulk of the costs.  Helping carers through support groups, training, assessment of needs and responsive services is integral to dementia management.</a:t>
            </a:r>
          </a:p>
          <a:p>
            <a:endParaRPr lang="en-GB" smtClean="0">
              <a:latin typeface="Arial" panose="020B0604020202020204" pitchFamily="34" charset="0"/>
            </a:endParaRPr>
          </a:p>
          <a:p>
            <a:r>
              <a:rPr lang="en-GB" smtClean="0">
                <a:latin typeface="Arial" panose="020B0604020202020204" pitchFamily="34" charset="0"/>
              </a:rPr>
              <a:t>Treating the environment</a:t>
            </a:r>
          </a:p>
          <a:p>
            <a:endParaRPr lang="en-GB" smtClean="0">
              <a:latin typeface="Arial" panose="020B0604020202020204" pitchFamily="34" charset="0"/>
            </a:endParaRPr>
          </a:p>
          <a:p>
            <a:r>
              <a:rPr lang="en-GB" smtClean="0">
                <a:latin typeface="Arial" panose="020B0604020202020204" pitchFamily="34" charset="0"/>
              </a:rPr>
              <a:t>People with dementia can have a good quality of life. However, this is dependent upon the environment being appropriate to their needs, safe and stimulating. The skills of the dementia team can encompass closet design, architectural appreciation and the safety of kitchen appliances as much as pharmacodynamics and neurophysiology!</a:t>
            </a:r>
          </a:p>
          <a:p>
            <a:endParaRPr lang="en-GB" smtClean="0">
              <a:latin typeface="Arial" panose="020B0604020202020204" pitchFamily="34" charset="0"/>
            </a:endParaRPr>
          </a:p>
          <a:p>
            <a:r>
              <a:rPr lang="en-GB" smtClean="0">
                <a:latin typeface="Arial" panose="020B0604020202020204" pitchFamily="34" charset="0"/>
              </a:rPr>
              <a:t>User Notes</a:t>
            </a:r>
          </a:p>
          <a:p>
            <a:r>
              <a:rPr lang="en-GB" smtClean="0">
                <a:latin typeface="Arial" panose="020B0604020202020204" pitchFamily="34" charset="0"/>
              </a:rPr>
              <a:t>None Found</a:t>
            </a:r>
          </a:p>
        </p:txBody>
      </p:sp>
    </p:spTree>
    <p:extLst>
      <p:ext uri="{BB962C8B-B14F-4D97-AF65-F5344CB8AC3E}">
        <p14:creationId xmlns:p14="http://schemas.microsoft.com/office/powerpoint/2010/main" val="39150905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sr-Latn-C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B6AA5532-DB66-4891-A0DD-E548F8660E61}" type="slidenum">
              <a:rPr lang="sr-Latn-CS" sz="1200" smtClean="0"/>
              <a:pPr/>
              <a:t>7</a:t>
            </a:fld>
            <a:endParaRPr lang="sr-Latn-CS" sz="1200" smtClean="0"/>
          </a:p>
        </p:txBody>
      </p:sp>
    </p:spTree>
    <p:extLst>
      <p:ext uri="{BB962C8B-B14F-4D97-AF65-F5344CB8AC3E}">
        <p14:creationId xmlns:p14="http://schemas.microsoft.com/office/powerpoint/2010/main" val="2055151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x-none"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BC5452E-0281-41F0-9081-B498282FA851}" type="slidenum">
              <a:rPr lang="x-none"/>
              <a:pPr/>
              <a:t>48</a:t>
            </a:fld>
            <a:endParaRPr lang="x-none"/>
          </a:p>
        </p:txBody>
      </p:sp>
    </p:spTree>
    <p:extLst>
      <p:ext uri="{BB962C8B-B14F-4D97-AF65-F5344CB8AC3E}">
        <p14:creationId xmlns:p14="http://schemas.microsoft.com/office/powerpoint/2010/main" val="37607867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19FB0E0A-6F63-487C-921D-EBBA0D6B81C0}" type="slidenum">
              <a:rPr lang="en-GB" smtClean="0">
                <a:latin typeface="Times New Roman" panose="02020603050405020304" pitchFamily="18" charset="0"/>
              </a:rPr>
              <a:pPr eaLnBrk="0" hangingPunct="0">
                <a:spcBef>
                  <a:spcPct val="0"/>
                </a:spcBef>
              </a:pPr>
              <a:t>115</a:t>
            </a:fld>
            <a:endParaRPr lang="en-GB" smtClean="0">
              <a:latin typeface="Times New Roman" panose="02020603050405020304" pitchFamily="18" charset="0"/>
            </a:endParaRPr>
          </a:p>
        </p:txBody>
      </p:sp>
      <p:sp>
        <p:nvSpPr>
          <p:cNvPr id="52227" name="Rectangle 2"/>
          <p:cNvSpPr>
            <a:spLocks noGrp="1" noRot="1" noChangeAspect="1" noChangeArrowheads="1" noTextEdit="1"/>
          </p:cNvSpPr>
          <p:nvPr>
            <p:ph type="sldImg"/>
          </p:nvPr>
        </p:nvSpPr>
        <p:spPr bwMode="auto">
          <a:xfrm>
            <a:off x="1358900" y="533400"/>
            <a:ext cx="4064000" cy="3048000"/>
          </a:xfrm>
          <a:solidFill>
            <a:srgbClr val="FFFFFF"/>
          </a:solidFill>
          <a:ln>
            <a:solidFill>
              <a:srgbClr val="000000"/>
            </a:solidFill>
            <a:miter lim="800000"/>
            <a:headEnd/>
            <a:tailEnd/>
          </a:ln>
        </p:spPr>
      </p:sp>
      <p:sp>
        <p:nvSpPr>
          <p:cNvPr id="52228" name="Rectangle 3"/>
          <p:cNvSpPr>
            <a:spLocks noGrp="1" noChangeArrowheads="1"/>
          </p:cNvSpPr>
          <p:nvPr>
            <p:ph type="body" idx="1"/>
          </p:nvPr>
        </p:nvSpPr>
        <p:spPr bwMode="auto">
          <a:xfrm>
            <a:off x="762000" y="4419600"/>
            <a:ext cx="5410200" cy="1004888"/>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sr-Latn-CS" smtClean="0">
                <a:latin typeface="Arial" panose="020B0604020202020204" pitchFamily="34" charset="0"/>
              </a:rPr>
              <a:t>6</a:t>
            </a:r>
            <a:r>
              <a:rPr lang="da-DK" smtClean="0">
                <a:latin typeface="Arial" panose="020B0604020202020204" pitchFamily="34" charset="0"/>
              </a:rPr>
              <a:t>Moderator Summary</a:t>
            </a:r>
          </a:p>
          <a:p>
            <a:r>
              <a:rPr lang="da-DK" smtClean="0">
                <a:latin typeface="Arial" panose="020B0604020202020204" pitchFamily="34" charset="0"/>
              </a:rPr>
              <a:t>Although the figures for the prevalence of dementia diagnoses given in these pie charts are frequently cited, even post-mortem diagnoses are not without problems. A PM diagnosis can include more than one diagnosis, indicating that mixed pathologies are possible. Careful analyses show they are common.</a:t>
            </a:r>
          </a:p>
          <a:p>
            <a:endParaRPr lang="da-DK" smtClean="0">
              <a:latin typeface="Arial" panose="020B0604020202020204" pitchFamily="34" charset="0"/>
            </a:endParaRPr>
          </a:p>
          <a:p>
            <a:r>
              <a:rPr lang="da-DK" smtClean="0">
                <a:latin typeface="Arial" panose="020B0604020202020204" pitchFamily="34" charset="0"/>
              </a:rPr>
              <a:t>User Notes</a:t>
            </a:r>
          </a:p>
          <a:p>
            <a:r>
              <a:rPr lang="da-DK" smtClean="0">
                <a:latin typeface="Arial" panose="020B0604020202020204" pitchFamily="34" charset="0"/>
              </a:rPr>
              <a:t>None Found</a:t>
            </a:r>
            <a:endParaRPr lang="en-GB" smtClean="0">
              <a:latin typeface="Arial" panose="020B0604020202020204" pitchFamily="34" charset="0"/>
            </a:endParaRPr>
          </a:p>
        </p:txBody>
      </p:sp>
    </p:spTree>
    <p:extLst>
      <p:ext uri="{BB962C8B-B14F-4D97-AF65-F5344CB8AC3E}">
        <p14:creationId xmlns:p14="http://schemas.microsoft.com/office/powerpoint/2010/main" val="2832807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47E0F4A9-83AD-4D58-9524-AB7B4E6D702A}" type="slidenum">
              <a:rPr lang="en-GB" smtClean="0">
                <a:latin typeface="Times New Roman" panose="02020603050405020304" pitchFamily="18" charset="0"/>
              </a:rPr>
              <a:pPr eaLnBrk="0" hangingPunct="0">
                <a:spcBef>
                  <a:spcPct val="0"/>
                </a:spcBef>
              </a:pPr>
              <a:t>117</a:t>
            </a:fld>
            <a:endParaRPr lang="en-GB" smtClean="0">
              <a:latin typeface="Times New Roman" panose="02020603050405020304" pitchFamily="18" charset="0"/>
            </a:endParaRPr>
          </a:p>
        </p:txBody>
      </p:sp>
      <p:sp>
        <p:nvSpPr>
          <p:cNvPr id="5529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5300" name="Rectangle 3"/>
          <p:cNvSpPr>
            <a:spLocks noGrp="1" noChangeArrowheads="1"/>
          </p:cNvSpPr>
          <p:nvPr>
            <p:ph type="body" idx="1"/>
          </p:nvPr>
        </p:nvSpPr>
        <p:spPr bwMode="auto">
          <a:xfrm>
            <a:off x="914400" y="4876800"/>
            <a:ext cx="4876800" cy="2251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r>
              <a:rPr lang="en-AU" smtClean="0">
                <a:latin typeface="Arial" panose="020B0604020202020204" pitchFamily="34" charset="0"/>
              </a:rPr>
              <a:t>Moderator Summary</a:t>
            </a:r>
          </a:p>
          <a:p>
            <a:r>
              <a:rPr lang="en-AU" smtClean="0">
                <a:latin typeface="Arial" panose="020B0604020202020204" pitchFamily="34" charset="0"/>
              </a:rPr>
              <a:t>Alzheimer's disease is a highly prevalent disorder of late life, affecting more than 30% of those aged over 90 years.</a:t>
            </a:r>
          </a:p>
          <a:p>
            <a:endParaRPr lang="en-AU" smtClean="0">
              <a:latin typeface="Arial" panose="020B0604020202020204" pitchFamily="34" charset="0"/>
            </a:endParaRPr>
          </a:p>
          <a:p>
            <a:r>
              <a:rPr lang="en-AU" smtClean="0">
                <a:latin typeface="Arial" panose="020B0604020202020204" pitchFamily="34" charset="0"/>
              </a:rPr>
              <a:t>The incidence of AD is higher in women than men among the very old. There may be regional differences in dementia incidence even across Europe (Fratiglioni et al 2000).</a:t>
            </a:r>
          </a:p>
          <a:p>
            <a:endParaRPr lang="en-AU" smtClean="0">
              <a:latin typeface="Arial" panose="020B0604020202020204" pitchFamily="34" charset="0"/>
            </a:endParaRPr>
          </a:p>
          <a:p>
            <a:r>
              <a:rPr lang="en-AU" smtClean="0">
                <a:latin typeface="Arial" panose="020B0604020202020204" pitchFamily="34" charset="0"/>
              </a:rPr>
              <a:t>User Notes</a:t>
            </a:r>
          </a:p>
          <a:p>
            <a:r>
              <a:rPr lang="en-AU" smtClean="0">
                <a:latin typeface="Arial" panose="020B0604020202020204" pitchFamily="34" charset="0"/>
              </a:rPr>
              <a:t>None Found</a:t>
            </a:r>
            <a:endParaRPr lang="en-GB" smtClean="0">
              <a:latin typeface="Arial" panose="020B0604020202020204" pitchFamily="34" charset="0"/>
            </a:endParaRPr>
          </a:p>
        </p:txBody>
      </p:sp>
    </p:spTree>
    <p:extLst>
      <p:ext uri="{BB962C8B-B14F-4D97-AF65-F5344CB8AC3E}">
        <p14:creationId xmlns:p14="http://schemas.microsoft.com/office/powerpoint/2010/main" val="2768073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52E0B5BB-3478-4377-851D-BD7646A7C01B}" type="slidenum">
              <a:rPr lang="en-GB" smtClean="0">
                <a:latin typeface="Times New Roman" panose="02020603050405020304" pitchFamily="18" charset="0"/>
              </a:rPr>
              <a:pPr eaLnBrk="0" hangingPunct="0">
                <a:spcBef>
                  <a:spcPct val="0"/>
                </a:spcBef>
              </a:pPr>
              <a:t>118</a:t>
            </a:fld>
            <a:endParaRPr lang="en-GB" smtClean="0">
              <a:latin typeface="Times New Roman" panose="02020603050405020304" pitchFamily="18" charset="0"/>
            </a:endParaRPr>
          </a:p>
        </p:txBody>
      </p:sp>
      <p:sp>
        <p:nvSpPr>
          <p:cNvPr id="573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7348" name="Rectangle 3"/>
          <p:cNvSpPr>
            <a:spLocks noGrp="1" noChangeArrowheads="1"/>
          </p:cNvSpPr>
          <p:nvPr>
            <p:ph type="body" idx="1"/>
          </p:nvPr>
        </p:nvSpPr>
        <p:spPr bwMode="auto">
          <a:xfrm>
            <a:off x="838200" y="4418013"/>
            <a:ext cx="5105400" cy="3965575"/>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da-DK" smtClean="0">
                <a:latin typeface="Arial" panose="020B0604020202020204" pitchFamily="34" charset="0"/>
              </a:rPr>
              <a:t>Moderator Summary</a:t>
            </a:r>
          </a:p>
          <a:p>
            <a:r>
              <a:rPr lang="da-DK" smtClean="0">
                <a:latin typeface="Arial" panose="020B0604020202020204" pitchFamily="34" charset="0"/>
              </a:rPr>
              <a:t>Most risk analyses in dementia epidemiology have used case-control series. These are handicapped by problems of multiple bias, incorrect risk attribution and the inability to comment on causality. Furthermore, for late-onset conditions, survival bias introduces a major artifact - witness the data for smoking and AD.</a:t>
            </a:r>
          </a:p>
          <a:p>
            <a:endParaRPr lang="da-DK" smtClean="0">
              <a:latin typeface="Arial" panose="020B0604020202020204" pitchFamily="34" charset="0"/>
            </a:endParaRPr>
          </a:p>
          <a:p>
            <a:r>
              <a:rPr lang="da-DK" smtClean="0">
                <a:latin typeface="Arial" panose="020B0604020202020204" pitchFamily="34" charset="0"/>
              </a:rPr>
              <a:t>There are considerable theoretical reasons why nicotine might enhance memory function. Trials of nicotine patches are equivocal, but could be interpreted as supportive of this idea. Some prevalence studies suggest that smoking might be protective (Graves et al 1991). However, a longitudinal study of doctors refuted this, showing no decrease in AD in those who smoke and possibly even a small increase. An explanation for the difference in results between prevalence and incidence studies may be the differential survival - in case-control studies, smoking may appear protective because there are fewer smokers in the AD group, but only because smokers die earlier.</a:t>
            </a:r>
          </a:p>
          <a:p>
            <a:endParaRPr lang="da-DK" smtClean="0">
              <a:latin typeface="Arial" panose="020B0604020202020204" pitchFamily="34" charset="0"/>
            </a:endParaRPr>
          </a:p>
          <a:p>
            <a:r>
              <a:rPr lang="da-DK" smtClean="0">
                <a:latin typeface="Arial" panose="020B0604020202020204" pitchFamily="34" charset="0"/>
              </a:rPr>
              <a:t>Age is the only unequivocal risk factor identified by epidemiological studies. Risk doubles every five years, at least up to the age of 90 years or so. The true risk in the very old is not known.</a:t>
            </a:r>
          </a:p>
          <a:p>
            <a:endParaRPr lang="da-DK" smtClean="0">
              <a:latin typeface="Arial" panose="020B0604020202020204" pitchFamily="34" charset="0"/>
            </a:endParaRPr>
          </a:p>
          <a:p>
            <a:r>
              <a:rPr lang="da-DK" smtClean="0">
                <a:latin typeface="Arial" panose="020B0604020202020204" pitchFamily="34" charset="0"/>
              </a:rPr>
              <a:t>User Notes</a:t>
            </a:r>
          </a:p>
          <a:p>
            <a:r>
              <a:rPr lang="da-DK" smtClean="0">
                <a:latin typeface="Arial" panose="020B0604020202020204" pitchFamily="34" charset="0"/>
              </a:rPr>
              <a:t>None Found</a:t>
            </a:r>
            <a:endParaRPr lang="en-GB" smtClean="0">
              <a:latin typeface="Arial" panose="020B0604020202020204" pitchFamily="34" charset="0"/>
            </a:endParaRPr>
          </a:p>
        </p:txBody>
      </p:sp>
    </p:spTree>
    <p:extLst>
      <p:ext uri="{BB962C8B-B14F-4D97-AF65-F5344CB8AC3E}">
        <p14:creationId xmlns:p14="http://schemas.microsoft.com/office/powerpoint/2010/main" val="26721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CC800813-99E8-4252-A4A0-A9A1FF51E373}" type="slidenum">
              <a:rPr lang="en-GB" smtClean="0">
                <a:latin typeface="Times New Roman" panose="02020603050405020304" pitchFamily="18" charset="0"/>
              </a:rPr>
              <a:pPr eaLnBrk="0" hangingPunct="0">
                <a:spcBef>
                  <a:spcPct val="0"/>
                </a:spcBef>
              </a:pPr>
              <a:t>119</a:t>
            </a:fld>
            <a:endParaRPr lang="en-GB" smtClean="0">
              <a:latin typeface="Times New Roman" panose="02020603050405020304" pitchFamily="18" charset="0"/>
            </a:endParaRPr>
          </a:p>
        </p:txBody>
      </p:sp>
      <p:sp>
        <p:nvSpPr>
          <p:cNvPr id="5939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59396" name="Rectangle 3"/>
          <p:cNvSpPr>
            <a:spLocks noGrp="1" noChangeArrowheads="1"/>
          </p:cNvSpPr>
          <p:nvPr>
            <p:ph type="body" idx="1"/>
          </p:nvPr>
        </p:nvSpPr>
        <p:spPr bwMode="auto">
          <a:xfrm>
            <a:off x="914400" y="4191000"/>
            <a:ext cx="4953000" cy="6972300"/>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da-DK" smtClean="0">
                <a:latin typeface="Arial" panose="020B0604020202020204" pitchFamily="34" charset="0"/>
              </a:rPr>
              <a:t>Moderator Summary</a:t>
            </a:r>
          </a:p>
          <a:p>
            <a:r>
              <a:rPr lang="da-DK" smtClean="0">
                <a:latin typeface="Arial" panose="020B0604020202020204" pitchFamily="34" charset="0"/>
              </a:rPr>
              <a:t>A number of large-scale studies have demonstrated that vascular factors increase the risk not of vascular dementia (or at least, not only), but of AD.</a:t>
            </a:r>
          </a:p>
          <a:p>
            <a:endParaRPr lang="da-DK" smtClean="0">
              <a:latin typeface="Arial" panose="020B0604020202020204" pitchFamily="34" charset="0"/>
            </a:endParaRPr>
          </a:p>
          <a:p>
            <a:r>
              <a:rPr lang="da-DK" smtClean="0">
                <a:latin typeface="Arial" panose="020B0604020202020204" pitchFamily="34" charset="0"/>
              </a:rPr>
              <a:t>Breteler et al (1994)</a:t>
            </a:r>
          </a:p>
          <a:p>
            <a:endParaRPr lang="da-DK" smtClean="0">
              <a:latin typeface="Arial" panose="020B0604020202020204" pitchFamily="34" charset="0"/>
            </a:endParaRPr>
          </a:p>
          <a:p>
            <a:r>
              <a:rPr lang="da-DK" smtClean="0">
                <a:latin typeface="Arial" panose="020B0604020202020204" pitchFamily="34" charset="0"/>
              </a:rPr>
              <a:t>Cross-sectional study</a:t>
            </a:r>
          </a:p>
          <a:p>
            <a:r>
              <a:rPr lang="da-DK" smtClean="0">
                <a:latin typeface="Arial" panose="020B0604020202020204" pitchFamily="34" charset="0"/>
              </a:rPr>
              <a:t>4,791 community-dwelling subjects</a:t>
            </a:r>
          </a:p>
          <a:p>
            <a:r>
              <a:rPr lang="da-DK" smtClean="0">
                <a:latin typeface="Arial" panose="020B0604020202020204" pitchFamily="34" charset="0"/>
              </a:rPr>
              <a:t>Impaired MMSE scores in those with evidence of cardiovascular risk</a:t>
            </a:r>
          </a:p>
          <a:p>
            <a:r>
              <a:rPr lang="da-DK" smtClean="0">
                <a:latin typeface="Arial" panose="020B0604020202020204" pitchFamily="34" charset="0"/>
              </a:rPr>
              <a:t>Peripheral atherosclerosis</a:t>
            </a:r>
          </a:p>
          <a:p>
            <a:r>
              <a:rPr lang="da-DK" smtClean="0">
                <a:latin typeface="Arial" panose="020B0604020202020204" pitchFamily="34" charset="0"/>
              </a:rPr>
              <a:t>Doppler carotid abnormalities</a:t>
            </a:r>
          </a:p>
          <a:p>
            <a:r>
              <a:rPr lang="da-DK" smtClean="0">
                <a:latin typeface="Arial" panose="020B0604020202020204" pitchFamily="34" charset="0"/>
              </a:rPr>
              <a:t>ECG abnormalities.</a:t>
            </a:r>
          </a:p>
          <a:p>
            <a:endParaRPr lang="da-DK" smtClean="0">
              <a:latin typeface="Arial" panose="020B0604020202020204" pitchFamily="34" charset="0"/>
            </a:endParaRPr>
          </a:p>
          <a:p>
            <a:r>
              <a:rPr lang="da-DK" smtClean="0">
                <a:latin typeface="Arial" panose="020B0604020202020204" pitchFamily="34" charset="0"/>
              </a:rPr>
              <a:t>Prince et al (1994)</a:t>
            </a:r>
          </a:p>
          <a:p>
            <a:endParaRPr lang="da-DK" smtClean="0">
              <a:latin typeface="Arial" panose="020B0604020202020204" pitchFamily="34" charset="0"/>
            </a:endParaRPr>
          </a:p>
          <a:p>
            <a:r>
              <a:rPr lang="da-DK" smtClean="0">
                <a:latin typeface="Arial" panose="020B0604020202020204" pitchFamily="34" charset="0"/>
              </a:rPr>
              <a:t>Cross-sectional study</a:t>
            </a:r>
          </a:p>
          <a:p>
            <a:r>
              <a:rPr lang="da-DK" smtClean="0">
                <a:latin typeface="Arial" panose="020B0604020202020204" pitchFamily="34" charset="0"/>
              </a:rPr>
              <a:t>1,545 community-dwelling hypertensive subjects</a:t>
            </a:r>
          </a:p>
          <a:p>
            <a:r>
              <a:rPr lang="da-DK" smtClean="0">
                <a:latin typeface="Arial" panose="020B0604020202020204" pitchFamily="34" charset="0"/>
              </a:rPr>
              <a:t>Impaired cognition in those with ECG evidence of ischaemia.</a:t>
            </a:r>
          </a:p>
          <a:p>
            <a:endParaRPr lang="da-DK" smtClean="0">
              <a:latin typeface="Arial" panose="020B0604020202020204" pitchFamily="34" charset="0"/>
            </a:endParaRPr>
          </a:p>
          <a:p>
            <a:endParaRPr lang="da-DK" smtClean="0">
              <a:latin typeface="Arial" panose="020B0604020202020204" pitchFamily="34" charset="0"/>
            </a:endParaRPr>
          </a:p>
          <a:p>
            <a:r>
              <a:rPr lang="da-DK" smtClean="0">
                <a:latin typeface="Arial" panose="020B0604020202020204" pitchFamily="34" charset="0"/>
              </a:rPr>
              <a:t>These cross-sectional studies suggested that impaired cognition is associated with vascular disease. Others have confirmed that hypertensive subjects perform worse on cognitive tests.</a:t>
            </a:r>
          </a:p>
          <a:p>
            <a:endParaRPr lang="da-DK" smtClean="0">
              <a:latin typeface="Arial" panose="020B0604020202020204" pitchFamily="34" charset="0"/>
            </a:endParaRPr>
          </a:p>
          <a:p>
            <a:r>
              <a:rPr lang="da-DK" smtClean="0">
                <a:latin typeface="Arial" panose="020B0604020202020204" pitchFamily="34" charset="0"/>
              </a:rPr>
              <a:t>Longitudinal studies (such as Brayne et al 1998) confirm these findings - vascular factors are among those with the largest effect size, but are also risk factors for AD.</a:t>
            </a:r>
          </a:p>
          <a:p>
            <a:endParaRPr lang="da-DK" smtClean="0">
              <a:latin typeface="Arial" panose="020B0604020202020204" pitchFamily="34" charset="0"/>
            </a:endParaRPr>
          </a:p>
          <a:p>
            <a:r>
              <a:rPr lang="da-DK" smtClean="0">
                <a:latin typeface="Arial" panose="020B0604020202020204" pitchFamily="34" charset="0"/>
              </a:rPr>
              <a:t>This brings into question the whole nosology of vascular dementia versus AD. An important part of the diagnostic criteria for vascular dementia are risk factors that have now been shown to increase the risk of AD as well.</a:t>
            </a:r>
          </a:p>
          <a:p>
            <a:endParaRPr lang="da-DK" smtClean="0">
              <a:latin typeface="Arial" panose="020B0604020202020204" pitchFamily="34" charset="0"/>
            </a:endParaRPr>
          </a:p>
          <a:p>
            <a:r>
              <a:rPr lang="da-DK" smtClean="0">
                <a:latin typeface="Arial" panose="020B0604020202020204" pitchFamily="34" charset="0"/>
              </a:rPr>
              <a:t>User Notes</a:t>
            </a:r>
          </a:p>
          <a:p>
            <a:r>
              <a:rPr lang="da-DK" smtClean="0">
                <a:latin typeface="Arial" panose="020B0604020202020204" pitchFamily="34" charset="0"/>
              </a:rPr>
              <a:t>None Found</a:t>
            </a:r>
            <a:endParaRPr lang="en-GB" smtClean="0">
              <a:latin typeface="Arial" panose="020B0604020202020204" pitchFamily="34" charset="0"/>
            </a:endParaRPr>
          </a:p>
        </p:txBody>
      </p:sp>
    </p:spTree>
    <p:extLst>
      <p:ext uri="{BB962C8B-B14F-4D97-AF65-F5344CB8AC3E}">
        <p14:creationId xmlns:p14="http://schemas.microsoft.com/office/powerpoint/2010/main" val="20852528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193BD090-DA8C-4BDF-AD35-ACC1C9471B8A}" type="slidenum">
              <a:rPr lang="en-GB" smtClean="0">
                <a:latin typeface="Times New Roman" panose="02020603050405020304" pitchFamily="18" charset="0"/>
              </a:rPr>
              <a:pPr eaLnBrk="0" hangingPunct="0">
                <a:spcBef>
                  <a:spcPct val="0"/>
                </a:spcBef>
              </a:pPr>
              <a:t>120</a:t>
            </a:fld>
            <a:endParaRPr lang="en-GB" smtClean="0">
              <a:latin typeface="Times New Roman" panose="02020603050405020304" pitchFamily="18" charset="0"/>
            </a:endParaRPr>
          </a:p>
        </p:txBody>
      </p:sp>
      <p:sp>
        <p:nvSpPr>
          <p:cNvPr id="6144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61444" name="Rectangle 3"/>
          <p:cNvSpPr>
            <a:spLocks noGrp="1" noChangeArrowheads="1"/>
          </p:cNvSpPr>
          <p:nvPr>
            <p:ph type="body" idx="1"/>
          </p:nvPr>
        </p:nvSpPr>
        <p:spPr bwMode="auto">
          <a:xfrm>
            <a:off x="914400" y="4267200"/>
            <a:ext cx="4876800" cy="4878388"/>
          </a:xfrm>
          <a:solidFill>
            <a:srgbClr val="FFFFFF"/>
          </a:solidFill>
          <a:ln>
            <a:solidFill>
              <a:srgbClr val="000000"/>
            </a:solidFill>
            <a:miter lim="800000"/>
            <a:headEnd/>
            <a:tailEnd/>
          </a:ln>
        </p:spPr>
        <p:txBody>
          <a:bodyPr wrap="square" numCol="1" anchor="t" anchorCtr="0" compatLnSpc="1">
            <a:prstTxWarp prst="textNoShape">
              <a:avLst/>
            </a:prstTxWarp>
          </a:bodyPr>
          <a:lstStyle/>
          <a:p>
            <a:r>
              <a:rPr lang="da-DK" smtClean="0">
                <a:latin typeface="Arial" panose="020B0604020202020204" pitchFamily="34" charset="0"/>
              </a:rPr>
              <a:t>Moderator Summary</a:t>
            </a:r>
          </a:p>
          <a:p>
            <a:r>
              <a:rPr lang="da-DK" smtClean="0">
                <a:latin typeface="Arial" panose="020B0604020202020204" pitchFamily="34" charset="0"/>
              </a:rPr>
              <a:t>The pooled prospective studies from the EURODEM collaboration show that low levels of education is a risk factor for AD (Launer et al 1999).</a:t>
            </a:r>
          </a:p>
          <a:p>
            <a:endParaRPr lang="da-DK" smtClean="0">
              <a:latin typeface="Arial" panose="020B0604020202020204" pitchFamily="34" charset="0"/>
            </a:endParaRPr>
          </a:p>
          <a:p>
            <a:r>
              <a:rPr lang="da-DK" smtClean="0">
                <a:latin typeface="Arial" panose="020B0604020202020204" pitchFamily="34" charset="0"/>
              </a:rPr>
              <a:t>Similar prospective studies from elsewhere confirm these findings. Cobb et al (1995) followed a baseline population of more than 3,000 as part of the Framingham study for 17 years and identified over 250 incident cases of dementia. The relative risk of grade-school compared with high-school education was 1.3. However, the risk was only 1.04 for AD and 1.75 for non-AD dementia, suggesting that the risk of low educational levels is for vascular and other dementias, which have a proven environmental influence. </a:t>
            </a:r>
          </a:p>
          <a:p>
            <a:endParaRPr lang="da-DK" smtClean="0">
              <a:latin typeface="Arial" panose="020B0604020202020204" pitchFamily="34" charset="0"/>
            </a:endParaRPr>
          </a:p>
          <a:p>
            <a:r>
              <a:rPr lang="da-DK" smtClean="0">
                <a:latin typeface="Arial" panose="020B0604020202020204" pitchFamily="34" charset="0"/>
              </a:rPr>
              <a:t>The Nun Study was one of the more innovative studies to address this question. A series of nuns entering convent school wrote essays about their lives as part of their applications. Nearly 60 years later, 93 of these nuns were assessed for the presence of dementia and a further 14 who had died were assessed neuropathologically. The essays were analysed linguistically, and it was shown that ideational density and grammatical complexity were related to the risk of dementia and presence of AD in the brain. Those with the lowest ideational density and grammatical complexity as young women tended to have the lowest cognitive scores as old ladies. Of those who died, all of those with AD had had low linguistic scores and those without AD had achieved high linguistic scores.</a:t>
            </a:r>
          </a:p>
          <a:p>
            <a:endParaRPr lang="da-DK" smtClean="0">
              <a:latin typeface="Arial" panose="020B0604020202020204" pitchFamily="34" charset="0"/>
            </a:endParaRPr>
          </a:p>
          <a:p>
            <a:r>
              <a:rPr lang="da-DK" smtClean="0">
                <a:latin typeface="Arial" panose="020B0604020202020204" pitchFamily="34" charset="0"/>
              </a:rPr>
              <a:t>User Notes</a:t>
            </a:r>
          </a:p>
          <a:p>
            <a:r>
              <a:rPr lang="da-DK" smtClean="0">
                <a:latin typeface="Arial" panose="020B0604020202020204" pitchFamily="34" charset="0"/>
              </a:rPr>
              <a:t>None Found</a:t>
            </a:r>
            <a:endParaRPr lang="en-GB" smtClean="0">
              <a:latin typeface="Arial" panose="020B0604020202020204" pitchFamily="34" charset="0"/>
            </a:endParaRPr>
          </a:p>
        </p:txBody>
      </p:sp>
    </p:spTree>
    <p:extLst>
      <p:ext uri="{BB962C8B-B14F-4D97-AF65-F5344CB8AC3E}">
        <p14:creationId xmlns:p14="http://schemas.microsoft.com/office/powerpoint/2010/main" val="41343513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0" hangingPunct="0">
              <a:spcBef>
                <a:spcPct val="0"/>
              </a:spcBef>
            </a:pPr>
            <a:fld id="{0C8B8D7C-EA5C-413C-A9D0-B6EFF3AB6A48}" type="slidenum">
              <a:rPr lang="en-GB" smtClean="0">
                <a:latin typeface="Times New Roman" panose="02020603050405020304" pitchFamily="18" charset="0"/>
              </a:rPr>
              <a:pPr eaLnBrk="0" hangingPunct="0">
                <a:spcBef>
                  <a:spcPct val="0"/>
                </a:spcBef>
              </a:pPr>
              <a:t>125</a:t>
            </a:fld>
            <a:endParaRPr lang="en-GB" smtClean="0">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70660" name="Rectangle 3"/>
          <p:cNvSpPr>
            <a:spLocks noGrp="1" noChangeArrowheads="1"/>
          </p:cNvSpPr>
          <p:nvPr>
            <p:ph type="body" idx="1"/>
          </p:nvPr>
        </p:nvSpPr>
        <p:spPr bwMode="auto">
          <a:xfrm>
            <a:off x="533400" y="4297363"/>
            <a:ext cx="5791200" cy="3624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spAutoFit/>
          </a:bodyPr>
          <a:lstStyle/>
          <a:p>
            <a:r>
              <a:rPr lang="en-GB" smtClean="0">
                <a:latin typeface="Arial" panose="020B0604020202020204" pitchFamily="34" charset="0"/>
              </a:rPr>
              <a:t>Moderator Summary</a:t>
            </a:r>
          </a:p>
          <a:p>
            <a:r>
              <a:rPr lang="en-GB" smtClean="0">
                <a:latin typeface="Arial" panose="020B0604020202020204" pitchFamily="34" charset="0"/>
              </a:rPr>
              <a:t>NINCDS-ADRDA is the standard criteria used to define AD in all research and in much clinical practice. It is a clinical diagnosis that does NOT rely on investigations except to exclude other disorders.</a:t>
            </a:r>
          </a:p>
          <a:p>
            <a:endParaRPr lang="en-GB" smtClean="0">
              <a:latin typeface="Arial" panose="020B0604020202020204" pitchFamily="34" charset="0"/>
            </a:endParaRPr>
          </a:p>
          <a:p>
            <a:r>
              <a:rPr lang="en-GB" smtClean="0">
                <a:latin typeface="Arial" panose="020B0604020202020204" pitchFamily="34" charset="0"/>
              </a:rPr>
              <a:t>The diagnosis is made primarily for a clinical assessment supported by evidence of dementia using clinical scales, such as the MMSE or Blessed, together with some neuropsychological assessment.</a:t>
            </a:r>
          </a:p>
          <a:p>
            <a:endParaRPr lang="en-GB" smtClean="0">
              <a:latin typeface="Arial" panose="020B0604020202020204" pitchFamily="34" charset="0"/>
            </a:endParaRPr>
          </a:p>
          <a:p>
            <a:r>
              <a:rPr lang="en-GB" smtClean="0">
                <a:latin typeface="Arial" panose="020B0604020202020204" pitchFamily="34" charset="0"/>
              </a:rPr>
              <a:t>In addition to making the diagnosis, note should be taken of:</a:t>
            </a:r>
          </a:p>
          <a:p>
            <a:r>
              <a:rPr lang="en-GB" smtClean="0">
                <a:latin typeface="Arial" panose="020B0604020202020204" pitchFamily="34" charset="0"/>
              </a:rPr>
              <a:t>familial occurrence</a:t>
            </a:r>
          </a:p>
          <a:p>
            <a:r>
              <a:rPr lang="en-GB" smtClean="0">
                <a:latin typeface="Arial" panose="020B0604020202020204" pitchFamily="34" charset="0"/>
              </a:rPr>
              <a:t>onset before age 65 years</a:t>
            </a:r>
          </a:p>
          <a:p>
            <a:r>
              <a:rPr lang="en-GB" smtClean="0">
                <a:latin typeface="Arial" panose="020B0604020202020204" pitchFamily="34" charset="0"/>
              </a:rPr>
              <a:t>presence of trisomy 21.</a:t>
            </a:r>
          </a:p>
          <a:p>
            <a:endParaRPr lang="en-GB" smtClean="0">
              <a:latin typeface="Arial" panose="020B0604020202020204" pitchFamily="34" charset="0"/>
            </a:endParaRPr>
          </a:p>
          <a:p>
            <a:r>
              <a:rPr lang="en-GB" smtClean="0">
                <a:latin typeface="Arial" panose="020B0604020202020204" pitchFamily="34" charset="0"/>
              </a:rPr>
              <a:t>User Notes</a:t>
            </a:r>
          </a:p>
          <a:p>
            <a:r>
              <a:rPr lang="en-GB" smtClean="0">
                <a:latin typeface="Arial" panose="020B0604020202020204" pitchFamily="34" charset="0"/>
              </a:rPr>
              <a:t>None Found</a:t>
            </a:r>
          </a:p>
        </p:txBody>
      </p:sp>
    </p:spTree>
    <p:extLst>
      <p:ext uri="{BB962C8B-B14F-4D97-AF65-F5344CB8AC3E}">
        <p14:creationId xmlns:p14="http://schemas.microsoft.com/office/powerpoint/2010/main" val="710445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1"/>
          <p:cNvGrpSpPr>
            <a:grpSpLocks/>
          </p:cNvGrpSpPr>
          <p:nvPr/>
        </p:nvGrpSpPr>
        <p:grpSpPr bwMode="auto">
          <a:xfrm>
            <a:off x="0" y="0"/>
            <a:ext cx="9144000" cy="6858000"/>
            <a:chOff x="0" y="0"/>
            <a:chExt cx="9144677" cy="6858000"/>
          </a:xfrm>
        </p:grpSpPr>
        <p:pic>
          <p:nvPicPr>
            <p:cNvPr id="5" name="Picture 12" descr="SD-PanelTitle-R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7" name="Picture 14" descr="HDRibbonTitle-UniformTrim.png"/>
            <p:cNvPicPr>
              <a:picLocks noChangeAspect="1"/>
            </p:cNvPicPr>
            <p:nvPr/>
          </p:nvPicPr>
          <p:blipFill>
            <a:blip r:embed="rId3">
              <a:extLst>
                <a:ext uri="{28A0092B-C50C-407E-A947-70E740481C1C}">
                  <a14:useLocalDpi xmlns:a14="http://schemas.microsoft.com/office/drawing/2010/main" val="0"/>
                </a:ext>
              </a:extLst>
            </a:blip>
            <a:srcRect l="-2" r="47958"/>
            <a:stretch>
              <a:fillRect/>
            </a:stretch>
          </p:blipFill>
          <p:spPr bwMode="auto">
            <a:xfrm>
              <a:off x="0"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5" descr="HDRibbonTitle-UniformTrim.png"/>
            <p:cNvPicPr>
              <a:picLocks noChangeAspect="1"/>
            </p:cNvPicPr>
            <p:nvPr/>
          </p:nvPicPr>
          <p:blipFill>
            <a:blip r:embed="rId3">
              <a:extLst>
                <a:ext uri="{28A0092B-C50C-407E-A947-70E740481C1C}">
                  <a14:useLocalDpi xmlns:a14="http://schemas.microsoft.com/office/drawing/2010/main" val="0"/>
                </a:ext>
              </a:extLst>
            </a:blip>
            <a:srcRect l="-2" r="47958"/>
            <a:stretch>
              <a:fillRect/>
            </a:stretch>
          </p:blipFill>
          <p:spPr bwMode="auto">
            <a:xfrm>
              <a:off x="7480469" y="3128434"/>
              <a:ext cx="1664208" cy="61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8"/>
          <p:cNvCxnSpPr/>
          <p:nvPr/>
        </p:nvCxnSpPr>
        <p:spPr>
          <a:xfrm>
            <a:off x="2019300" y="3471863"/>
            <a:ext cx="511333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3"/>
          <p:cNvSpPr>
            <a:spLocks noGrp="1"/>
          </p:cNvSpPr>
          <p:nvPr>
            <p:ph type="dt" sz="half" idx="10"/>
          </p:nvPr>
        </p:nvSpPr>
        <p:spPr>
          <a:xfrm>
            <a:off x="6065838" y="5054600"/>
            <a:ext cx="673100" cy="279400"/>
          </a:xfrm>
        </p:spPr>
        <p:txBody>
          <a:bodyPr/>
          <a:lstStyle>
            <a:lvl1pPr>
              <a:defRPr/>
            </a:lvl1pPr>
          </a:lstStyle>
          <a:p>
            <a:pPr>
              <a:defRPr/>
            </a:pPr>
            <a:endParaRPr lang="en-US"/>
          </a:p>
        </p:txBody>
      </p:sp>
      <p:sp>
        <p:nvSpPr>
          <p:cNvPr id="11" name="Footer Placeholder 4"/>
          <p:cNvSpPr>
            <a:spLocks noGrp="1"/>
          </p:cNvSpPr>
          <p:nvPr>
            <p:ph type="ftr" sz="quarter" idx="11"/>
          </p:nvPr>
        </p:nvSpPr>
        <p:spPr>
          <a:xfrm>
            <a:off x="1922463" y="5054600"/>
            <a:ext cx="4064000" cy="279400"/>
          </a:xfrm>
        </p:spPr>
        <p:txBody>
          <a:bodyPr/>
          <a:lstStyle>
            <a:lvl1pPr>
              <a:defRPr/>
            </a:lvl1pPr>
          </a:lstStyle>
          <a:p>
            <a:pPr>
              <a:defRPr/>
            </a:pPr>
            <a:endParaRPr lang="en-US"/>
          </a:p>
        </p:txBody>
      </p:sp>
      <p:sp>
        <p:nvSpPr>
          <p:cNvPr id="12" name="Slide Number Placeholder 5"/>
          <p:cNvSpPr>
            <a:spLocks noGrp="1"/>
          </p:cNvSpPr>
          <p:nvPr>
            <p:ph type="sldNum" sz="quarter" idx="12"/>
          </p:nvPr>
        </p:nvSpPr>
        <p:spPr>
          <a:xfrm>
            <a:off x="6816725" y="5054600"/>
            <a:ext cx="414338" cy="279400"/>
          </a:xfrm>
        </p:spPr>
        <p:txBody>
          <a:bodyPr/>
          <a:lstStyle>
            <a:lvl1pPr>
              <a:defRPr/>
            </a:lvl1pPr>
          </a:lstStyle>
          <a:p>
            <a:pPr>
              <a:defRPr/>
            </a:pPr>
            <a:fld id="{A3B3EE7A-AC60-49E6-8EA3-D5DCCB0F2950}" type="slidenum">
              <a:rPr lang="en-US"/>
              <a:pPr>
                <a:defRPr/>
              </a:pPr>
              <a:t>‹#›</a:t>
            </a:fld>
            <a:endParaRPr lang="en-US"/>
          </a:p>
        </p:txBody>
      </p:sp>
    </p:spTree>
    <p:extLst>
      <p:ext uri="{BB962C8B-B14F-4D97-AF65-F5344CB8AC3E}">
        <p14:creationId xmlns:p14="http://schemas.microsoft.com/office/powerpoint/2010/main" val="3189271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76866" y="5382153"/>
            <a:ext cx="6798734" cy="49371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79A4961-A690-4311-BE6B-C96F83C9C50E}" type="slidenum">
              <a:rPr lang="en-US"/>
              <a:pPr>
                <a:defRPr/>
              </a:pPr>
              <a:t>‹#›</a:t>
            </a:fld>
            <a:endParaRPr lang="en-US"/>
          </a:p>
        </p:txBody>
      </p:sp>
    </p:spTree>
    <p:extLst>
      <p:ext uri="{BB962C8B-B14F-4D97-AF65-F5344CB8AC3E}">
        <p14:creationId xmlns:p14="http://schemas.microsoft.com/office/powerpoint/2010/main" val="3585147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3"/>
          <p:cNvCxnSpPr/>
          <p:nvPr/>
        </p:nvCxnSpPr>
        <p:spPr>
          <a:xfrm>
            <a:off x="1277938" y="41402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06873"/>
            <a:ext cx="6798734" cy="3097860"/>
          </a:xfrm>
        </p:spPr>
        <p:txBody>
          <a:bodyP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7C6F50C-08C1-4D97-B543-E4DACE5F57B9}" type="slidenum">
              <a:rPr lang="en-US"/>
              <a:pPr>
                <a:defRPr/>
              </a:pPr>
              <a:t>‹#›</a:t>
            </a:fld>
            <a:endParaRPr lang="en-US"/>
          </a:p>
        </p:txBody>
      </p:sp>
    </p:spTree>
    <p:extLst>
      <p:ext uri="{BB962C8B-B14F-4D97-AF65-F5344CB8AC3E}">
        <p14:creationId xmlns:p14="http://schemas.microsoft.com/office/powerpoint/2010/main" val="2996646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49313" y="904875"/>
            <a:ext cx="4572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eaLnBrk="1" hangingPunct="1">
              <a:defRPr/>
            </a:pPr>
            <a:r>
              <a:rPr lang="en-US" sz="7200" smtClean="0"/>
              <a:t>“</a:t>
            </a:r>
          </a:p>
        </p:txBody>
      </p:sp>
      <p:sp>
        <p:nvSpPr>
          <p:cNvPr id="6" name="TextBox 5"/>
          <p:cNvSpPr txBox="1">
            <a:spLocks noChangeArrowheads="1"/>
          </p:cNvSpPr>
          <p:nvPr/>
        </p:nvSpPr>
        <p:spPr bwMode="auto">
          <a:xfrm>
            <a:off x="7634288" y="2827338"/>
            <a:ext cx="4572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r" eaLnBrk="1" hangingPunct="1">
              <a:defRPr/>
            </a:pPr>
            <a:r>
              <a:rPr lang="en-US" sz="7200" smtClean="0"/>
              <a:t>”</a:t>
            </a:r>
          </a:p>
        </p:txBody>
      </p:sp>
      <p:cxnSp>
        <p:nvCxnSpPr>
          <p:cNvPr id="7" name="Straight Connector 6"/>
          <p:cNvCxnSpPr/>
          <p:nvPr/>
        </p:nvCxnSpPr>
        <p:spPr>
          <a:xfrm>
            <a:off x="1277938" y="41402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34333" y="982132"/>
            <a:ext cx="6400250" cy="2370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C5D5441F-12C5-415C-90C8-ADBB8EA9550F}" type="slidenum">
              <a:rPr lang="en-US"/>
              <a:pPr>
                <a:defRPr/>
              </a:pPr>
              <a:t>‹#›</a:t>
            </a:fld>
            <a:endParaRPr lang="en-US"/>
          </a:p>
        </p:txBody>
      </p:sp>
    </p:spTree>
    <p:extLst>
      <p:ext uri="{BB962C8B-B14F-4D97-AF65-F5344CB8AC3E}">
        <p14:creationId xmlns:p14="http://schemas.microsoft.com/office/powerpoint/2010/main" val="3775845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AE8293-8AA0-4880-8F75-5CF67E7A9190}" type="slidenum">
              <a:rPr lang="en-US"/>
              <a:pPr>
                <a:defRPr/>
              </a:pPr>
              <a:t>‹#›</a:t>
            </a:fld>
            <a:endParaRPr lang="en-US"/>
          </a:p>
        </p:txBody>
      </p:sp>
    </p:spTree>
    <p:extLst>
      <p:ext uri="{BB962C8B-B14F-4D97-AF65-F5344CB8AC3E}">
        <p14:creationId xmlns:p14="http://schemas.microsoft.com/office/powerpoint/2010/main" val="22090759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877888" y="896938"/>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eaLnBrk="1" hangingPunct="1">
              <a:defRPr/>
            </a:pPr>
            <a:r>
              <a:rPr lang="en-US" sz="8000" smtClean="0"/>
              <a:t>“</a:t>
            </a:r>
          </a:p>
        </p:txBody>
      </p:sp>
      <p:sp>
        <p:nvSpPr>
          <p:cNvPr id="6" name="TextBox 5"/>
          <p:cNvSpPr txBox="1">
            <a:spLocks noChangeArrowheads="1"/>
          </p:cNvSpPr>
          <p:nvPr/>
        </p:nvSpPr>
        <p:spPr bwMode="auto">
          <a:xfrm>
            <a:off x="7650163" y="2608263"/>
            <a:ext cx="457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pPr algn="r" eaLnBrk="1" hangingPunct="1">
              <a:defRPr/>
            </a:pPr>
            <a:r>
              <a:rPr lang="en-US" sz="8000" smtClean="0"/>
              <a:t>”</a:t>
            </a:r>
          </a:p>
        </p:txBody>
      </p:sp>
      <p:cxnSp>
        <p:nvCxnSpPr>
          <p:cNvPr id="7" name="Straight Connector 6"/>
          <p:cNvCxnSpPr/>
          <p:nvPr/>
        </p:nvCxnSpPr>
        <p:spPr>
          <a:xfrm>
            <a:off x="1277938" y="342900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09416" y="982132"/>
            <a:ext cx="6325168" cy="2243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0" name="Slide Number Placeholder 5"/>
          <p:cNvSpPr>
            <a:spLocks noGrp="1"/>
          </p:cNvSpPr>
          <p:nvPr>
            <p:ph type="sldNum" sz="quarter" idx="16"/>
          </p:nvPr>
        </p:nvSpPr>
        <p:spPr/>
        <p:txBody>
          <a:bodyPr/>
          <a:lstStyle>
            <a:lvl1pPr>
              <a:defRPr/>
            </a:lvl1pPr>
          </a:lstStyle>
          <a:p>
            <a:pPr>
              <a:defRPr/>
            </a:pPr>
            <a:fld id="{8422BBBC-0439-4AE5-8B78-6B7B4BBC7507}" type="slidenum">
              <a:rPr lang="en-US"/>
              <a:pPr>
                <a:defRPr/>
              </a:pPr>
              <a:t>‹#›</a:t>
            </a:fld>
            <a:endParaRPr lang="en-US"/>
          </a:p>
        </p:txBody>
      </p:sp>
    </p:spTree>
    <p:extLst>
      <p:ext uri="{BB962C8B-B14F-4D97-AF65-F5344CB8AC3E}">
        <p14:creationId xmlns:p14="http://schemas.microsoft.com/office/powerpoint/2010/main" val="2697377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5" name="Straight Connector 4"/>
          <p:cNvCxnSpPr/>
          <p:nvPr/>
        </p:nvCxnSpPr>
        <p:spPr>
          <a:xfrm>
            <a:off x="1277938" y="3429000"/>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82131"/>
            <a:ext cx="6798734" cy="2294467"/>
          </a:xfrm>
        </p:spPr>
        <p:txBody>
          <a:bodyPr rtlCol="0">
            <a:normAutofit/>
          </a:bodyPr>
          <a:lstStyle>
            <a:lvl1pPr>
              <a:defRPr lang="en-US" sz="3200" b="0" dirty="0"/>
            </a:lvl1pPr>
          </a:lstStyle>
          <a:p>
            <a:pPr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4"/>
          </p:nvPr>
        </p:nvSpPr>
        <p:spPr/>
        <p:txBody>
          <a:bodyPr/>
          <a:lstStyle>
            <a:lvl1pPr>
              <a:defRPr/>
            </a:lvl1pPr>
          </a:lstStyle>
          <a:p>
            <a:pPr>
              <a:defRPr/>
            </a:pPr>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061FAC3B-1573-4C86-94ED-A966E79C4481}" type="slidenum">
              <a:rPr lang="en-US"/>
              <a:pPr>
                <a:defRPr/>
              </a:pPr>
              <a:t>‹#›</a:t>
            </a:fld>
            <a:endParaRPr lang="en-US"/>
          </a:p>
        </p:txBody>
      </p:sp>
    </p:spTree>
    <p:extLst>
      <p:ext uri="{BB962C8B-B14F-4D97-AF65-F5344CB8AC3E}">
        <p14:creationId xmlns:p14="http://schemas.microsoft.com/office/powerpoint/2010/main" val="37850300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3"/>
          <p:cNvCxnSpPr/>
          <p:nvPr/>
        </p:nvCxnSpPr>
        <p:spPr>
          <a:xfrm>
            <a:off x="1277938" y="2354263"/>
            <a:ext cx="660717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445C948-1D14-4283-A6E9-E51313B18E57}" type="slidenum">
              <a:rPr lang="en-US"/>
              <a:pPr>
                <a:defRPr/>
              </a:pPr>
              <a:t>‹#›</a:t>
            </a:fld>
            <a:endParaRPr lang="en-US"/>
          </a:p>
        </p:txBody>
      </p:sp>
    </p:spTree>
    <p:extLst>
      <p:ext uri="{BB962C8B-B14F-4D97-AF65-F5344CB8AC3E}">
        <p14:creationId xmlns:p14="http://schemas.microsoft.com/office/powerpoint/2010/main" val="401712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3"/>
          <p:cNvCxnSpPr/>
          <p:nvPr/>
        </p:nvCxnSpPr>
        <p:spPr>
          <a:xfrm>
            <a:off x="6245225" y="906463"/>
            <a:ext cx="0" cy="4968875"/>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895C17-33C2-461F-9A81-1ED6D4C459CE}" type="slidenum">
              <a:rPr lang="en-US"/>
              <a:pPr>
                <a:defRPr/>
              </a:pPr>
              <a:t>‹#›</a:t>
            </a:fld>
            <a:endParaRPr lang="en-US"/>
          </a:p>
        </p:txBody>
      </p:sp>
    </p:spTree>
    <p:extLst>
      <p:ext uri="{BB962C8B-B14F-4D97-AF65-F5344CB8AC3E}">
        <p14:creationId xmlns:p14="http://schemas.microsoft.com/office/powerpoint/2010/main" val="3164909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24300"/>
            <a:ext cx="4038600"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E89AC684-B3A4-40F1-9FC8-D42D647443C8}" type="slidenum">
              <a:rPr lang="en-US"/>
              <a:pPr>
                <a:defRPr/>
              </a:pPr>
              <a:t>‹#›</a:t>
            </a:fld>
            <a:endParaRPr lang="en-US"/>
          </a:p>
        </p:txBody>
      </p:sp>
    </p:spTree>
    <p:extLst>
      <p:ext uri="{BB962C8B-B14F-4D97-AF65-F5344CB8AC3E}">
        <p14:creationId xmlns:p14="http://schemas.microsoft.com/office/powerpoint/2010/main" val="2480068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x-none"/>
          </a:p>
        </p:txBody>
      </p:sp>
      <p:sp>
        <p:nvSpPr>
          <p:cNvPr id="3" name="SmartArt Placeholder 2"/>
          <p:cNvSpPr>
            <a:spLocks noGrp="1"/>
          </p:cNvSpPr>
          <p:nvPr>
            <p:ph type="dgm" idx="1"/>
          </p:nvPr>
        </p:nvSpPr>
        <p:spPr>
          <a:xfrm>
            <a:off x="1182688" y="2017713"/>
            <a:ext cx="7772400" cy="4114800"/>
          </a:xfrm>
        </p:spPr>
        <p:txBody>
          <a:bodyPr/>
          <a:lstStyle/>
          <a:p>
            <a:pPr lvl="0"/>
            <a:endParaRPr lang="x-none" noProof="0"/>
          </a:p>
        </p:txBody>
      </p:sp>
      <p:sp>
        <p:nvSpPr>
          <p:cNvPr id="4" name="Date Placeholder 3"/>
          <p:cNvSpPr>
            <a:spLocks noGrp="1"/>
          </p:cNvSpPr>
          <p:nvPr>
            <p:ph type="dt" sz="half" idx="10"/>
          </p:nvPr>
        </p:nvSpPr>
        <p:spPr>
          <a:xfrm>
            <a:off x="914400" y="6324600"/>
            <a:ext cx="1905000" cy="457200"/>
          </a:xfrm>
        </p:spPr>
        <p:txBody>
          <a:bodyPr/>
          <a:lstStyle>
            <a:lvl1pPr>
              <a:defRPr/>
            </a:lvl1pPr>
          </a:lstStyle>
          <a:p>
            <a:pPr>
              <a:defRPr/>
            </a:pPr>
            <a:fld id="{62D53505-5BBF-48BB-A405-CCE999D40F04}" type="datetime1">
              <a:rPr lang="en-US"/>
              <a:pPr>
                <a:defRPr/>
              </a:pPr>
              <a:t>2/7/23</a:t>
            </a:fld>
            <a:endParaRPr lang="en-US"/>
          </a:p>
        </p:txBody>
      </p:sp>
      <p:sp>
        <p:nvSpPr>
          <p:cNvPr id="5" name="Footer Placeholder 4"/>
          <p:cNvSpPr>
            <a:spLocks noGrp="1"/>
          </p:cNvSpPr>
          <p:nvPr>
            <p:ph type="ftr" sz="quarter" idx="11"/>
          </p:nvPr>
        </p:nvSpPr>
        <p:spPr>
          <a:xfrm>
            <a:off x="3352800" y="6324600"/>
            <a:ext cx="28956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781800" y="6324600"/>
            <a:ext cx="1905000" cy="457200"/>
          </a:xfrm>
        </p:spPr>
        <p:txBody>
          <a:bodyPr/>
          <a:lstStyle>
            <a:lvl1pPr>
              <a:defRPr/>
            </a:lvl1pPr>
          </a:lstStyle>
          <a:p>
            <a:pPr>
              <a:defRPr/>
            </a:pPr>
            <a:fld id="{FCCC7CC3-BA7A-4E54-9AA5-D829C6BCC789}" type="slidenum">
              <a:rPr lang="en-US"/>
              <a:pPr>
                <a:defRPr/>
              </a:pPr>
              <a:t>‹#›</a:t>
            </a:fld>
            <a:endParaRPr lang="en-US"/>
          </a:p>
        </p:txBody>
      </p:sp>
    </p:spTree>
    <p:extLst>
      <p:ext uri="{BB962C8B-B14F-4D97-AF65-F5344CB8AC3E}">
        <p14:creationId xmlns:p14="http://schemas.microsoft.com/office/powerpoint/2010/main" val="1153438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8F7FC9-EFC9-4879-BA00-1FBE38AC913D}" type="slidenum">
              <a:rPr lang="en-US"/>
              <a:pPr>
                <a:defRPr/>
              </a:pPr>
              <a:t>‹#›</a:t>
            </a:fld>
            <a:endParaRPr lang="en-US"/>
          </a:p>
        </p:txBody>
      </p:sp>
    </p:spTree>
    <p:extLst>
      <p:ext uri="{BB962C8B-B14F-4D97-AF65-F5344CB8AC3E}">
        <p14:creationId xmlns:p14="http://schemas.microsoft.com/office/powerpoint/2010/main" val="459846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261938" y="196850"/>
            <a:ext cx="8131175" cy="9144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219075" y="1471613"/>
            <a:ext cx="8637588" cy="2262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219075" y="3886200"/>
            <a:ext cx="8637588" cy="2263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9111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1277938" y="35988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15EE450-B497-4017-AA64-31E37944EF91}" type="slidenum">
              <a:rPr lang="en-US"/>
              <a:pPr>
                <a:defRPr/>
              </a:pPr>
              <a:t>‹#›</a:t>
            </a:fld>
            <a:endParaRPr lang="en-US"/>
          </a:p>
        </p:txBody>
      </p:sp>
    </p:spTree>
    <p:extLst>
      <p:ext uri="{BB962C8B-B14F-4D97-AF65-F5344CB8AC3E}">
        <p14:creationId xmlns:p14="http://schemas.microsoft.com/office/powerpoint/2010/main" val="15341502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4"/>
          <p:cNvCxnSpPr/>
          <p:nvPr/>
        </p:nvCxnSpPr>
        <p:spPr>
          <a:xfrm>
            <a:off x="1277938" y="2355850"/>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F89E254-802B-49BC-83A0-975C866F2719}" type="slidenum">
              <a:rPr lang="en-US"/>
              <a:pPr>
                <a:defRPr/>
              </a:pPr>
              <a:t>‹#›</a:t>
            </a:fld>
            <a:endParaRPr lang="en-US"/>
          </a:p>
        </p:txBody>
      </p:sp>
    </p:spTree>
    <p:extLst>
      <p:ext uri="{BB962C8B-B14F-4D97-AF65-F5344CB8AC3E}">
        <p14:creationId xmlns:p14="http://schemas.microsoft.com/office/powerpoint/2010/main" val="1145108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BD3C303C-AF3E-4905-B497-7F7DC75B6FD8}" type="slidenum">
              <a:rPr lang="en-US"/>
              <a:pPr>
                <a:defRPr/>
              </a:pPr>
              <a:t>‹#›</a:t>
            </a:fld>
            <a:endParaRPr lang="en-US"/>
          </a:p>
        </p:txBody>
      </p:sp>
    </p:spTree>
    <p:extLst>
      <p:ext uri="{BB962C8B-B14F-4D97-AF65-F5344CB8AC3E}">
        <p14:creationId xmlns:p14="http://schemas.microsoft.com/office/powerpoint/2010/main" val="3030514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2"/>
          <p:cNvCxnSpPr/>
          <p:nvPr/>
        </p:nvCxnSpPr>
        <p:spPr>
          <a:xfrm>
            <a:off x="1277938" y="2354263"/>
            <a:ext cx="6596062"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AE5FB087-A2B6-4758-8FEC-AE46C126805A}" type="slidenum">
              <a:rPr lang="en-US"/>
              <a:pPr>
                <a:defRPr/>
              </a:pPr>
              <a:t>‹#›</a:t>
            </a:fld>
            <a:endParaRPr lang="en-US"/>
          </a:p>
        </p:txBody>
      </p:sp>
    </p:spTree>
    <p:extLst>
      <p:ext uri="{BB962C8B-B14F-4D97-AF65-F5344CB8AC3E}">
        <p14:creationId xmlns:p14="http://schemas.microsoft.com/office/powerpoint/2010/main" val="34263161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686CE63-3F91-4A45-A389-F952B42AD582}" type="slidenum">
              <a:rPr lang="en-US"/>
              <a:pPr>
                <a:defRPr/>
              </a:pPr>
              <a:t>‹#›</a:t>
            </a:fld>
            <a:endParaRPr lang="en-US"/>
          </a:p>
        </p:txBody>
      </p:sp>
    </p:spTree>
    <p:extLst>
      <p:ext uri="{BB962C8B-B14F-4D97-AF65-F5344CB8AC3E}">
        <p14:creationId xmlns:p14="http://schemas.microsoft.com/office/powerpoint/2010/main" val="1218228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a:off x="1277938" y="2913063"/>
            <a:ext cx="2333625"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B02884F-4BA1-4568-BD2D-58161B975396}" type="slidenum">
              <a:rPr lang="en-US"/>
              <a:pPr>
                <a:defRPr/>
              </a:pPr>
              <a:t>‹#›</a:t>
            </a:fld>
            <a:endParaRPr lang="en-US"/>
          </a:p>
        </p:txBody>
      </p:sp>
    </p:spTree>
    <p:extLst>
      <p:ext uri="{BB962C8B-B14F-4D97-AF65-F5344CB8AC3E}">
        <p14:creationId xmlns:p14="http://schemas.microsoft.com/office/powerpoint/2010/main" val="275811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176865" y="3255432"/>
            <a:ext cx="363220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672DAA-4EAE-46AD-9BAB-B5D1D35DF239}" type="slidenum">
              <a:rPr lang="en-US"/>
              <a:pPr>
                <a:defRPr/>
              </a:pPr>
              <a:t>‹#›</a:t>
            </a:fld>
            <a:endParaRPr lang="en-US"/>
          </a:p>
        </p:txBody>
      </p:sp>
    </p:spTree>
    <p:extLst>
      <p:ext uri="{BB962C8B-B14F-4D97-AF65-F5344CB8AC3E}">
        <p14:creationId xmlns:p14="http://schemas.microsoft.com/office/powerpoint/2010/main" val="2034780159"/>
      </p:ext>
    </p:extLst>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3.png"/><Relationship Id="rId23" Type="http://schemas.openxmlformats.org/officeDocument/2006/relationships/image" Target="../media/image4.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2050" name="Group 6"/>
          <p:cNvGrpSpPr>
            <a:grpSpLocks/>
          </p:cNvGrpSpPr>
          <p:nvPr/>
        </p:nvGrpSpPr>
        <p:grpSpPr bwMode="auto">
          <a:xfrm>
            <a:off x="0" y="0"/>
            <a:ext cx="9151938" cy="6858000"/>
            <a:chOff x="0" y="0"/>
            <a:chExt cx="9152467" cy="6858000"/>
          </a:xfrm>
        </p:grpSpPr>
        <p:pic>
          <p:nvPicPr>
            <p:cNvPr id="2056" name="Picture 7" descr="SD-PanelContent.png"/>
            <p:cNvPicPr>
              <a:picLocks noChangeAspect="1"/>
            </p:cNvPicPr>
            <p:nvPr/>
          </p:nvPicPr>
          <p:blipFill>
            <a:blip r:embed="rId2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2060" name="Picture 9" descr="HDRibbonContent-UniformTrim.png"/>
            <p:cNvPicPr>
              <a:picLocks noChangeAspect="1"/>
            </p:cNvPicPr>
            <p:nvPr/>
          </p:nvPicPr>
          <p:blipFill>
            <a:blip r:embed="rId23">
              <a:extLst>
                <a:ext uri="{28A0092B-C50C-407E-A947-70E740481C1C}">
                  <a14:useLocalDpi xmlns:a14="http://schemas.microsoft.com/office/drawing/2010/main" val="0"/>
                </a:ext>
              </a:extLst>
            </a:blip>
            <a:srcRect l="2" r="14240"/>
            <a:stretch>
              <a:fillRect/>
            </a:stretch>
          </p:blipFill>
          <p:spPr bwMode="auto">
            <a:xfrm>
              <a:off x="0"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Picture 10" descr="HDRibbonContent-UniformTrim.png"/>
            <p:cNvPicPr>
              <a:picLocks noChangeAspect="1"/>
            </p:cNvPicPr>
            <p:nvPr/>
          </p:nvPicPr>
          <p:blipFill>
            <a:blip r:embed="rId23">
              <a:extLst>
                <a:ext uri="{28A0092B-C50C-407E-A947-70E740481C1C}">
                  <a14:useLocalDpi xmlns:a14="http://schemas.microsoft.com/office/drawing/2010/main" val="0"/>
                </a:ext>
              </a:extLst>
            </a:blip>
            <a:srcRect l="2" r="14240"/>
            <a:stretch>
              <a:fillRect/>
            </a:stretch>
          </p:blipFill>
          <p:spPr bwMode="auto">
            <a:xfrm>
              <a:off x="8466667" y="3128434"/>
              <a:ext cx="68580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51" name="Title Placeholder 1"/>
          <p:cNvSpPr>
            <a:spLocks noGrp="1"/>
          </p:cNvSpPr>
          <p:nvPr>
            <p:ph type="title"/>
          </p:nvPr>
        </p:nvSpPr>
        <p:spPr bwMode="auto">
          <a:xfrm>
            <a:off x="1176338" y="915988"/>
            <a:ext cx="6799262"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2" name="Text Placeholder 2"/>
          <p:cNvSpPr>
            <a:spLocks noGrp="1"/>
          </p:cNvSpPr>
          <p:nvPr>
            <p:ph type="body" idx="1"/>
          </p:nvPr>
        </p:nvSpPr>
        <p:spPr bwMode="auto">
          <a:xfrm>
            <a:off x="1176338" y="2490788"/>
            <a:ext cx="6799262"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356350" y="5961063"/>
            <a:ext cx="1149350" cy="279400"/>
          </a:xfrm>
          <a:prstGeom prst="rect">
            <a:avLst/>
          </a:prstGeom>
        </p:spPr>
        <p:txBody>
          <a:bodyPr vert="horz" lIns="91440" tIns="45720" rIns="91440" bIns="45720" rtlCol="0" anchor="ctr"/>
          <a:lstStyle>
            <a:lvl1pPr algn="r" eaLnBrk="1" hangingPunct="1">
              <a:defRPr sz="1000" b="0" i="0">
                <a:solidFill>
                  <a:schemeClr val="tx1"/>
                </a:solidFill>
                <a:effectLst/>
                <a:latin typeface="+mn-lt"/>
              </a:defRPr>
            </a:lvl1pPr>
          </a:lstStyle>
          <a:p>
            <a:pPr>
              <a:defRPr/>
            </a:pPr>
            <a:endParaRPr lang="en-US"/>
          </a:p>
        </p:txBody>
      </p:sp>
      <p:sp>
        <p:nvSpPr>
          <p:cNvPr id="5" name="Footer Placeholder 4"/>
          <p:cNvSpPr>
            <a:spLocks noGrp="1"/>
          </p:cNvSpPr>
          <p:nvPr>
            <p:ph type="ftr" sz="quarter" idx="3"/>
          </p:nvPr>
        </p:nvSpPr>
        <p:spPr>
          <a:xfrm>
            <a:off x="1176338" y="5961063"/>
            <a:ext cx="5105400" cy="279400"/>
          </a:xfrm>
          <a:prstGeom prst="rect">
            <a:avLst/>
          </a:prstGeom>
        </p:spPr>
        <p:txBody>
          <a:bodyPr vert="horz" lIns="91440" tIns="45720" rIns="91440" bIns="45720" rtlCol="0" anchor="ctr"/>
          <a:lstStyle>
            <a:lvl1pPr algn="l" eaLnBrk="1" hangingPunct="1">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7580313" y="5961063"/>
            <a:ext cx="395287" cy="279400"/>
          </a:xfrm>
          <a:prstGeom prst="rect">
            <a:avLst/>
          </a:prstGeom>
        </p:spPr>
        <p:txBody>
          <a:bodyPr vert="horz" lIns="91440" tIns="45720" rIns="91440" bIns="45720" rtlCol="0" anchor="ctr"/>
          <a:lstStyle>
            <a:lvl1pPr algn="r" eaLnBrk="1" hangingPunct="1">
              <a:defRPr sz="1000" b="0" i="0">
                <a:solidFill>
                  <a:schemeClr val="tx1"/>
                </a:solidFill>
                <a:effectLst/>
                <a:latin typeface="+mn-lt"/>
              </a:defRPr>
            </a:lvl1pPr>
          </a:lstStyle>
          <a:p>
            <a:pPr>
              <a:defRPr/>
            </a:pPr>
            <a:fld id="{19494C39-E24C-41D2-B539-6174A4BE7A8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87" r:id="rId7"/>
    <p:sldLayoutId id="2147483998" r:id="rId8"/>
    <p:sldLayoutId id="2147483988" r:id="rId9"/>
    <p:sldLayoutId id="2147483989" r:id="rId10"/>
    <p:sldLayoutId id="2147483999" r:id="rId11"/>
    <p:sldLayoutId id="2147484000" r:id="rId12"/>
    <p:sldLayoutId id="2147483990" r:id="rId13"/>
    <p:sldLayoutId id="2147484001" r:id="rId14"/>
    <p:sldLayoutId id="2147484002" r:id="rId15"/>
    <p:sldLayoutId id="2147484003" r:id="rId16"/>
    <p:sldLayoutId id="2147484004" r:id="rId17"/>
    <p:sldLayoutId id="2147483991" r:id="rId18"/>
    <p:sldLayoutId id="2147484005" r:id="rId19"/>
    <p:sldLayoutId id="2147484006" r:id="rId20"/>
  </p:sldLayoutIdLst>
  <p:txStyles>
    <p:titleStyle>
      <a:lvl1pPr algn="ctr" defTabSz="457200" rtl="0" eaLnBrk="0" fontAlgn="base" hangingPunct="0">
        <a:spcBef>
          <a:spcPct val="0"/>
        </a:spcBef>
        <a:spcAft>
          <a:spcPct val="0"/>
        </a:spcAft>
        <a:defRPr sz="4000" kern="1200">
          <a:ln w="3175" cmpd="sng">
            <a:noFill/>
          </a:ln>
          <a:solidFill>
            <a:srgbClr val="262626"/>
          </a:solidFill>
          <a:latin typeface="+mj-lt"/>
          <a:ea typeface="+mj-ea"/>
          <a:cs typeface="+mj-cs"/>
        </a:defRPr>
      </a:lvl1pPr>
      <a:lvl2pPr algn="ctr" defTabSz="457200" rtl="0" eaLnBrk="0" fontAlgn="base" hangingPunct="0">
        <a:spcBef>
          <a:spcPct val="0"/>
        </a:spcBef>
        <a:spcAft>
          <a:spcPct val="0"/>
        </a:spcAft>
        <a:defRPr sz="4000">
          <a:solidFill>
            <a:srgbClr val="262626"/>
          </a:solidFill>
          <a:latin typeface="Garamond" panose="02020404030301010803" pitchFamily="18" charset="0"/>
        </a:defRPr>
      </a:lvl2pPr>
      <a:lvl3pPr algn="ctr" defTabSz="457200" rtl="0" eaLnBrk="0" fontAlgn="base" hangingPunct="0">
        <a:spcBef>
          <a:spcPct val="0"/>
        </a:spcBef>
        <a:spcAft>
          <a:spcPct val="0"/>
        </a:spcAft>
        <a:defRPr sz="4000">
          <a:solidFill>
            <a:srgbClr val="262626"/>
          </a:solidFill>
          <a:latin typeface="Garamond" panose="02020404030301010803" pitchFamily="18" charset="0"/>
        </a:defRPr>
      </a:lvl3pPr>
      <a:lvl4pPr algn="ctr" defTabSz="457200" rtl="0" eaLnBrk="0" fontAlgn="base" hangingPunct="0">
        <a:spcBef>
          <a:spcPct val="0"/>
        </a:spcBef>
        <a:spcAft>
          <a:spcPct val="0"/>
        </a:spcAft>
        <a:defRPr sz="4000">
          <a:solidFill>
            <a:srgbClr val="262626"/>
          </a:solidFill>
          <a:latin typeface="Garamond" panose="02020404030301010803" pitchFamily="18" charset="0"/>
        </a:defRPr>
      </a:lvl4pPr>
      <a:lvl5pPr algn="ctr" defTabSz="457200" rtl="0" eaLnBrk="0" fontAlgn="base" hangingPunct="0">
        <a:spcBef>
          <a:spcPct val="0"/>
        </a:spcBef>
        <a:spcAft>
          <a:spcPct val="0"/>
        </a:spcAft>
        <a:defRPr sz="4000">
          <a:solidFill>
            <a:srgbClr val="262626"/>
          </a:solidFill>
          <a:latin typeface="Garamond" panose="02020404030301010803"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400" kern="1200">
          <a:solidFill>
            <a:srgbClr val="262626"/>
          </a:solidFill>
          <a:latin typeface="+mn-lt"/>
          <a:ea typeface="+mn-ea"/>
          <a:cs typeface="+mn-cs"/>
        </a:defRPr>
      </a:lvl1pPr>
      <a:lvl2pPr marL="7429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sz="2000" kern="1200">
          <a:solidFill>
            <a:srgbClr val="262626"/>
          </a:solidFill>
          <a:latin typeface="+mn-lt"/>
          <a:ea typeface="+mn-ea"/>
          <a:cs typeface="+mn-cs"/>
        </a:defRPr>
      </a:lvl2pPr>
      <a:lvl3pPr marL="1200150" indent="-285750" algn="l" defTabSz="457200" rtl="0" eaLnBrk="0" fontAlgn="base" hangingPunct="0">
        <a:spcBef>
          <a:spcPct val="20000"/>
        </a:spcBef>
        <a:spcAft>
          <a:spcPts val="600"/>
        </a:spcAft>
        <a:buClr>
          <a:schemeClr val="accent1"/>
        </a:buClr>
        <a:buSzPct val="115000"/>
        <a:buFont typeface="Arial" panose="020B0604020202020204" pitchFamily="34" charset="0"/>
        <a:buChar char="•"/>
        <a:defRPr kern="1200">
          <a:solidFill>
            <a:srgbClr val="262626"/>
          </a:solidFill>
          <a:latin typeface="+mn-lt"/>
          <a:ea typeface="+mn-ea"/>
          <a:cs typeface="+mn-cs"/>
        </a:defRPr>
      </a:lvl3pPr>
      <a:lvl4pPr marL="15430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600" kern="1200">
          <a:solidFill>
            <a:srgbClr val="262626"/>
          </a:solidFill>
          <a:latin typeface="+mn-lt"/>
          <a:ea typeface="+mn-ea"/>
          <a:cs typeface="+mn-cs"/>
        </a:defRPr>
      </a:lvl4pPr>
      <a:lvl5pPr marL="2000250" indent="-171450" algn="l" defTabSz="457200" rtl="0" eaLnBrk="0" fontAlgn="base" hangingPunct="0">
        <a:spcBef>
          <a:spcPct val="20000"/>
        </a:spcBef>
        <a:spcAft>
          <a:spcPts val="600"/>
        </a:spcAft>
        <a:buClr>
          <a:schemeClr val="accent1"/>
        </a:buClr>
        <a:buSzPct val="115000"/>
        <a:buFont typeface="Arial" panose="020B0604020202020204" pitchFamily="34"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slideLayout" Target="../slideLayouts/slideLayout6.xml"/><Relationship Id="rId6" Type="http://schemas.openxmlformats.org/officeDocument/2006/relationships/notesSlide" Target="../notesSlides/notesSlide4.xml"/><Relationship Id="rId7" Type="http://schemas.openxmlformats.org/officeDocument/2006/relationships/image" Target="../media/image16.wmf"/><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 Type="http://schemas.openxmlformats.org/officeDocument/2006/relationships/tags" Target="../tags/tag1.xml"/><Relationship Id="rId2" Type="http://schemas.openxmlformats.org/officeDocument/2006/relationships/tags" Target="../tags/tag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tags" Target="../tags/tag7.xml"/><Relationship Id="rId4" Type="http://schemas.openxmlformats.org/officeDocument/2006/relationships/tags" Target="../tags/tag8.xml"/><Relationship Id="rId5" Type="http://schemas.openxmlformats.org/officeDocument/2006/relationships/slideLayout" Target="../slideLayouts/slideLayout2.xml"/><Relationship Id="rId6" Type="http://schemas.openxmlformats.org/officeDocument/2006/relationships/notesSlide" Target="../notesSlides/notesSlide5.xml"/><Relationship Id="rId7" Type="http://schemas.openxmlformats.org/officeDocument/2006/relationships/image" Target="../media/image16.wmf"/><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 Type="http://schemas.openxmlformats.org/officeDocument/2006/relationships/tags" Target="../tags/tag5.xml"/><Relationship Id="rId2" Type="http://schemas.openxmlformats.org/officeDocument/2006/relationships/tags" Target="../tags/tag6.xml"/></Relationships>
</file>

<file path=ppt/slides/_rels/slide118.xml.rels><?xml version="1.0" encoding="UTF-8" standalone="yes"?>
<Relationships xmlns="http://schemas.openxmlformats.org/package/2006/relationships"><Relationship Id="rId11" Type="http://schemas.openxmlformats.org/officeDocument/2006/relationships/image" Target="../media/image18.png"/><Relationship Id="rId12" Type="http://schemas.openxmlformats.org/officeDocument/2006/relationships/image" Target="../media/image19.png"/><Relationship Id="rId1" Type="http://schemas.openxmlformats.org/officeDocument/2006/relationships/tags" Target="../tags/tag9.xml"/><Relationship Id="rId2" Type="http://schemas.openxmlformats.org/officeDocument/2006/relationships/tags" Target="../tags/tag10.xml"/><Relationship Id="rId3" Type="http://schemas.openxmlformats.org/officeDocument/2006/relationships/tags" Target="../tags/tag11.xml"/><Relationship Id="rId4" Type="http://schemas.openxmlformats.org/officeDocument/2006/relationships/tags" Target="../tags/tag12.xml"/><Relationship Id="rId5" Type="http://schemas.openxmlformats.org/officeDocument/2006/relationships/tags" Target="../tags/tag13.xml"/><Relationship Id="rId6" Type="http://schemas.openxmlformats.org/officeDocument/2006/relationships/slideLayout" Target="../slideLayouts/slideLayout2.xml"/><Relationship Id="rId7" Type="http://schemas.openxmlformats.org/officeDocument/2006/relationships/notesSlide" Target="../notesSlides/notesSlide6.xml"/><Relationship Id="rId8" Type="http://schemas.openxmlformats.org/officeDocument/2006/relationships/image" Target="../media/image16.wmf"/><Relationship Id="rId9" Type="http://schemas.openxmlformats.org/officeDocument/2006/relationships/image" Target="../media/image20.png"/><Relationship Id="rId10" Type="http://schemas.openxmlformats.org/officeDocument/2006/relationships/image" Target="../media/image17.png"/></Relationships>
</file>

<file path=ppt/slides/_rels/slide119.xml.rels><?xml version="1.0" encoding="UTF-8" standalone="yes"?>
<Relationships xmlns="http://schemas.openxmlformats.org/package/2006/relationships"><Relationship Id="rId3" Type="http://schemas.openxmlformats.org/officeDocument/2006/relationships/tags" Target="../tags/tag16.xml"/><Relationship Id="rId4" Type="http://schemas.openxmlformats.org/officeDocument/2006/relationships/tags" Target="../tags/tag17.xml"/><Relationship Id="rId5" Type="http://schemas.openxmlformats.org/officeDocument/2006/relationships/slideLayout" Target="../slideLayouts/slideLayout2.xml"/><Relationship Id="rId6" Type="http://schemas.openxmlformats.org/officeDocument/2006/relationships/notesSlide" Target="../notesSlides/notesSlide7.xml"/><Relationship Id="rId7" Type="http://schemas.openxmlformats.org/officeDocument/2006/relationships/image" Target="../media/image16.wmf"/><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 Type="http://schemas.openxmlformats.org/officeDocument/2006/relationships/tags" Target="../tags/tag14.xml"/><Relationship Id="rId2" Type="http://schemas.openxmlformats.org/officeDocument/2006/relationships/tags" Target="../tags/tag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tags" Target="../tags/tag20.xml"/><Relationship Id="rId4" Type="http://schemas.openxmlformats.org/officeDocument/2006/relationships/tags" Target="../tags/tag21.xml"/><Relationship Id="rId5" Type="http://schemas.openxmlformats.org/officeDocument/2006/relationships/slideLayout" Target="../slideLayouts/slideLayout2.xml"/><Relationship Id="rId6" Type="http://schemas.openxmlformats.org/officeDocument/2006/relationships/notesSlide" Target="../notesSlides/notesSlide8.xml"/><Relationship Id="rId7" Type="http://schemas.openxmlformats.org/officeDocument/2006/relationships/image" Target="../media/image21.png"/><Relationship Id="rId8" Type="http://schemas.openxmlformats.org/officeDocument/2006/relationships/image" Target="../media/image16.wmf"/><Relationship Id="rId9" Type="http://schemas.openxmlformats.org/officeDocument/2006/relationships/image" Target="../media/image17.png"/><Relationship Id="rId10" Type="http://schemas.openxmlformats.org/officeDocument/2006/relationships/image" Target="../media/image18.png"/><Relationship Id="rId11" Type="http://schemas.openxmlformats.org/officeDocument/2006/relationships/image" Target="../media/image19.png"/><Relationship Id="rId1" Type="http://schemas.openxmlformats.org/officeDocument/2006/relationships/tags" Target="../tags/tag18.xml"/><Relationship Id="rId2" Type="http://schemas.openxmlformats.org/officeDocument/2006/relationships/tags" Target="../tags/tag19.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19.xml"/><Relationship Id="rId2" Type="http://schemas.openxmlformats.org/officeDocument/2006/relationships/diagramData" Target="../diagrams/data1.xml"/></Relationships>
</file>

<file path=ppt/slides/_rels/slide125.xml.rels><?xml version="1.0" encoding="UTF-8" standalone="yes"?>
<Relationships xmlns="http://schemas.openxmlformats.org/package/2006/relationships"><Relationship Id="rId9" Type="http://schemas.openxmlformats.org/officeDocument/2006/relationships/tags" Target="../tags/tag30.xml"/><Relationship Id="rId20" Type="http://schemas.openxmlformats.org/officeDocument/2006/relationships/image" Target="../media/image19.png"/><Relationship Id="rId10" Type="http://schemas.openxmlformats.org/officeDocument/2006/relationships/slideLayout" Target="../slideLayouts/slideLayout2.xml"/><Relationship Id="rId11" Type="http://schemas.openxmlformats.org/officeDocument/2006/relationships/notesSlide" Target="../notesSlides/notesSlide9.xml"/><Relationship Id="rId12" Type="http://schemas.openxmlformats.org/officeDocument/2006/relationships/image" Target="../media/image16.wmf"/><Relationship Id="rId13" Type="http://schemas.openxmlformats.org/officeDocument/2006/relationships/image" Target="../media/image20.png"/><Relationship Id="rId14" Type="http://schemas.openxmlformats.org/officeDocument/2006/relationships/image" Target="../media/image22.png"/><Relationship Id="rId15" Type="http://schemas.openxmlformats.org/officeDocument/2006/relationships/image" Target="../media/image23.png"/><Relationship Id="rId16" Type="http://schemas.openxmlformats.org/officeDocument/2006/relationships/image" Target="../media/image24.png"/><Relationship Id="rId17" Type="http://schemas.openxmlformats.org/officeDocument/2006/relationships/image" Target="../media/image25.png"/><Relationship Id="rId18" Type="http://schemas.openxmlformats.org/officeDocument/2006/relationships/image" Target="../media/image17.png"/><Relationship Id="rId19" Type="http://schemas.openxmlformats.org/officeDocument/2006/relationships/image" Target="../media/image18.png"/><Relationship Id="rId1" Type="http://schemas.openxmlformats.org/officeDocument/2006/relationships/tags" Target="../tags/tag22.xml"/><Relationship Id="rId2" Type="http://schemas.openxmlformats.org/officeDocument/2006/relationships/tags" Target="../tags/tag23.xml"/><Relationship Id="rId3" Type="http://schemas.openxmlformats.org/officeDocument/2006/relationships/tags" Target="../tags/tag24.xml"/><Relationship Id="rId4" Type="http://schemas.openxmlformats.org/officeDocument/2006/relationships/tags" Target="../tags/tag25.xml"/><Relationship Id="rId5" Type="http://schemas.openxmlformats.org/officeDocument/2006/relationships/tags" Target="../tags/tag26.xml"/><Relationship Id="rId6" Type="http://schemas.openxmlformats.org/officeDocument/2006/relationships/tags" Target="../tags/tag27.xml"/><Relationship Id="rId7" Type="http://schemas.openxmlformats.org/officeDocument/2006/relationships/tags" Target="../tags/tag28.xml"/><Relationship Id="rId8" Type="http://schemas.openxmlformats.org/officeDocument/2006/relationships/tags" Target="../tags/tag29.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9.xml.rels><?xml version="1.0" encoding="UTF-8" standalone="yes"?>
<Relationships xmlns="http://schemas.openxmlformats.org/package/2006/relationships"><Relationship Id="rId3" Type="http://schemas.openxmlformats.org/officeDocument/2006/relationships/tags" Target="../tags/tag33.xml"/><Relationship Id="rId4" Type="http://schemas.openxmlformats.org/officeDocument/2006/relationships/tags" Target="../tags/tag34.xml"/><Relationship Id="rId5" Type="http://schemas.openxmlformats.org/officeDocument/2006/relationships/slideLayout" Target="../slideLayouts/slideLayout2.xml"/><Relationship Id="rId6" Type="http://schemas.openxmlformats.org/officeDocument/2006/relationships/notesSlide" Target="../notesSlides/notesSlide10.xml"/><Relationship Id="rId7" Type="http://schemas.openxmlformats.org/officeDocument/2006/relationships/image" Target="../media/image16.wmf"/><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 Type="http://schemas.openxmlformats.org/officeDocument/2006/relationships/tags" Target="../tags/tag31.xml"/><Relationship Id="rId2" Type="http://schemas.openxmlformats.org/officeDocument/2006/relationships/tags" Target="../tags/tag3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3" Type="http://schemas.openxmlformats.org/officeDocument/2006/relationships/tags" Target="../tags/tag37.xml"/><Relationship Id="rId4" Type="http://schemas.openxmlformats.org/officeDocument/2006/relationships/tags" Target="../tags/tag38.xml"/><Relationship Id="rId5" Type="http://schemas.openxmlformats.org/officeDocument/2006/relationships/slideLayout" Target="../slideLayouts/slideLayout2.xml"/><Relationship Id="rId6" Type="http://schemas.openxmlformats.org/officeDocument/2006/relationships/notesSlide" Target="../notesSlides/notesSlide11.xml"/><Relationship Id="rId7" Type="http://schemas.openxmlformats.org/officeDocument/2006/relationships/image" Target="../media/image16.wmf"/><Relationship Id="rId8" Type="http://schemas.openxmlformats.org/officeDocument/2006/relationships/image" Target="../media/image17.png"/><Relationship Id="rId9" Type="http://schemas.openxmlformats.org/officeDocument/2006/relationships/image" Target="../media/image18.png"/><Relationship Id="rId10" Type="http://schemas.openxmlformats.org/officeDocument/2006/relationships/image" Target="../media/image19.png"/><Relationship Id="rId1" Type="http://schemas.openxmlformats.org/officeDocument/2006/relationships/tags" Target="../tags/tag35.xml"/><Relationship Id="rId2" Type="http://schemas.openxmlformats.org/officeDocument/2006/relationships/tags" Target="../tags/tag36.xml"/></Relationships>
</file>

<file path=ppt/slides/_rels/slide131.xml.rels><?xml version="1.0" encoding="UTF-8" standalone="yes"?>
<Relationships xmlns="http://schemas.openxmlformats.org/package/2006/relationships"><Relationship Id="rId3" Type="http://schemas.openxmlformats.org/officeDocument/2006/relationships/tags" Target="../tags/tag41.xml"/><Relationship Id="rId4" Type="http://schemas.openxmlformats.org/officeDocument/2006/relationships/tags" Target="../tags/tag42.xml"/><Relationship Id="rId5" Type="http://schemas.openxmlformats.org/officeDocument/2006/relationships/slideLayout" Target="../slideLayouts/slideLayout2.xml"/><Relationship Id="rId6" Type="http://schemas.openxmlformats.org/officeDocument/2006/relationships/notesSlide" Target="../notesSlides/notesSlide12.xml"/><Relationship Id="rId7" Type="http://schemas.openxmlformats.org/officeDocument/2006/relationships/image" Target="../media/image16.wmf"/><Relationship Id="rId8" Type="http://schemas.openxmlformats.org/officeDocument/2006/relationships/image" Target="../media/image20.png"/><Relationship Id="rId9" Type="http://schemas.openxmlformats.org/officeDocument/2006/relationships/image" Target="../media/image17.png"/><Relationship Id="rId10" Type="http://schemas.openxmlformats.org/officeDocument/2006/relationships/image" Target="../media/image19.png"/><Relationship Id="rId1" Type="http://schemas.openxmlformats.org/officeDocument/2006/relationships/tags" Target="../tags/tag39.xml"/><Relationship Id="rId2" Type="http://schemas.openxmlformats.org/officeDocument/2006/relationships/tags" Target="../tags/tag40.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hyperlink" Target="http://www.emedicine.com/cgi-bin/foxweb.exe/makezoom@/em/makezoom?picture=\websites\emedicine\neuro\images\Large\42CBL.jpg&amp;template=izoom2" TargetMode="External"/><Relationship Id="rId5"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hyperlink" Target="http://www.emedicine.com/cgi-bin/foxweb.exe/makezoom@/em/makezoom?picture=\websites\emedicine\neuro\images\Large\687TPA.jpg&amp;template=izoom2"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hyperlink" Target="http://www.emedicine.com/cgi-bin/foxweb.exe/makezoom@/em/makezoom?picture=\websites\emedicine\neuro\images\Large\245SAHMCACT2.jpg&amp;template=izoom2" TargetMode="External"/><Relationship Id="rId5" Type="http://schemas.openxmlformats.org/officeDocument/2006/relationships/image" Target="../media/image11.jpeg"/><Relationship Id="rId6" Type="http://schemas.openxmlformats.org/officeDocument/2006/relationships/hyperlink" Target="http://www.emedicine.com/cgi-bin/foxweb.exe/makezoom@/em/makezoom?picture=\websites\emedicine\neuro\images\Large\245LAntChoroidCT.jpg&amp;template=izoom2" TargetMode="External"/><Relationship Id="rId7" Type="http://schemas.openxmlformats.org/officeDocument/2006/relationships/image" Target="../media/image12.jpeg"/><Relationship Id="rId1" Type="http://schemas.openxmlformats.org/officeDocument/2006/relationships/slideLayout" Target="../slideLayouts/slideLayout18.xml"/><Relationship Id="rId2" Type="http://schemas.openxmlformats.org/officeDocument/2006/relationships/hyperlink" Target="http://www.emedicine.com/cgi-bin/foxweb.exe/makezoom@/em/makezoom?picture=\websites\emedicine\neuro\images\Large\245SAHMCACT.jpg&amp;template=izoom2" TargetMode="Externa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1.bin"/><Relationship Id="rId5" Type="http://schemas.openxmlformats.org/officeDocument/2006/relationships/oleObject" Target="../embeddings/Microsoft_Excel_97_-_2004_Worksheet1.xls"/><Relationship Id="rId6"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349349" y="2420888"/>
            <a:ext cx="8569325" cy="2908300"/>
          </a:xfrm>
        </p:spPr>
        <p:txBody>
          <a:bodyPr/>
          <a:lstStyle/>
          <a:p>
            <a:pPr eaLnBrk="1" hangingPunct="1"/>
            <a:r>
              <a:rPr lang="en-US" sz="3600" dirty="0" smtClean="0">
                <a:ln>
                  <a:noFill/>
                </a:ln>
                <a:cs typeface="Times New Roman" panose="02020603050405020304" pitchFamily="18" charset="0"/>
              </a:rPr>
              <a:t/>
            </a:r>
            <a:br>
              <a:rPr lang="en-US" sz="3600" dirty="0" smtClean="0">
                <a:ln>
                  <a:noFill/>
                </a:ln>
                <a:cs typeface="Times New Roman" panose="02020603050405020304" pitchFamily="18" charset="0"/>
              </a:rPr>
            </a:br>
            <a:r>
              <a:rPr lang="en-US" sz="3600" dirty="0">
                <a:ln>
                  <a:noFill/>
                </a:ln>
                <a:cs typeface="Times New Roman" panose="02020603050405020304" pitchFamily="18" charset="0"/>
              </a:rPr>
              <a:t/>
            </a:r>
            <a:br>
              <a:rPr lang="en-US" sz="3600" dirty="0">
                <a:ln>
                  <a:noFill/>
                </a:ln>
                <a:cs typeface="Times New Roman" panose="02020603050405020304" pitchFamily="18" charset="0"/>
              </a:rPr>
            </a:br>
            <a:r>
              <a:rPr lang="en-US" sz="3600" dirty="0" smtClean="0">
                <a:ln>
                  <a:noFill/>
                </a:ln>
                <a:cs typeface="Times New Roman" panose="02020603050405020304" pitchFamily="18" charset="0"/>
              </a:rPr>
              <a:t>NEUROLO</a:t>
            </a:r>
            <a:r>
              <a:rPr lang="x-none" sz="3600" dirty="0" smtClean="0">
                <a:ln>
                  <a:noFill/>
                </a:ln>
                <a:cs typeface="Times New Roman" panose="02020603050405020304" pitchFamily="18" charset="0"/>
              </a:rPr>
              <a:t>ŠKA OBOLJENJA U GERIJATRIJI</a:t>
            </a:r>
            <a:r>
              <a:rPr lang="en-US" sz="3600" dirty="0">
                <a:ln>
                  <a:noFill/>
                </a:ln>
                <a:cs typeface="Times New Roman" panose="02020603050405020304" pitchFamily="18" charset="0"/>
              </a:rPr>
              <a:t/>
            </a:r>
            <a:br>
              <a:rPr lang="en-US" sz="3600" dirty="0">
                <a:ln>
                  <a:noFill/>
                </a:ln>
                <a:cs typeface="Times New Roman" panose="02020603050405020304" pitchFamily="18" charset="0"/>
              </a:rPr>
            </a:br>
            <a:r>
              <a:rPr lang="en-US" sz="3600" dirty="0" err="1">
                <a:ln>
                  <a:noFill/>
                </a:ln>
                <a:cs typeface="Times New Roman" panose="02020603050405020304" pitchFamily="18" charset="0"/>
              </a:rPr>
              <a:t>Cerebrovaskularne</a:t>
            </a:r>
            <a:r>
              <a:rPr lang="en-US" sz="3600" dirty="0">
                <a:ln>
                  <a:noFill/>
                </a:ln>
                <a:cs typeface="Times New Roman" panose="02020603050405020304" pitchFamily="18" charset="0"/>
              </a:rPr>
              <a:t> </a:t>
            </a:r>
            <a:r>
              <a:rPr lang="en-US" sz="3600" dirty="0" err="1">
                <a:ln>
                  <a:noFill/>
                </a:ln>
                <a:cs typeface="Times New Roman" panose="02020603050405020304" pitchFamily="18" charset="0"/>
              </a:rPr>
              <a:t>bolesti</a:t>
            </a:r>
            <a:r>
              <a:rPr lang="en-US" sz="3600" dirty="0">
                <a:ln>
                  <a:noFill/>
                </a:ln>
                <a:cs typeface="Times New Roman" panose="02020603050405020304" pitchFamily="18" charset="0"/>
              </a:rPr>
              <a:t> </a:t>
            </a:r>
            <a:r>
              <a:rPr lang="en-US" sz="3600" dirty="0" err="1">
                <a:ln>
                  <a:noFill/>
                </a:ln>
                <a:cs typeface="Times New Roman" panose="02020603050405020304" pitchFamily="18" charset="0"/>
              </a:rPr>
              <a:t>starih</a:t>
            </a:r>
            <a:r>
              <a:rPr lang="en-US" sz="3600" dirty="0" smtClean="0">
                <a:ln>
                  <a:noFill/>
                </a:ln>
                <a:cs typeface="Times New Roman" panose="02020603050405020304" pitchFamily="18" charset="0"/>
              </a:rPr>
              <a:t>. </a:t>
            </a:r>
            <a:r>
              <a:rPr lang="en-US" sz="3600" dirty="0" err="1">
                <a:ln>
                  <a:noFill/>
                </a:ln>
                <a:cs typeface="Times New Roman" panose="02020603050405020304" pitchFamily="18" charset="0"/>
              </a:rPr>
              <a:t>Hemiplegija</a:t>
            </a:r>
            <a:r>
              <a:rPr lang="en-US" sz="3600" dirty="0">
                <a:ln>
                  <a:noFill/>
                </a:ln>
                <a:cs typeface="Times New Roman" panose="02020603050405020304" pitchFamily="18" charset="0"/>
              </a:rPr>
              <a:t/>
            </a:r>
            <a:br>
              <a:rPr lang="en-US" sz="3600" dirty="0">
                <a:ln>
                  <a:noFill/>
                </a:ln>
                <a:cs typeface="Times New Roman" panose="02020603050405020304" pitchFamily="18" charset="0"/>
              </a:rPr>
            </a:br>
            <a:r>
              <a:rPr lang="en-US" sz="3600" dirty="0" err="1">
                <a:ln>
                  <a:noFill/>
                </a:ln>
                <a:cs typeface="Times New Roman" panose="02020603050405020304" pitchFamily="18" charset="0"/>
              </a:rPr>
              <a:t>Ekstrapiramidni</a:t>
            </a:r>
            <a:r>
              <a:rPr lang="en-US" sz="3600" dirty="0">
                <a:ln>
                  <a:noFill/>
                </a:ln>
                <a:cs typeface="Times New Roman" panose="02020603050405020304" pitchFamily="18" charset="0"/>
              </a:rPr>
              <a:t> </a:t>
            </a:r>
            <a:r>
              <a:rPr lang="en-US" sz="3600" dirty="0" err="1">
                <a:ln>
                  <a:noFill/>
                </a:ln>
                <a:cs typeface="Times New Roman" panose="02020603050405020304" pitchFamily="18" charset="0"/>
              </a:rPr>
              <a:t>poremećaji</a:t>
            </a:r>
            <a:r>
              <a:rPr lang="en-US" sz="3600" dirty="0">
                <a:ln>
                  <a:noFill/>
                </a:ln>
                <a:cs typeface="Times New Roman" panose="02020603050405020304" pitchFamily="18" charset="0"/>
              </a:rPr>
              <a:t>. </a:t>
            </a:r>
            <a:r>
              <a:rPr lang="en-US" sz="3600" dirty="0" smtClean="0">
                <a:ln>
                  <a:noFill/>
                </a:ln>
                <a:cs typeface="Times New Roman" panose="02020603050405020304" pitchFamily="18" charset="0"/>
              </a:rPr>
              <a:t/>
            </a:r>
            <a:br>
              <a:rPr lang="en-US" sz="3600" dirty="0" smtClean="0">
                <a:ln>
                  <a:noFill/>
                </a:ln>
                <a:cs typeface="Times New Roman" panose="02020603050405020304" pitchFamily="18" charset="0"/>
              </a:rPr>
            </a:br>
            <a:r>
              <a:rPr lang="en-US" sz="3600" dirty="0" err="1" smtClean="0">
                <a:ln>
                  <a:noFill/>
                </a:ln>
                <a:cs typeface="Times New Roman" panose="02020603050405020304" pitchFamily="18" charset="0"/>
              </a:rPr>
              <a:t>Organski</a:t>
            </a:r>
            <a:r>
              <a:rPr lang="en-US" sz="3600" dirty="0" smtClean="0">
                <a:ln>
                  <a:noFill/>
                </a:ln>
                <a:cs typeface="Times New Roman" panose="02020603050405020304" pitchFamily="18" charset="0"/>
              </a:rPr>
              <a:t> </a:t>
            </a:r>
            <a:r>
              <a:rPr lang="en-US" sz="3600" dirty="0" err="1">
                <a:ln>
                  <a:noFill/>
                </a:ln>
                <a:cs typeface="Times New Roman" panose="02020603050405020304" pitchFamily="18" charset="0"/>
              </a:rPr>
              <a:t>psihosindrom</a:t>
            </a:r>
            <a:endParaRPr lang="en-US" sz="3600" dirty="0" smtClean="0">
              <a:ln>
                <a:noFill/>
              </a:ln>
              <a:cs typeface="Times New Roman" panose="02020603050405020304" pitchFamily="18" charset="0"/>
            </a:endParaRPr>
          </a:p>
        </p:txBody>
      </p:sp>
      <p:sp>
        <p:nvSpPr>
          <p:cNvPr id="19459" name="Rectangle 3"/>
          <p:cNvSpPr>
            <a:spLocks noGrp="1" noChangeArrowheads="1"/>
          </p:cNvSpPr>
          <p:nvPr>
            <p:ph type="subTitle" idx="1"/>
          </p:nvPr>
        </p:nvSpPr>
        <p:spPr>
          <a:xfrm>
            <a:off x="1979712" y="5490476"/>
            <a:ext cx="5308600" cy="1376362"/>
          </a:xfrm>
        </p:spPr>
        <p:txBody>
          <a:bodyPr/>
          <a:lstStyle/>
          <a:p>
            <a:pPr eaLnBrk="1" hangingPunct="1"/>
            <a:endParaRPr lang="sr-Cyrl-CS" dirty="0" smtClean="0">
              <a:latin typeface="Comic Sans MS" panose="030F0702030302020204" pitchFamily="66" charset="0"/>
            </a:endParaRPr>
          </a:p>
          <a:p>
            <a:pPr eaLnBrk="1" hangingPunct="1"/>
            <a:r>
              <a:rPr lang="x-none" dirty="0" smtClean="0"/>
              <a:t>DOC DR ALEKSANDAR GAVRILOVIĆ</a:t>
            </a:r>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sl-SI" sz="3600" dirty="0" smtClean="0">
                <a:latin typeface="+mn-lt"/>
              </a:rPr>
              <a:t>Klasifikacija</a:t>
            </a:r>
            <a:endParaRPr lang="en-US" sz="3600" dirty="0" smtClean="0">
              <a:latin typeface="+mn-lt"/>
            </a:endParaRPr>
          </a:p>
        </p:txBody>
      </p:sp>
      <p:sp>
        <p:nvSpPr>
          <p:cNvPr id="83971" name="Rectangle 3"/>
          <p:cNvSpPr>
            <a:spLocks noGrp="1" noChangeArrowheads="1"/>
          </p:cNvSpPr>
          <p:nvPr>
            <p:ph type="body" idx="1"/>
          </p:nvPr>
        </p:nvSpPr>
        <p:spPr>
          <a:xfrm>
            <a:off x="1042988" y="2420938"/>
            <a:ext cx="6708775" cy="4073525"/>
          </a:xfrm>
        </p:spPr>
        <p:txBody>
          <a:bodyPr/>
          <a:lstStyle/>
          <a:p>
            <a:pPr eaLnBrk="1" hangingPunct="1">
              <a:lnSpc>
                <a:spcPct val="80000"/>
              </a:lnSpc>
              <a:buFont typeface="Wingdings" panose="05000000000000000000" pitchFamily="2" charset="2"/>
              <a:buNone/>
            </a:pPr>
            <a:r>
              <a:rPr lang="sl-SI" sz="2000" smtClean="0"/>
              <a:t>1. </a:t>
            </a:r>
            <a:r>
              <a:rPr lang="sl-SI" sz="2000" b="1" smtClean="0">
                <a:solidFill>
                  <a:schemeClr val="tx1"/>
                </a:solidFill>
              </a:rPr>
              <a:t>Ishemični moždani udar </a:t>
            </a:r>
          </a:p>
          <a:p>
            <a:pPr eaLnBrk="1" hangingPunct="1">
              <a:lnSpc>
                <a:spcPct val="80000"/>
              </a:lnSpc>
              <a:buFont typeface="Wingdings" panose="05000000000000000000" pitchFamily="2" charset="2"/>
              <a:buNone/>
            </a:pPr>
            <a:r>
              <a:rPr lang="sl-SI" sz="2000" smtClean="0"/>
              <a:t>       </a:t>
            </a:r>
          </a:p>
          <a:p>
            <a:pPr eaLnBrk="1" hangingPunct="1">
              <a:lnSpc>
                <a:spcPct val="80000"/>
              </a:lnSpc>
              <a:buFont typeface="Wingdings" panose="05000000000000000000" pitchFamily="2" charset="2"/>
              <a:buNone/>
            </a:pPr>
            <a:r>
              <a:rPr lang="sl-SI" sz="2000" smtClean="0"/>
              <a:t>     a) tromboza </a:t>
            </a:r>
          </a:p>
          <a:p>
            <a:pPr eaLnBrk="1" hangingPunct="1">
              <a:lnSpc>
                <a:spcPct val="80000"/>
              </a:lnSpc>
              <a:buFont typeface="Wingdings" panose="05000000000000000000" pitchFamily="2" charset="2"/>
              <a:buNone/>
            </a:pPr>
            <a:r>
              <a:rPr lang="sl-SI" sz="2000" smtClean="0"/>
              <a:t>       b)  embolija </a:t>
            </a:r>
          </a:p>
          <a:p>
            <a:pPr eaLnBrk="1" hangingPunct="1">
              <a:lnSpc>
                <a:spcPct val="80000"/>
              </a:lnSpc>
              <a:buFont typeface="Wingdings" panose="05000000000000000000" pitchFamily="2" charset="2"/>
              <a:buNone/>
            </a:pPr>
            <a:r>
              <a:rPr lang="sl-SI" sz="2000" smtClean="0"/>
              <a:t>       c)  hipoperfuzija </a:t>
            </a:r>
            <a:endParaRPr lang="sl-SI" sz="2000" b="1" smtClean="0"/>
          </a:p>
          <a:p>
            <a:pPr eaLnBrk="1" hangingPunct="1">
              <a:lnSpc>
                <a:spcPct val="80000"/>
              </a:lnSpc>
              <a:buFont typeface="Wingdings" panose="05000000000000000000" pitchFamily="2" charset="2"/>
              <a:buNone/>
            </a:pPr>
            <a:r>
              <a:rPr lang="sl-SI" sz="2000" smtClean="0"/>
              <a:t>2. </a:t>
            </a:r>
            <a:r>
              <a:rPr lang="sl-SI" sz="2000" b="1" smtClean="0"/>
              <a:t>Hemoragični moždani udar</a:t>
            </a:r>
          </a:p>
          <a:p>
            <a:pPr eaLnBrk="1" hangingPunct="1">
              <a:lnSpc>
                <a:spcPct val="80000"/>
              </a:lnSpc>
              <a:buFont typeface="Wingdings" panose="05000000000000000000" pitchFamily="2" charset="2"/>
              <a:buNone/>
            </a:pPr>
            <a:endParaRPr lang="sl-SI" sz="2000" b="1" smtClean="0"/>
          </a:p>
          <a:p>
            <a:pPr eaLnBrk="1" hangingPunct="1">
              <a:lnSpc>
                <a:spcPct val="80000"/>
              </a:lnSpc>
              <a:buFont typeface="Wingdings" panose="05000000000000000000" pitchFamily="2" charset="2"/>
              <a:buNone/>
            </a:pPr>
            <a:r>
              <a:rPr lang="sl-SI" sz="2000" smtClean="0"/>
              <a:t>      a) intracerebralna (intraparenhimalna)    </a:t>
            </a:r>
          </a:p>
          <a:p>
            <a:pPr eaLnBrk="1" hangingPunct="1">
              <a:lnSpc>
                <a:spcPct val="80000"/>
              </a:lnSpc>
              <a:buFont typeface="Wingdings" panose="05000000000000000000" pitchFamily="2" charset="2"/>
              <a:buNone/>
            </a:pPr>
            <a:r>
              <a:rPr lang="sl-SI" sz="2000" smtClean="0"/>
              <a:t>          hemoragija       </a:t>
            </a:r>
          </a:p>
          <a:p>
            <a:pPr eaLnBrk="1" hangingPunct="1">
              <a:lnSpc>
                <a:spcPct val="80000"/>
              </a:lnSpc>
              <a:buFont typeface="Wingdings" panose="05000000000000000000" pitchFamily="2" charset="2"/>
              <a:buNone/>
            </a:pPr>
            <a:r>
              <a:rPr lang="sl-SI" sz="2000" smtClean="0"/>
              <a:t>       b) subarahnoidalna hemoragija</a:t>
            </a:r>
          </a:p>
          <a:p>
            <a:pPr eaLnBrk="1" hangingPunct="1">
              <a:lnSpc>
                <a:spcPct val="80000"/>
              </a:lnSpc>
              <a:buFont typeface="Wingdings" panose="05000000000000000000" pitchFamily="2" charset="2"/>
              <a:buNone/>
            </a:pPr>
            <a:endParaRPr lang="sl-SI" sz="20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1"/>
          <p:cNvSpPr>
            <a:spLocks noGrp="1"/>
          </p:cNvSpPr>
          <p:nvPr>
            <p:ph type="title"/>
          </p:nvPr>
        </p:nvSpPr>
        <p:spPr/>
        <p:txBody>
          <a:bodyPr/>
          <a:lstStyle/>
          <a:p>
            <a:r>
              <a:rPr lang="x-none" smtClean="0">
                <a:ln>
                  <a:noFill/>
                </a:ln>
              </a:rPr>
              <a:t>Миоклонус</a:t>
            </a:r>
          </a:p>
        </p:txBody>
      </p:sp>
      <p:sp>
        <p:nvSpPr>
          <p:cNvPr id="75779" name="Content Placeholder 2"/>
          <p:cNvSpPr>
            <a:spLocks noGrp="1"/>
          </p:cNvSpPr>
          <p:nvPr>
            <p:ph idx="1"/>
          </p:nvPr>
        </p:nvSpPr>
        <p:spPr/>
        <p:txBody>
          <a:bodyPr/>
          <a:lstStyle/>
          <a:p>
            <a:r>
              <a:rPr lang="x-none" sz="1800" smtClean="0"/>
              <a:t>Кортикални</a:t>
            </a:r>
          </a:p>
          <a:p>
            <a:r>
              <a:rPr lang="x-none" sz="1800" smtClean="0"/>
              <a:t>Субкортикални</a:t>
            </a:r>
          </a:p>
          <a:p>
            <a:r>
              <a:rPr lang="x-none" sz="1800" smtClean="0"/>
              <a:t>спинални миоклонус</a:t>
            </a:r>
          </a:p>
          <a:p>
            <a:r>
              <a:rPr lang="x-none" sz="1800" smtClean="0"/>
              <a:t>Валпроати, клоназепам, примидон</a:t>
            </a:r>
          </a:p>
          <a:p>
            <a:r>
              <a:rPr lang="x-none" sz="1800" smtClean="0"/>
              <a:t>леветирацетам</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7838787"/>
      </p:ext>
    </p:extLst>
  </p:cSld>
  <p:clrMapOvr>
    <a:masterClrMapping/>
  </p:clrMapOvr>
  <p:transition spd="slow"/>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p:nvPr>
        </p:nvSpPr>
        <p:spPr/>
        <p:txBody>
          <a:bodyPr/>
          <a:lstStyle/>
          <a:p>
            <a:r>
              <a:rPr lang="x-none" smtClean="0">
                <a:ln>
                  <a:noFill/>
                </a:ln>
              </a:rPr>
              <a:t>Тикови</a:t>
            </a:r>
          </a:p>
        </p:txBody>
      </p:sp>
      <p:sp>
        <p:nvSpPr>
          <p:cNvPr id="76803" name="Content Placeholder 2"/>
          <p:cNvSpPr>
            <a:spLocks noGrp="1"/>
          </p:cNvSpPr>
          <p:nvPr>
            <p:ph idx="1"/>
          </p:nvPr>
        </p:nvSpPr>
        <p:spPr/>
        <p:txBody>
          <a:bodyPr/>
          <a:lstStyle/>
          <a:p>
            <a:r>
              <a:rPr lang="ru-RU" sz="2000" smtClean="0"/>
              <a:t>Понављани, неритмички, стереотипни покрети (моторни тикови) или испуштање звукова (вокални тикови). </a:t>
            </a:r>
          </a:p>
          <a:p>
            <a:r>
              <a:rPr lang="ru-RU" sz="2000" smtClean="0"/>
              <a:t>Већина болесника може да их, бар за извесно време, потисне и спречи њихово испољавање. </a:t>
            </a:r>
          </a:p>
          <a:p>
            <a:r>
              <a:rPr lang="ru-RU" sz="2000" smtClean="0"/>
              <a:t>постојање интензивног, готово неиздрживог унутрашњег притиска да изведу тик</a:t>
            </a:r>
          </a:p>
          <a:p>
            <a:r>
              <a:rPr lang="ru-RU" sz="2000" smtClean="0"/>
              <a:t>Прости и сложени</a:t>
            </a:r>
          </a:p>
          <a:p>
            <a:r>
              <a:rPr lang="ru-RU" sz="2000" smtClean="0"/>
              <a:t>Примарни (</a:t>
            </a:r>
            <a:r>
              <a:rPr lang="x-none" sz="2000" smtClean="0"/>
              <a:t>Gilles de la Tourett sy)</a:t>
            </a:r>
            <a:r>
              <a:rPr lang="ru-RU" sz="2000" smtClean="0"/>
              <a:t> и секундарни</a:t>
            </a:r>
          </a:p>
          <a:p>
            <a:r>
              <a:rPr lang="x-none" sz="2000" smtClean="0"/>
              <a:t>У тежим случајевима клонидин, клоназепам, неуролептици</a:t>
            </a:r>
            <a:endParaRPr lang="ru-RU" sz="2000" smtClean="0"/>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989008"/>
      </p:ext>
    </p:extLst>
  </p:cSld>
  <p:clrMapOvr>
    <a:masterClrMapping/>
  </p:clrMapOvr>
  <p:transition spd="slow"/>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a:t>
            </a:r>
            <a:r>
              <a:rPr lang="x-none" dirty="0" smtClean="0"/>
              <a:t>ŽDANI ORGANSKI PSIHOSINDROM (MOPS)</a:t>
            </a:r>
            <a:endParaRPr lang="x-none" dirty="0"/>
          </a:p>
        </p:txBody>
      </p:sp>
      <p:sp>
        <p:nvSpPr>
          <p:cNvPr id="3" name="Content Placeholder 2"/>
          <p:cNvSpPr>
            <a:spLocks noGrp="1"/>
          </p:cNvSpPr>
          <p:nvPr>
            <p:ph idx="1"/>
          </p:nvPr>
        </p:nvSpPr>
        <p:spPr/>
        <p:txBody>
          <a:bodyPr/>
          <a:lstStyle/>
          <a:p>
            <a:r>
              <a:rPr lang="x-none" dirty="0" smtClean="0"/>
              <a:t>Mentalni </a:t>
            </a:r>
            <a:r>
              <a:rPr lang="x-none" dirty="0"/>
              <a:t>poremećaji koji su uzrokovani ili udruženi sa oštećenjem funkcije moždanog tkiva </a:t>
            </a:r>
            <a:endParaRPr lang="x-none" dirty="0" smtClean="0"/>
          </a:p>
          <a:p>
            <a:r>
              <a:rPr lang="x-none" dirty="0" smtClean="0"/>
              <a:t> </a:t>
            </a:r>
            <a:r>
              <a:rPr lang="x-none" dirty="0"/>
              <a:t>Oštećenje orjentacije,pamćenja,shvatanja,učenja i </a:t>
            </a:r>
            <a:r>
              <a:rPr lang="x-none" dirty="0" smtClean="0"/>
              <a:t>rasuđivanja</a:t>
            </a:r>
          </a:p>
          <a:p>
            <a:r>
              <a:rPr lang="x-none" dirty="0" smtClean="0"/>
              <a:t>Mogu </a:t>
            </a:r>
            <a:r>
              <a:rPr lang="x-none" dirty="0"/>
              <a:t>postojati i poremećaj raspoloženja,promena etičkih standarda,potenciranje karakternih crta ličnosti i smanjenje sposobnosti donošenja samostalnih odluka </a:t>
            </a:r>
          </a:p>
          <a:p>
            <a:r>
              <a:rPr lang="x-none" dirty="0" smtClean="0"/>
              <a:t>Velika </a:t>
            </a:r>
            <a:r>
              <a:rPr lang="x-none" dirty="0"/>
              <a:t>i raznovrsna grupa mentalnih poremećaja</a:t>
            </a:r>
          </a:p>
        </p:txBody>
      </p:sp>
    </p:spTree>
    <p:extLst>
      <p:ext uri="{BB962C8B-B14F-4D97-AF65-F5344CB8AC3E}">
        <p14:creationId xmlns:p14="http://schemas.microsoft.com/office/powerpoint/2010/main" val="40747838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KLASIFIKACIJA</a:t>
            </a:r>
            <a:endParaRPr lang="x-none" dirty="0"/>
          </a:p>
        </p:txBody>
      </p:sp>
      <p:sp>
        <p:nvSpPr>
          <p:cNvPr id="3" name="Content Placeholder 2"/>
          <p:cNvSpPr>
            <a:spLocks noGrp="1"/>
          </p:cNvSpPr>
          <p:nvPr>
            <p:ph idx="1"/>
          </p:nvPr>
        </p:nvSpPr>
        <p:spPr/>
        <p:txBody>
          <a:bodyPr/>
          <a:lstStyle/>
          <a:p>
            <a:r>
              <a:rPr lang="x-none" dirty="0"/>
              <a:t>Akutni moždani sindromi i hronični moždani </a:t>
            </a:r>
            <a:r>
              <a:rPr lang="x-none" dirty="0" smtClean="0"/>
              <a:t>sindromi</a:t>
            </a:r>
          </a:p>
          <a:p>
            <a:r>
              <a:rPr lang="x-none" dirty="0" smtClean="0"/>
              <a:t>Psihotični </a:t>
            </a:r>
            <a:r>
              <a:rPr lang="x-none" dirty="0"/>
              <a:t>i </a:t>
            </a:r>
            <a:r>
              <a:rPr lang="x-none" dirty="0" smtClean="0"/>
              <a:t>nepsihotični</a:t>
            </a:r>
          </a:p>
          <a:p>
            <a:r>
              <a:rPr lang="x-none" dirty="0" smtClean="0"/>
              <a:t>ICD-10: </a:t>
            </a:r>
            <a:r>
              <a:rPr lang="x-none" sz="2000" dirty="0"/>
              <a:t>-</a:t>
            </a:r>
            <a:r>
              <a:rPr lang="x-none" sz="2000" dirty="0" smtClean="0"/>
              <a:t>demencije </a:t>
            </a:r>
            <a:r>
              <a:rPr lang="x-none" sz="2000" dirty="0"/>
              <a:t>-</a:t>
            </a:r>
            <a:r>
              <a:rPr lang="x-none" sz="2000" dirty="0" smtClean="0"/>
              <a:t>delirijum </a:t>
            </a:r>
            <a:r>
              <a:rPr lang="x-none" sz="2000" dirty="0"/>
              <a:t>(koji nije izazvan alkoholom ili narkoticima) -mentalni poremećaji koji ne isključuju kognitivno štećenje a uzrokovani su bolešću,povredom ili disfunkcijom mozga ili somatskom bolešću -poremećaji ličnosti i poremećaji ponašanja uzrokovani bolešću,povredom ili difunkcijom mozga -MOPS uzrokovan uzimanjem alkohola ili PAS</a:t>
            </a:r>
          </a:p>
        </p:txBody>
      </p:sp>
    </p:spTree>
    <p:extLst>
      <p:ext uri="{BB962C8B-B14F-4D97-AF65-F5344CB8AC3E}">
        <p14:creationId xmlns:p14="http://schemas.microsoft.com/office/powerpoint/2010/main" val="21956899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EPIDEMIOLOGIJA</a:t>
            </a:r>
            <a:endParaRPr lang="x-none" dirty="0"/>
          </a:p>
        </p:txBody>
      </p:sp>
      <p:sp>
        <p:nvSpPr>
          <p:cNvPr id="3" name="Content Placeholder 2"/>
          <p:cNvSpPr>
            <a:spLocks noGrp="1"/>
          </p:cNvSpPr>
          <p:nvPr>
            <p:ph idx="1"/>
          </p:nvPr>
        </p:nvSpPr>
        <p:spPr/>
        <p:txBody>
          <a:bodyPr/>
          <a:lstStyle/>
          <a:p>
            <a:r>
              <a:rPr lang="x-none" dirty="0"/>
              <a:t>Psihijatri se u praksi relativno malo bave ovom kategorijom psihičkih </a:t>
            </a:r>
            <a:r>
              <a:rPr lang="x-none" dirty="0" smtClean="0"/>
              <a:t>poremećaja</a:t>
            </a:r>
          </a:p>
          <a:p>
            <a:r>
              <a:rPr lang="x-none" dirty="0" smtClean="0"/>
              <a:t>Većina </a:t>
            </a:r>
            <a:r>
              <a:rPr lang="x-none" dirty="0"/>
              <a:t>pacijenata se posle naglog izbijanja bolesti zadesi i leči na drugim </a:t>
            </a:r>
            <a:r>
              <a:rPr lang="x-none" dirty="0" smtClean="0"/>
              <a:t>odeljenjima</a:t>
            </a:r>
          </a:p>
          <a:p>
            <a:r>
              <a:rPr lang="x-none" dirty="0" smtClean="0"/>
              <a:t>Zbog </a:t>
            </a:r>
            <a:r>
              <a:rPr lang="x-none" dirty="0"/>
              <a:t>toga epidemiološki podaci nisu ni približno tačni-registruje se samo osnovno oboljenje,a psihički simptomi MOPS-a se zanemare </a:t>
            </a:r>
            <a:r>
              <a:rPr lang="x-none" dirty="0" smtClean="0"/>
              <a:t>ka</a:t>
            </a:r>
            <a:endParaRPr lang="x-none" dirty="0"/>
          </a:p>
        </p:txBody>
      </p:sp>
    </p:spTree>
    <p:extLst>
      <p:ext uri="{BB962C8B-B14F-4D97-AF65-F5344CB8AC3E}">
        <p14:creationId xmlns:p14="http://schemas.microsoft.com/office/powerpoint/2010/main" val="3445636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EPIDEMIOLOGIJA</a:t>
            </a:r>
            <a:endParaRPr lang="x-none" dirty="0"/>
          </a:p>
        </p:txBody>
      </p:sp>
      <p:sp>
        <p:nvSpPr>
          <p:cNvPr id="3" name="Content Placeholder 2"/>
          <p:cNvSpPr>
            <a:spLocks noGrp="1"/>
          </p:cNvSpPr>
          <p:nvPr>
            <p:ph idx="1"/>
          </p:nvPr>
        </p:nvSpPr>
        <p:spPr/>
        <p:txBody>
          <a:bodyPr/>
          <a:lstStyle/>
          <a:p>
            <a:r>
              <a:rPr lang="x-none" sz="2000" dirty="0" smtClean="0"/>
              <a:t>U </a:t>
            </a:r>
            <a:r>
              <a:rPr lang="x-none" sz="2000" dirty="0"/>
              <a:t>opštim bolnicama stepen učestalosti 5-15% </a:t>
            </a:r>
          </a:p>
          <a:p>
            <a:r>
              <a:rPr lang="x-none" sz="2000" dirty="0" smtClean="0"/>
              <a:t>Jedinice </a:t>
            </a:r>
            <a:r>
              <a:rPr lang="x-none" sz="2000" dirty="0"/>
              <a:t>intenzivne nege na hiruškim odeljenjima </a:t>
            </a:r>
            <a:r>
              <a:rPr lang="x-none" sz="2000" dirty="0" smtClean="0"/>
              <a:t>18-30%</a:t>
            </a:r>
          </a:p>
          <a:p>
            <a:r>
              <a:rPr lang="x-none" sz="2000" dirty="0" smtClean="0"/>
              <a:t>Koronarna </a:t>
            </a:r>
            <a:r>
              <a:rPr lang="x-none" sz="2000" dirty="0"/>
              <a:t>intenzivna nega </a:t>
            </a:r>
            <a:r>
              <a:rPr lang="x-none" sz="2000" dirty="0" smtClean="0"/>
              <a:t>2-20%</a:t>
            </a:r>
          </a:p>
          <a:p>
            <a:r>
              <a:rPr lang="x-none" sz="2000" dirty="0" smtClean="0"/>
              <a:t>Posle </a:t>
            </a:r>
            <a:r>
              <a:rPr lang="x-none" sz="2000" dirty="0"/>
              <a:t>hiruških zahvata na srcu i kod opekotina </a:t>
            </a:r>
            <a:r>
              <a:rPr lang="x-none" sz="2000" dirty="0" smtClean="0"/>
              <a:t>30%</a:t>
            </a:r>
          </a:p>
          <a:p>
            <a:r>
              <a:rPr lang="x-none" sz="2000" dirty="0" smtClean="0"/>
              <a:t> </a:t>
            </a:r>
            <a:r>
              <a:rPr lang="x-none" sz="2000" dirty="0"/>
              <a:t>Eradikacija mnogih oboljenja i odgovarajuća zdravstvena zaštita doveli su do smanjenja MOPS-a vezanih za ova </a:t>
            </a:r>
            <a:r>
              <a:rPr lang="x-none" sz="2000" dirty="0" smtClean="0"/>
              <a:t>stanja </a:t>
            </a:r>
          </a:p>
          <a:p>
            <a:r>
              <a:rPr lang="x-none" sz="2000" dirty="0" smtClean="0"/>
              <a:t>Sa </a:t>
            </a:r>
            <a:r>
              <a:rPr lang="x-none" sz="2000" dirty="0"/>
              <a:t>druge strane,značajno je porastao broj psihičkih poremećaja koji su uzrokovani </a:t>
            </a:r>
            <a:r>
              <a:rPr lang="x-none" dirty="0"/>
              <a:t>traumom,trovanjima,zloupotrebom lekova i narkotika</a:t>
            </a:r>
          </a:p>
        </p:txBody>
      </p:sp>
    </p:spTree>
    <p:extLst>
      <p:ext uri="{BB962C8B-B14F-4D97-AF65-F5344CB8AC3E}">
        <p14:creationId xmlns:p14="http://schemas.microsoft.com/office/powerpoint/2010/main" val="10258693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UZROCI MOPS-a</a:t>
            </a:r>
            <a:endParaRPr lang="x-none" dirty="0"/>
          </a:p>
        </p:txBody>
      </p:sp>
      <p:sp>
        <p:nvSpPr>
          <p:cNvPr id="3" name="Content Placeholder 2"/>
          <p:cNvSpPr>
            <a:spLocks noGrp="1"/>
          </p:cNvSpPr>
          <p:nvPr>
            <p:ph idx="1"/>
          </p:nvPr>
        </p:nvSpPr>
        <p:spPr/>
        <p:txBody>
          <a:bodyPr/>
          <a:lstStyle/>
          <a:p>
            <a:r>
              <a:rPr lang="x-none" dirty="0"/>
              <a:t>Različite fizičke i hemijske nokse</a:t>
            </a:r>
          </a:p>
          <a:p>
            <a:r>
              <a:rPr lang="x-none" dirty="0"/>
              <a:t>• Toksično delovanje mikroorganizama</a:t>
            </a:r>
          </a:p>
          <a:p>
            <a:r>
              <a:rPr lang="x-none" dirty="0"/>
              <a:t>• Poremećaji metabolizma i opšta telesna oboljenja</a:t>
            </a:r>
          </a:p>
          <a:p>
            <a:r>
              <a:rPr lang="x-none" dirty="0"/>
              <a:t>• Oštećenja CNS-a različite etiologije</a:t>
            </a:r>
          </a:p>
          <a:p>
            <a:r>
              <a:rPr lang="x-none" dirty="0"/>
              <a:t>• Simptomi relativno malo zavise od vrste bolesti ili prirode </a:t>
            </a:r>
            <a:r>
              <a:rPr lang="x-none" dirty="0" smtClean="0"/>
              <a:t>spoljnog uzročnog faktora</a:t>
            </a:r>
            <a:endParaRPr lang="x-none" dirty="0"/>
          </a:p>
        </p:txBody>
      </p:sp>
    </p:spTree>
    <p:extLst>
      <p:ext uri="{BB962C8B-B14F-4D97-AF65-F5344CB8AC3E}">
        <p14:creationId xmlns:p14="http://schemas.microsoft.com/office/powerpoint/2010/main" val="1378854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UZROCI MOPS-a</a:t>
            </a:r>
            <a:endParaRPr lang="x-none" dirty="0"/>
          </a:p>
        </p:txBody>
      </p:sp>
      <p:sp>
        <p:nvSpPr>
          <p:cNvPr id="3" name="Content Placeholder 2"/>
          <p:cNvSpPr>
            <a:spLocks noGrp="1"/>
          </p:cNvSpPr>
          <p:nvPr>
            <p:ph idx="1"/>
          </p:nvPr>
        </p:nvSpPr>
        <p:spPr>
          <a:xfrm>
            <a:off x="1176338" y="2490788"/>
            <a:ext cx="7428110" cy="3444875"/>
          </a:xfrm>
        </p:spPr>
        <p:txBody>
          <a:bodyPr/>
          <a:lstStyle/>
          <a:p>
            <a:r>
              <a:rPr lang="x-none" dirty="0" smtClean="0"/>
              <a:t>• </a:t>
            </a:r>
            <a:r>
              <a:rPr lang="x-none" dirty="0"/>
              <a:t>Znatno veću ulogu imaju: stepen oštećenja mozga,lokalizacija i </a:t>
            </a:r>
            <a:r>
              <a:rPr lang="x-none" dirty="0" smtClean="0"/>
              <a:t>brzina delovanja </a:t>
            </a:r>
            <a:r>
              <a:rPr lang="x-none" dirty="0"/>
              <a:t>patogenog činioca,premorbidna ličnost,životna dob i </a:t>
            </a:r>
            <a:r>
              <a:rPr lang="x-none" dirty="0" smtClean="0"/>
              <a:t>opšte stanje </a:t>
            </a:r>
            <a:r>
              <a:rPr lang="x-none" dirty="0"/>
              <a:t>organizma</a:t>
            </a:r>
          </a:p>
          <a:p>
            <a:r>
              <a:rPr lang="x-none" dirty="0"/>
              <a:t>• Opisuje se izvesna porodična predispozicija za ovu vrstu reakcija (</a:t>
            </a:r>
            <a:r>
              <a:rPr lang="x-none" dirty="0" smtClean="0"/>
              <a:t>npr.ka selirantnom </a:t>
            </a:r>
            <a:r>
              <a:rPr lang="x-none" dirty="0"/>
              <a:t>reagovanju kod infektivnih sindroma)</a:t>
            </a:r>
          </a:p>
          <a:p>
            <a:r>
              <a:rPr lang="x-none" dirty="0"/>
              <a:t>• </a:t>
            </a:r>
            <a:r>
              <a:rPr lang="x-none" dirty="0" smtClean="0"/>
              <a:t>Patoanatomski </a:t>
            </a:r>
            <a:r>
              <a:rPr lang="x-none" dirty="0"/>
              <a:t>nalaz:multipla </a:t>
            </a:r>
            <a:r>
              <a:rPr lang="x-none" dirty="0" smtClean="0"/>
              <a:t> mikrokrvarenja, hiperemija, edem mozga,degenerativne </a:t>
            </a:r>
            <a:r>
              <a:rPr lang="x-none" dirty="0"/>
              <a:t>promene na ganglijskim </a:t>
            </a:r>
            <a:r>
              <a:rPr lang="x-none" dirty="0" smtClean="0"/>
              <a:t>ćelijama,mijelinskim omotačima itd</a:t>
            </a:r>
            <a:endParaRPr lang="x-none" dirty="0"/>
          </a:p>
        </p:txBody>
      </p:sp>
    </p:spTree>
    <p:extLst>
      <p:ext uri="{BB962C8B-B14F-4D97-AF65-F5344CB8AC3E}">
        <p14:creationId xmlns:p14="http://schemas.microsoft.com/office/powerpoint/2010/main" val="3763603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FAKTORI </a:t>
            </a:r>
            <a:r>
              <a:rPr lang="x-none" dirty="0"/>
              <a:t>koji mogu izazvati akutni MOPS</a:t>
            </a:r>
          </a:p>
        </p:txBody>
      </p:sp>
      <p:sp>
        <p:nvSpPr>
          <p:cNvPr id="3" name="Content Placeholder 2"/>
          <p:cNvSpPr>
            <a:spLocks noGrp="1"/>
          </p:cNvSpPr>
          <p:nvPr>
            <p:ph idx="1"/>
          </p:nvPr>
        </p:nvSpPr>
        <p:spPr/>
        <p:txBody>
          <a:bodyPr/>
          <a:lstStyle/>
          <a:p>
            <a:r>
              <a:rPr lang="x-none" dirty="0"/>
              <a:t>1.Nedostak pojedinih činioca neophodnih za normalnu funkciju mozga</a:t>
            </a:r>
          </a:p>
          <a:p>
            <a:r>
              <a:rPr lang="x-none" dirty="0"/>
              <a:t>A.kiseonik,glukoza,vitamini</a:t>
            </a:r>
          </a:p>
          <a:p>
            <a:r>
              <a:rPr lang="x-none" dirty="0"/>
              <a:t>B.san,senzorni i socijalni stimulusi</a:t>
            </a:r>
          </a:p>
          <a:p>
            <a:r>
              <a:rPr lang="x-none" dirty="0"/>
              <a:t>2.Delovanje toksičnih sipstanci koje dovode do hipoksije mozga:</a:t>
            </a:r>
          </a:p>
          <a:p>
            <a:r>
              <a:rPr lang="x-none" dirty="0"/>
              <a:t>3.Akutna infektivna oboljenja</a:t>
            </a:r>
          </a:p>
          <a:p>
            <a:r>
              <a:rPr lang="x-none" dirty="0" smtClean="0"/>
              <a:t>4.Epilepsija</a:t>
            </a:r>
            <a:endParaRPr lang="x-none" dirty="0"/>
          </a:p>
        </p:txBody>
      </p:sp>
    </p:spTree>
    <p:extLst>
      <p:ext uri="{BB962C8B-B14F-4D97-AF65-F5344CB8AC3E}">
        <p14:creationId xmlns:p14="http://schemas.microsoft.com/office/powerpoint/2010/main" val="2518108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FAKTORI </a:t>
            </a:r>
            <a:r>
              <a:rPr lang="x-none" dirty="0"/>
              <a:t>koji mogu izazvati akutni MOPS</a:t>
            </a:r>
          </a:p>
        </p:txBody>
      </p:sp>
      <p:sp>
        <p:nvSpPr>
          <p:cNvPr id="3" name="Content Placeholder 2"/>
          <p:cNvSpPr>
            <a:spLocks noGrp="1"/>
          </p:cNvSpPr>
          <p:nvPr>
            <p:ph idx="1"/>
          </p:nvPr>
        </p:nvSpPr>
        <p:spPr/>
        <p:txBody>
          <a:bodyPr/>
          <a:lstStyle/>
          <a:p>
            <a:r>
              <a:rPr lang="x-none" dirty="0" smtClean="0"/>
              <a:t>5.Moždani </a:t>
            </a:r>
            <a:r>
              <a:rPr lang="x-none" dirty="0"/>
              <a:t>cirkulatorni poremećaji</a:t>
            </a:r>
          </a:p>
          <a:p>
            <a:r>
              <a:rPr lang="x-none" dirty="0"/>
              <a:t>6.Moždane neoplazme</a:t>
            </a:r>
          </a:p>
          <a:p>
            <a:r>
              <a:rPr lang="x-none" dirty="0"/>
              <a:t>7.Traume</a:t>
            </a:r>
          </a:p>
          <a:p>
            <a:r>
              <a:rPr lang="x-none" dirty="0"/>
              <a:t>8.Metabolički i endokrini poremećaji</a:t>
            </a:r>
          </a:p>
          <a:p>
            <a:r>
              <a:rPr lang="x-none" dirty="0"/>
              <a:t>9.Generativne životne faze</a:t>
            </a:r>
          </a:p>
        </p:txBody>
      </p:sp>
    </p:spTree>
    <p:extLst>
      <p:ext uri="{BB962C8B-B14F-4D97-AF65-F5344CB8AC3E}">
        <p14:creationId xmlns:p14="http://schemas.microsoft.com/office/powerpoint/2010/main" val="9420426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sl-SI" sz="3200" smtClean="0">
                <a:ln>
                  <a:noFill/>
                </a:ln>
              </a:rPr>
              <a:t>ISHEMIČNI </a:t>
            </a:r>
            <a:r>
              <a:rPr lang="en-US" sz="3200" smtClean="0">
                <a:ln>
                  <a:noFill/>
                </a:ln>
              </a:rPr>
              <a:t>MO</a:t>
            </a:r>
            <a:r>
              <a:rPr lang="sl-SI" sz="3200" smtClean="0">
                <a:ln>
                  <a:noFill/>
                </a:ln>
              </a:rPr>
              <a:t>ŽDANI UDAR</a:t>
            </a:r>
            <a:endParaRPr lang="en-US" sz="3200" smtClean="0">
              <a:ln>
                <a:noFill/>
              </a:ln>
            </a:endParaRPr>
          </a:p>
        </p:txBody>
      </p:sp>
      <p:sp>
        <p:nvSpPr>
          <p:cNvPr id="84995" name="Rectangle 3"/>
          <p:cNvSpPr>
            <a:spLocks noGrp="1" noChangeArrowheads="1"/>
          </p:cNvSpPr>
          <p:nvPr>
            <p:ph type="body" idx="1"/>
          </p:nvPr>
        </p:nvSpPr>
        <p:spPr>
          <a:xfrm>
            <a:off x="1115616" y="476672"/>
            <a:ext cx="6049962" cy="4292600"/>
          </a:xfrm>
        </p:spPr>
        <p:txBody>
          <a:bodyPr/>
          <a:lstStyle/>
          <a:p>
            <a:pPr eaLnBrk="1" hangingPunct="1"/>
            <a:endParaRPr lang="sl-SI" sz="2800" dirty="0" smtClean="0">
              <a:latin typeface="Comic Sans MS" panose="030F0702030302020204" pitchFamily="66" charset="0"/>
            </a:endParaRPr>
          </a:p>
          <a:p>
            <a:pPr eaLnBrk="1" hangingPunct="1"/>
            <a:endParaRPr lang="sl-SI" sz="2800" dirty="0" smtClean="0">
              <a:latin typeface="Comic Sans MS" panose="030F0702030302020204" pitchFamily="66" charset="0"/>
            </a:endParaRPr>
          </a:p>
          <a:p>
            <a:pPr eaLnBrk="1" hangingPunct="1">
              <a:buFont typeface="Wingdings" panose="05000000000000000000" pitchFamily="2" charset="2"/>
              <a:buNone/>
            </a:pPr>
            <a:endParaRPr lang="sl-SI" sz="2800" dirty="0" smtClean="0">
              <a:latin typeface="Comic Sans MS" panose="030F0702030302020204" pitchFamily="66" charset="0"/>
            </a:endParaRPr>
          </a:p>
          <a:p>
            <a:pPr eaLnBrk="1" hangingPunct="1"/>
            <a:r>
              <a:rPr lang="sl-SI" sz="2800" dirty="0" smtClean="0"/>
              <a:t>Tkivni aktivator plazminogena  t-PA       </a:t>
            </a:r>
          </a:p>
          <a:p>
            <a:pPr eaLnBrk="1" hangingPunct="1"/>
            <a:r>
              <a:rPr lang="sl-SI" sz="2800" dirty="0" smtClean="0"/>
              <a:t>1995   </a:t>
            </a:r>
          </a:p>
          <a:p>
            <a:pPr eaLnBrk="1" hangingPunct="1"/>
            <a:r>
              <a:rPr lang="sl-SI" sz="2800" dirty="0" smtClean="0"/>
              <a:t>1996  FDA</a:t>
            </a:r>
          </a:p>
          <a:p>
            <a:pPr eaLnBrk="1" hangingPunct="1"/>
            <a:r>
              <a:rPr lang="sl-SI" sz="2800" dirty="0" smtClean="0"/>
              <a:t>2002  EMEA</a:t>
            </a:r>
          </a:p>
          <a:p>
            <a:pPr eaLnBrk="1" hangingPunct="1"/>
            <a:r>
              <a:rPr lang="sl-SI" sz="2800" dirty="0" smtClean="0"/>
              <a:t>2006  Srbija</a:t>
            </a:r>
          </a:p>
          <a:p>
            <a:pPr eaLnBrk="1" hangingPunct="1"/>
            <a:r>
              <a:rPr lang="sl-SI" sz="2800" dirty="0" smtClean="0"/>
              <a:t>2-5% bolesnika danas u svetu koristi t-PA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Klinička slika akutnog MOPS-a</a:t>
            </a:r>
          </a:p>
        </p:txBody>
      </p:sp>
      <p:sp>
        <p:nvSpPr>
          <p:cNvPr id="3" name="Content Placeholder 2"/>
          <p:cNvSpPr>
            <a:spLocks noGrp="1"/>
          </p:cNvSpPr>
          <p:nvPr>
            <p:ph idx="1"/>
          </p:nvPr>
        </p:nvSpPr>
        <p:spPr/>
        <p:txBody>
          <a:bodyPr/>
          <a:lstStyle/>
          <a:p>
            <a:r>
              <a:rPr lang="x-none" sz="2000" dirty="0"/>
              <a:t>Brzi razvoj bolesti kod akutnog </a:t>
            </a:r>
            <a:r>
              <a:rPr lang="x-none" sz="2000" dirty="0" smtClean="0"/>
              <a:t>ili </a:t>
            </a:r>
            <a:r>
              <a:rPr lang="x-none" sz="2000" dirty="0"/>
              <a:t>delirantnog tipa MOPS-a</a:t>
            </a:r>
          </a:p>
          <a:p>
            <a:r>
              <a:rPr lang="x-none" sz="2000" dirty="0"/>
              <a:t>• Spori razvoj bolesti kod hroničnog ili tipa demencije</a:t>
            </a:r>
          </a:p>
          <a:p>
            <a:r>
              <a:rPr lang="x-none" sz="2000" dirty="0"/>
              <a:t>• A.Simptomi tipičnih </a:t>
            </a:r>
            <a:r>
              <a:rPr lang="x-none" sz="2000" dirty="0" smtClean="0"/>
              <a:t>sindroma</a:t>
            </a:r>
            <a:r>
              <a:rPr lang="x-none" sz="2000" dirty="0"/>
              <a:t>:</a:t>
            </a:r>
          </a:p>
          <a:p>
            <a:r>
              <a:rPr lang="x-none" sz="2000" dirty="0"/>
              <a:t>• -delirijum</a:t>
            </a:r>
          </a:p>
          <a:p>
            <a:r>
              <a:rPr lang="x-none" sz="2000" dirty="0"/>
              <a:t>• -sumračno stanje</a:t>
            </a:r>
          </a:p>
          <a:p>
            <a:r>
              <a:rPr lang="x-none" sz="2000" dirty="0"/>
              <a:t>• -kvalitativni poremećaji svesti </a:t>
            </a:r>
            <a:r>
              <a:rPr lang="x-none" sz="2000" dirty="0" smtClean="0"/>
              <a:t>(somnolencija,sopor,koma)</a:t>
            </a:r>
            <a:endParaRPr lang="x-none" sz="2000" dirty="0"/>
          </a:p>
        </p:txBody>
      </p:sp>
    </p:spTree>
    <p:extLst>
      <p:ext uri="{BB962C8B-B14F-4D97-AF65-F5344CB8AC3E}">
        <p14:creationId xmlns:p14="http://schemas.microsoft.com/office/powerpoint/2010/main" val="2990375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Klinička slika akutnog MOPS-a</a:t>
            </a:r>
          </a:p>
        </p:txBody>
      </p:sp>
      <p:sp>
        <p:nvSpPr>
          <p:cNvPr id="3" name="Content Placeholder 2"/>
          <p:cNvSpPr>
            <a:spLocks noGrp="1"/>
          </p:cNvSpPr>
          <p:nvPr>
            <p:ph idx="1"/>
          </p:nvPr>
        </p:nvSpPr>
        <p:spPr/>
        <p:txBody>
          <a:bodyPr/>
          <a:lstStyle/>
          <a:p>
            <a:r>
              <a:rPr lang="x-none" dirty="0" smtClean="0"/>
              <a:t>• </a:t>
            </a:r>
            <a:r>
              <a:rPr lang="x-none" dirty="0"/>
              <a:t>B.Simptomi atipičnih sindroma:</a:t>
            </a:r>
          </a:p>
          <a:p>
            <a:r>
              <a:rPr lang="x-none" dirty="0"/>
              <a:t>• -maniformni ili depresivni simptomi</a:t>
            </a:r>
          </a:p>
          <a:p>
            <a:r>
              <a:rPr lang="x-none" dirty="0"/>
              <a:t>• -paranoidno-halucinatorni simptomi</a:t>
            </a:r>
          </a:p>
          <a:p>
            <a:r>
              <a:rPr lang="x-none" dirty="0"/>
              <a:t>• -fobični ili anksiozno simptomi</a:t>
            </a:r>
          </a:p>
          <a:p>
            <a:r>
              <a:rPr lang="x-none" dirty="0"/>
              <a:t>• -ekspanzivno-konfabulatorni simptomi</a:t>
            </a:r>
          </a:p>
        </p:txBody>
      </p:sp>
    </p:spTree>
    <p:extLst>
      <p:ext uri="{BB962C8B-B14F-4D97-AF65-F5344CB8AC3E}">
        <p14:creationId xmlns:p14="http://schemas.microsoft.com/office/powerpoint/2010/main" val="3448633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Psihičke funckije kod akutnog MOPS-a</a:t>
            </a:r>
          </a:p>
        </p:txBody>
      </p:sp>
      <p:sp>
        <p:nvSpPr>
          <p:cNvPr id="3" name="Content Placeholder 2"/>
          <p:cNvSpPr>
            <a:spLocks noGrp="1"/>
          </p:cNvSpPr>
          <p:nvPr>
            <p:ph idx="1"/>
          </p:nvPr>
        </p:nvSpPr>
        <p:spPr/>
        <p:txBody>
          <a:bodyPr/>
          <a:lstStyle/>
          <a:p>
            <a:r>
              <a:rPr lang="x-none" sz="2000" dirty="0"/>
              <a:t>1.poremećaji svesti:kvantitativni (somnolencija i sopor</a:t>
            </a:r>
            <a:r>
              <a:rPr lang="x-none" sz="2000" dirty="0" smtClean="0"/>
              <a:t>) i kvalitativni:delirantni </a:t>
            </a:r>
            <a:r>
              <a:rPr lang="x-none" sz="2000" dirty="0"/>
              <a:t>sindrom i sumračno stanje</a:t>
            </a:r>
          </a:p>
          <a:p>
            <a:r>
              <a:rPr lang="x-none" sz="2000" dirty="0"/>
              <a:t>2.poremećaj pamćenja-retrogradna i anterogradna amnezija</a:t>
            </a:r>
            <a:r>
              <a:rPr lang="x-none" sz="2000" dirty="0" smtClean="0"/>
              <a:t>; kvalitativni:amnezije </a:t>
            </a:r>
            <a:r>
              <a:rPr lang="x-none" sz="2000" dirty="0"/>
              <a:t>i konfabulacije</a:t>
            </a:r>
          </a:p>
          <a:p>
            <a:r>
              <a:rPr lang="x-none" sz="2000" dirty="0"/>
              <a:t>3.oštećenje intelektualnih funkcija-oštećenje shvatanja,uviđanja </a:t>
            </a:r>
            <a:r>
              <a:rPr lang="x-none" sz="2000" dirty="0" smtClean="0"/>
              <a:t>bitnog,shvata često </a:t>
            </a:r>
            <a:r>
              <a:rPr lang="x-none" sz="2000" dirty="0"/>
              <a:t>pojedinosti,ali ne ume da ih poveže u celinu</a:t>
            </a:r>
          </a:p>
          <a:p>
            <a:r>
              <a:rPr lang="x-none" sz="2000" dirty="0"/>
              <a:t>4.poremećaj afektiviteta-anksiozni,razdražljivi i u nemiru zbog </a:t>
            </a:r>
            <a:r>
              <a:rPr lang="x-none" sz="2000" dirty="0" smtClean="0"/>
              <a:t>perceptivnih obmana</a:t>
            </a:r>
            <a:endParaRPr lang="x-none" sz="2000" dirty="0"/>
          </a:p>
        </p:txBody>
      </p:sp>
    </p:spTree>
    <p:extLst>
      <p:ext uri="{BB962C8B-B14F-4D97-AF65-F5344CB8AC3E}">
        <p14:creationId xmlns:p14="http://schemas.microsoft.com/office/powerpoint/2010/main" val="1667420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AEED10F0-88B6-4B33-B922-134BD627B7F2}"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49155"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7BD97C52-8767-49BC-9535-200756321314}" type="slidenum">
              <a:rPr lang="en-US" sz="1400" smtClean="0">
                <a:solidFill>
                  <a:schemeClr val="tx1"/>
                </a:solidFill>
                <a:latin typeface="Tahoma" panose="020B0604030504040204" pitchFamily="34" charset="0"/>
              </a:rPr>
              <a:pPr>
                <a:spcBef>
                  <a:spcPct val="0"/>
                </a:spcBef>
                <a:spcAft>
                  <a:spcPct val="0"/>
                </a:spcAft>
                <a:buClrTx/>
                <a:buSzTx/>
                <a:buFontTx/>
                <a:buNone/>
              </a:pPr>
              <a:t>113</a:t>
            </a:fld>
            <a:endParaRPr lang="en-US" sz="1400" smtClean="0">
              <a:solidFill>
                <a:schemeClr val="tx1"/>
              </a:solidFill>
              <a:latin typeface="Tahoma" panose="020B0604030504040204" pitchFamily="34" charset="0"/>
            </a:endParaRPr>
          </a:p>
        </p:txBody>
      </p:sp>
      <p:sp>
        <p:nvSpPr>
          <p:cNvPr id="49156" name="Rectangle 2"/>
          <p:cNvSpPr>
            <a:spLocks noGrp="1" noChangeArrowheads="1"/>
          </p:cNvSpPr>
          <p:nvPr>
            <p:ph type="title"/>
          </p:nvPr>
        </p:nvSpPr>
        <p:spPr/>
        <p:txBody>
          <a:bodyPr/>
          <a:lstStyle/>
          <a:p>
            <a:pPr eaLnBrk="1" hangingPunct="1"/>
            <a:r>
              <a:rPr lang="x-none" dirty="0" smtClean="0">
                <a:ln>
                  <a:noFill/>
                </a:ln>
              </a:rPr>
              <a:t>Д</a:t>
            </a:r>
            <a:r>
              <a:rPr lang="en-US" dirty="0" err="1" smtClean="0">
                <a:ln>
                  <a:noFill/>
                </a:ln>
              </a:rPr>
              <a:t>еменције</a:t>
            </a:r>
            <a:endParaRPr lang="en-US" dirty="0" smtClean="0">
              <a:ln>
                <a:noFill/>
              </a:ln>
            </a:endParaRPr>
          </a:p>
        </p:txBody>
      </p:sp>
      <p:sp>
        <p:nvSpPr>
          <p:cNvPr id="49157" name="Rectangle 3"/>
          <p:cNvSpPr>
            <a:spLocks noGrp="1" noChangeArrowheads="1"/>
          </p:cNvSpPr>
          <p:nvPr>
            <p:ph type="body" idx="1"/>
          </p:nvPr>
        </p:nvSpPr>
        <p:spPr>
          <a:xfrm>
            <a:off x="646113" y="2852738"/>
            <a:ext cx="7597775" cy="3168650"/>
          </a:xfrm>
        </p:spPr>
        <p:txBody>
          <a:bodyPr/>
          <a:lstStyle/>
          <a:p>
            <a:pPr eaLnBrk="1" hangingPunct="1"/>
            <a:r>
              <a:rPr lang="en-US" dirty="0" err="1" smtClean="0">
                <a:solidFill>
                  <a:schemeClr val="tx1"/>
                </a:solidFill>
              </a:rPr>
              <a:t>Болест</a:t>
            </a:r>
            <a:r>
              <a:rPr lang="en-US" dirty="0" smtClean="0">
                <a:solidFill>
                  <a:schemeClr val="tx1"/>
                </a:solidFill>
              </a:rPr>
              <a:t> </a:t>
            </a:r>
            <a:r>
              <a:rPr lang="en-US" dirty="0" err="1" smtClean="0">
                <a:solidFill>
                  <a:schemeClr val="tx1"/>
                </a:solidFill>
              </a:rPr>
              <a:t>старије</a:t>
            </a:r>
            <a:r>
              <a:rPr lang="en-US" dirty="0" smtClean="0">
                <a:solidFill>
                  <a:schemeClr val="tx1"/>
                </a:solidFill>
              </a:rPr>
              <a:t> </a:t>
            </a:r>
            <a:r>
              <a:rPr lang="en-US" dirty="0" err="1" smtClean="0">
                <a:solidFill>
                  <a:schemeClr val="tx1"/>
                </a:solidFill>
              </a:rPr>
              <a:t>популације</a:t>
            </a:r>
            <a:endParaRPr lang="en-US" dirty="0" smtClean="0">
              <a:solidFill>
                <a:schemeClr val="tx1"/>
              </a:solidFill>
            </a:endParaRPr>
          </a:p>
          <a:p>
            <a:pPr algn="just" eaLnBrk="1" hangingPunct="1"/>
            <a:r>
              <a:rPr lang="en-US" dirty="0" err="1" smtClean="0">
                <a:solidFill>
                  <a:schemeClr val="tx1"/>
                </a:solidFill>
              </a:rPr>
              <a:t>Дефиниција</a:t>
            </a:r>
            <a:r>
              <a:rPr lang="en-US" dirty="0" smtClean="0">
                <a:solidFill>
                  <a:schemeClr val="tx1"/>
                </a:solidFill>
              </a:rPr>
              <a:t>:     </a:t>
            </a:r>
          </a:p>
          <a:p>
            <a:pPr algn="just" eaLnBrk="1" hangingPunct="1">
              <a:buFont typeface="Wingdings" panose="05000000000000000000" pitchFamily="2" charset="2"/>
              <a:buNone/>
            </a:pPr>
            <a:r>
              <a:rPr lang="en-US" dirty="0" smtClean="0">
                <a:solidFill>
                  <a:schemeClr val="tx1"/>
                </a:solidFill>
              </a:rPr>
              <a:t>        </a:t>
            </a:r>
            <a:r>
              <a:rPr lang="en-US" dirty="0" err="1" smtClean="0">
                <a:solidFill>
                  <a:schemeClr val="tx1"/>
                </a:solidFill>
              </a:rPr>
              <a:t>сте</a:t>
            </a:r>
            <a:r>
              <a:rPr lang="x-none" dirty="0" smtClean="0">
                <a:solidFill>
                  <a:schemeClr val="tx1"/>
                </a:solidFill>
              </a:rPr>
              <a:t>ч</a:t>
            </a:r>
            <a:r>
              <a:rPr lang="en-US" dirty="0" err="1" smtClean="0">
                <a:solidFill>
                  <a:schemeClr val="tx1"/>
                </a:solidFill>
              </a:rPr>
              <a:t>ено</a:t>
            </a:r>
            <a:r>
              <a:rPr lang="en-US" dirty="0" smtClean="0">
                <a:solidFill>
                  <a:schemeClr val="tx1"/>
                </a:solidFill>
              </a:rPr>
              <a:t> </a:t>
            </a:r>
            <a:r>
              <a:rPr lang="en-US" dirty="0" err="1" smtClean="0">
                <a:solidFill>
                  <a:schemeClr val="tx1"/>
                </a:solidFill>
              </a:rPr>
              <a:t>стање</a:t>
            </a:r>
            <a:r>
              <a:rPr lang="en-US" dirty="0" smtClean="0">
                <a:solidFill>
                  <a:schemeClr val="tx1"/>
                </a:solidFill>
              </a:rPr>
              <a:t> </a:t>
            </a:r>
            <a:r>
              <a:rPr lang="en-US" dirty="0" err="1" smtClean="0">
                <a:solidFill>
                  <a:schemeClr val="tx1"/>
                </a:solidFill>
              </a:rPr>
              <a:t>опадања</a:t>
            </a:r>
            <a:r>
              <a:rPr lang="en-US" dirty="0" smtClean="0">
                <a:solidFill>
                  <a:schemeClr val="tx1"/>
                </a:solidFill>
              </a:rPr>
              <a:t> </a:t>
            </a:r>
            <a:r>
              <a:rPr lang="en-US" dirty="0" err="1" smtClean="0">
                <a:solidFill>
                  <a:schemeClr val="tx1"/>
                </a:solidFill>
              </a:rPr>
              <a:t>когнитивних</a:t>
            </a:r>
            <a:r>
              <a:rPr lang="en-US" dirty="0" smtClean="0">
                <a:solidFill>
                  <a:schemeClr val="tx1"/>
                </a:solidFill>
              </a:rPr>
              <a:t> </a:t>
            </a:r>
            <a:r>
              <a:rPr lang="en-US" dirty="0" err="1" smtClean="0">
                <a:solidFill>
                  <a:schemeClr val="tx1"/>
                </a:solidFill>
              </a:rPr>
              <a:t>функција</a:t>
            </a:r>
            <a:r>
              <a:rPr lang="en-US" dirty="0" smtClean="0">
                <a:solidFill>
                  <a:schemeClr val="tx1"/>
                </a:solidFill>
              </a:rPr>
              <a:t>, </a:t>
            </a:r>
            <a:r>
              <a:rPr lang="en-US" dirty="0" err="1" smtClean="0">
                <a:solidFill>
                  <a:schemeClr val="tx1"/>
                </a:solidFill>
              </a:rPr>
              <a:t>удру</a:t>
            </a:r>
            <a:r>
              <a:rPr lang="x-none" dirty="0" smtClean="0">
                <a:solidFill>
                  <a:schemeClr val="tx1"/>
                </a:solidFill>
              </a:rPr>
              <a:t>ж</a:t>
            </a:r>
            <a:r>
              <a:rPr lang="en-US" dirty="0" err="1" smtClean="0">
                <a:solidFill>
                  <a:schemeClr val="tx1"/>
                </a:solidFill>
              </a:rPr>
              <a:t>ено</a:t>
            </a:r>
            <a:r>
              <a:rPr lang="en-US" dirty="0" smtClean="0">
                <a:solidFill>
                  <a:schemeClr val="tx1"/>
                </a:solidFill>
              </a:rPr>
              <a:t> </a:t>
            </a:r>
            <a:r>
              <a:rPr lang="en-US" dirty="0" err="1" smtClean="0">
                <a:solidFill>
                  <a:schemeClr val="tx1"/>
                </a:solidFill>
              </a:rPr>
              <a:t>са</a:t>
            </a:r>
            <a:r>
              <a:rPr lang="en-US" dirty="0" smtClean="0">
                <a:solidFill>
                  <a:schemeClr val="tx1"/>
                </a:solidFill>
              </a:rPr>
              <a:t> </a:t>
            </a:r>
            <a:r>
              <a:rPr lang="en-US" dirty="0" err="1" smtClean="0">
                <a:solidFill>
                  <a:schemeClr val="tx1"/>
                </a:solidFill>
              </a:rPr>
              <a:t>изменама</a:t>
            </a:r>
            <a:r>
              <a:rPr lang="en-US" dirty="0" smtClean="0">
                <a:solidFill>
                  <a:schemeClr val="tx1"/>
                </a:solidFill>
              </a:rPr>
              <a:t> </a:t>
            </a:r>
            <a:r>
              <a:rPr lang="en-US" dirty="0" err="1" smtClean="0">
                <a:solidFill>
                  <a:schemeClr val="tx1"/>
                </a:solidFill>
              </a:rPr>
              <a:t>лицности</a:t>
            </a:r>
            <a:r>
              <a:rPr lang="en-US" dirty="0" smtClean="0">
                <a:solidFill>
                  <a:schemeClr val="tx1"/>
                </a:solidFill>
              </a:rPr>
              <a:t> </a:t>
            </a:r>
            <a:r>
              <a:rPr lang="en-US" u="sng" dirty="0" err="1" smtClean="0">
                <a:solidFill>
                  <a:schemeClr val="tx1"/>
                </a:solidFill>
              </a:rPr>
              <a:t>које</a:t>
            </a:r>
            <a:r>
              <a:rPr lang="en-US" u="sng" dirty="0" smtClean="0">
                <a:solidFill>
                  <a:schemeClr val="tx1"/>
                </a:solidFill>
              </a:rPr>
              <a:t> </a:t>
            </a:r>
            <a:r>
              <a:rPr lang="en-US" u="sng" dirty="0" err="1" smtClean="0">
                <a:solidFill>
                  <a:schemeClr val="tx1"/>
                </a:solidFill>
              </a:rPr>
              <a:t>компромитују</a:t>
            </a:r>
            <a:r>
              <a:rPr lang="en-US" u="sng" dirty="0" smtClean="0">
                <a:solidFill>
                  <a:schemeClr val="tx1"/>
                </a:solidFill>
              </a:rPr>
              <a:t> </a:t>
            </a:r>
            <a:r>
              <a:rPr lang="en-US" u="sng" dirty="0" err="1" smtClean="0">
                <a:solidFill>
                  <a:schemeClr val="tx1"/>
                </a:solidFill>
              </a:rPr>
              <a:t>професионалну</a:t>
            </a:r>
            <a:r>
              <a:rPr lang="en-US" u="sng" dirty="0" smtClean="0">
                <a:solidFill>
                  <a:schemeClr val="tx1"/>
                </a:solidFill>
              </a:rPr>
              <a:t> </a:t>
            </a:r>
            <a:r>
              <a:rPr lang="en-US" u="sng" dirty="0" err="1" smtClean="0">
                <a:solidFill>
                  <a:schemeClr val="tx1"/>
                </a:solidFill>
              </a:rPr>
              <a:t>активност</a:t>
            </a:r>
            <a:r>
              <a:rPr lang="en-US" u="sng" dirty="0" smtClean="0">
                <a:solidFill>
                  <a:schemeClr val="tx1"/>
                </a:solidFill>
              </a:rPr>
              <a:t> и </a:t>
            </a:r>
            <a:r>
              <a:rPr lang="en-US" u="sng" dirty="0" err="1" smtClean="0">
                <a:solidFill>
                  <a:schemeClr val="tx1"/>
                </a:solidFill>
              </a:rPr>
              <a:t>социјалне</a:t>
            </a:r>
            <a:r>
              <a:rPr lang="en-US" u="sng" dirty="0" smtClean="0">
                <a:solidFill>
                  <a:schemeClr val="tx1"/>
                </a:solidFill>
              </a:rPr>
              <a:t> </a:t>
            </a:r>
            <a:r>
              <a:rPr lang="en-US" u="sng" dirty="0" err="1" smtClean="0">
                <a:solidFill>
                  <a:schemeClr val="tx1"/>
                </a:solidFill>
              </a:rPr>
              <a:t>релације</a:t>
            </a:r>
            <a:r>
              <a:rPr lang="en-US" u="sng" dirty="0" smtClean="0">
                <a:solidFill>
                  <a:schemeClr val="tx1"/>
                </a:solidFill>
              </a:rPr>
              <a:t> </a:t>
            </a:r>
            <a:r>
              <a:rPr lang="en-US" u="sng" dirty="0" err="1" smtClean="0">
                <a:solidFill>
                  <a:schemeClr val="tx1"/>
                </a:solidFill>
              </a:rPr>
              <a:t>болесника</a:t>
            </a:r>
            <a:endParaRPr lang="en-US" u="sng" dirty="0" smtClean="0">
              <a:solidFill>
                <a:schemeClr val="tx1"/>
              </a:solidFill>
            </a:endParaRPr>
          </a:p>
        </p:txBody>
      </p:sp>
    </p:spTree>
    <p:extLst>
      <p:ext uri="{BB962C8B-B14F-4D97-AF65-F5344CB8AC3E}">
        <p14:creationId xmlns:p14="http://schemas.microsoft.com/office/powerpoint/2010/main" val="260471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6E4518C7-9DE6-450C-915F-E98886412655}"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5017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AFB873D4-3035-4B77-A351-B4EB75EE1A61}" type="slidenum">
              <a:rPr lang="en-US" sz="1400" smtClean="0">
                <a:solidFill>
                  <a:schemeClr val="tx1"/>
                </a:solidFill>
                <a:latin typeface="Tahoma" panose="020B0604030504040204" pitchFamily="34" charset="0"/>
              </a:rPr>
              <a:pPr>
                <a:spcBef>
                  <a:spcPct val="0"/>
                </a:spcBef>
                <a:spcAft>
                  <a:spcPct val="0"/>
                </a:spcAft>
                <a:buClrTx/>
                <a:buSzTx/>
                <a:buFontTx/>
                <a:buNone/>
              </a:pPr>
              <a:t>114</a:t>
            </a:fld>
            <a:endParaRPr lang="en-US" sz="1400" smtClean="0">
              <a:solidFill>
                <a:schemeClr val="tx1"/>
              </a:solidFill>
              <a:latin typeface="Tahoma" panose="020B0604030504040204" pitchFamily="34" charset="0"/>
            </a:endParaRPr>
          </a:p>
        </p:txBody>
      </p:sp>
      <p:sp>
        <p:nvSpPr>
          <p:cNvPr id="50180" name="Rectangle 2"/>
          <p:cNvSpPr>
            <a:spLocks noGrp="1" noChangeArrowheads="1"/>
          </p:cNvSpPr>
          <p:nvPr>
            <p:ph type="title"/>
          </p:nvPr>
        </p:nvSpPr>
        <p:spPr>
          <a:xfrm>
            <a:off x="1181100" y="698500"/>
            <a:ext cx="6799263" cy="1303338"/>
          </a:xfrm>
        </p:spPr>
        <p:txBody>
          <a:bodyPr/>
          <a:lstStyle/>
          <a:p>
            <a:pPr eaLnBrk="1" hangingPunct="1"/>
            <a:r>
              <a:rPr lang="en-US" smtClean="0">
                <a:ln>
                  <a:noFill/>
                </a:ln>
              </a:rPr>
              <a:t>Kласификација</a:t>
            </a:r>
          </a:p>
        </p:txBody>
      </p:sp>
      <p:sp>
        <p:nvSpPr>
          <p:cNvPr id="50181" name="Rectangle 3"/>
          <p:cNvSpPr>
            <a:spLocks noGrp="1" noChangeArrowheads="1"/>
          </p:cNvSpPr>
          <p:nvPr>
            <p:ph type="body" idx="1"/>
          </p:nvPr>
        </p:nvSpPr>
        <p:spPr>
          <a:xfrm>
            <a:off x="381000" y="2017713"/>
            <a:ext cx="4191000" cy="4427537"/>
          </a:xfrm>
          <a:solidFill>
            <a:schemeClr val="folHlink"/>
          </a:solidFill>
        </p:spPr>
        <p:txBody>
          <a:bodyPr/>
          <a:lstStyle/>
          <a:p>
            <a:pPr eaLnBrk="1" hangingPunct="1">
              <a:lnSpc>
                <a:spcPct val="90000"/>
              </a:lnSpc>
            </a:pPr>
            <a:r>
              <a:rPr lang="en-US" smtClean="0">
                <a:solidFill>
                  <a:schemeClr val="tx1"/>
                </a:solidFill>
              </a:rPr>
              <a:t>Дегенеративне</a:t>
            </a:r>
          </a:p>
          <a:p>
            <a:pPr eaLnBrk="1" hangingPunct="1">
              <a:lnSpc>
                <a:spcPct val="90000"/>
              </a:lnSpc>
            </a:pPr>
            <a:r>
              <a:rPr lang="en-US" b="1" i="1" u="sng" smtClean="0">
                <a:solidFill>
                  <a:schemeClr val="tx1"/>
                </a:solidFill>
              </a:rPr>
              <a:t>Кортикалне</a:t>
            </a:r>
            <a:r>
              <a:rPr lang="en-US" b="1" i="1" smtClean="0">
                <a:solidFill>
                  <a:schemeClr val="tx1"/>
                </a:solidFill>
              </a:rPr>
              <a:t>-</a:t>
            </a:r>
          </a:p>
          <a:p>
            <a:pPr eaLnBrk="1" hangingPunct="1">
              <a:lnSpc>
                <a:spcPct val="90000"/>
              </a:lnSpc>
            </a:pPr>
            <a:r>
              <a:rPr lang="en-US" smtClean="0">
                <a:solidFill>
                  <a:schemeClr val="tx1"/>
                </a:solidFill>
              </a:rPr>
              <a:t>Алзхеимерова болест</a:t>
            </a:r>
          </a:p>
          <a:p>
            <a:pPr eaLnBrk="1" hangingPunct="1">
              <a:lnSpc>
                <a:spcPct val="90000"/>
              </a:lnSpc>
            </a:pPr>
            <a:r>
              <a:rPr lang="en-US" b="1" i="1" u="sng" smtClean="0">
                <a:solidFill>
                  <a:schemeClr val="tx1"/>
                </a:solidFill>
              </a:rPr>
              <a:t>Субкортикалне</a:t>
            </a:r>
            <a:r>
              <a:rPr lang="en-US" smtClean="0">
                <a:solidFill>
                  <a:schemeClr val="tx1"/>
                </a:solidFill>
              </a:rPr>
              <a:t>-</a:t>
            </a:r>
          </a:p>
          <a:p>
            <a:pPr eaLnBrk="1" hangingPunct="1">
              <a:lnSpc>
                <a:spcPct val="90000"/>
              </a:lnSpc>
            </a:pPr>
            <a:r>
              <a:rPr lang="en-US" smtClean="0">
                <a:solidFill>
                  <a:schemeClr val="tx1"/>
                </a:solidFill>
              </a:rPr>
              <a:t>М Пакинсони</a:t>
            </a:r>
          </a:p>
          <a:p>
            <a:pPr eaLnBrk="1" hangingPunct="1">
              <a:lnSpc>
                <a:spcPct val="90000"/>
              </a:lnSpc>
            </a:pPr>
            <a:r>
              <a:rPr lang="en-US" smtClean="0">
                <a:solidFill>
                  <a:schemeClr val="tx1"/>
                </a:solidFill>
              </a:rPr>
              <a:t>М Wилсон</a:t>
            </a:r>
          </a:p>
          <a:p>
            <a:pPr eaLnBrk="1" hangingPunct="1">
              <a:lnSpc>
                <a:spcPct val="90000"/>
              </a:lnSpc>
            </a:pPr>
            <a:r>
              <a:rPr lang="en-US" smtClean="0">
                <a:solidFill>
                  <a:schemeClr val="tx1"/>
                </a:solidFill>
              </a:rPr>
              <a:t>Хунтигнтона болест</a:t>
            </a:r>
          </a:p>
          <a:p>
            <a:pPr eaLnBrk="1" hangingPunct="1">
              <a:lnSpc>
                <a:spcPct val="90000"/>
              </a:lnSpc>
            </a:pPr>
            <a:r>
              <a:rPr lang="en-US" b="1" i="1" u="sng" smtClean="0">
                <a:solidFill>
                  <a:schemeClr val="tx1"/>
                </a:solidFill>
              </a:rPr>
              <a:t>Кортикално-субкортикалне</a:t>
            </a:r>
          </a:p>
          <a:p>
            <a:pPr eaLnBrk="1" hangingPunct="1">
              <a:lnSpc>
                <a:spcPct val="90000"/>
              </a:lnSpc>
            </a:pPr>
            <a:r>
              <a:rPr lang="en-US" smtClean="0">
                <a:solidFill>
                  <a:schemeClr val="tx1"/>
                </a:solidFill>
              </a:rPr>
              <a:t> болест Леwyевих тела</a:t>
            </a:r>
          </a:p>
        </p:txBody>
      </p:sp>
      <p:sp>
        <p:nvSpPr>
          <p:cNvPr id="50182" name="Text Box 4"/>
          <p:cNvSpPr txBox="1">
            <a:spLocks noChangeArrowheads="1"/>
          </p:cNvSpPr>
          <p:nvPr/>
        </p:nvSpPr>
        <p:spPr bwMode="auto">
          <a:xfrm>
            <a:off x="4662488" y="2044700"/>
            <a:ext cx="3952875" cy="440055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en-US" sz="2000">
                <a:solidFill>
                  <a:schemeClr val="tx1"/>
                </a:solidFill>
                <a:latin typeface="Tahoma" panose="020B0604030504040204" pitchFamily="34" charset="0"/>
              </a:rPr>
              <a:t>Недегенеративне</a:t>
            </a:r>
          </a:p>
          <a:p>
            <a:pPr eaLnBrk="1" hangingPunct="1">
              <a:spcBef>
                <a:spcPct val="50000"/>
              </a:spcBef>
              <a:spcAft>
                <a:spcPct val="0"/>
              </a:spcAft>
              <a:buClrTx/>
              <a:buSzTx/>
              <a:buFontTx/>
              <a:buNone/>
            </a:pPr>
            <a:r>
              <a:rPr lang="en-US" sz="2000" b="1" i="1" u="sng">
                <a:solidFill>
                  <a:schemeClr val="tx1"/>
                </a:solidFill>
                <a:latin typeface="Tahoma" panose="020B0604030504040204" pitchFamily="34" charset="0"/>
              </a:rPr>
              <a:t>Кортикални</a:t>
            </a:r>
            <a:r>
              <a:rPr lang="en-US" sz="2000" b="1">
                <a:solidFill>
                  <a:schemeClr val="tx1"/>
                </a:solidFill>
                <a:latin typeface="Tahoma" panose="020B0604030504040204" pitchFamily="34" charset="0"/>
              </a:rPr>
              <a:t>:</a:t>
            </a:r>
          </a:p>
          <a:p>
            <a:pPr eaLnBrk="1" hangingPunct="1">
              <a:spcBef>
                <a:spcPct val="50000"/>
              </a:spcBef>
              <a:spcAft>
                <a:spcPct val="0"/>
              </a:spcAft>
              <a:buClrTx/>
              <a:buSzTx/>
              <a:buFontTx/>
              <a:buNone/>
            </a:pPr>
            <a:r>
              <a:rPr lang="en-US" sz="2000">
                <a:solidFill>
                  <a:schemeClr val="tx1"/>
                </a:solidFill>
                <a:latin typeface="Tahoma" panose="020B0604030504040204" pitchFamily="34" charset="0"/>
              </a:rPr>
              <a:t>мултпли кортикални инфаркти</a:t>
            </a:r>
          </a:p>
          <a:p>
            <a:pPr eaLnBrk="1" hangingPunct="1">
              <a:spcBef>
                <a:spcPct val="50000"/>
              </a:spcBef>
              <a:spcAft>
                <a:spcPct val="0"/>
              </a:spcAft>
              <a:buClrTx/>
              <a:buSzTx/>
              <a:buFontTx/>
              <a:buNone/>
            </a:pPr>
            <a:r>
              <a:rPr lang="en-US" sz="2000" b="1" i="1" u="sng">
                <a:solidFill>
                  <a:schemeClr val="tx1"/>
                </a:solidFill>
                <a:latin typeface="Tahoma" panose="020B0604030504040204" pitchFamily="34" charset="0"/>
              </a:rPr>
              <a:t>Субкортикална-</a:t>
            </a:r>
          </a:p>
          <a:p>
            <a:pPr eaLnBrk="1" hangingPunct="1">
              <a:spcBef>
                <a:spcPct val="50000"/>
              </a:spcBef>
              <a:spcAft>
                <a:spcPct val="0"/>
              </a:spcAft>
              <a:buClrTx/>
              <a:buSzTx/>
              <a:buFontTx/>
              <a:buNone/>
            </a:pPr>
            <a:r>
              <a:rPr lang="en-US" sz="2000">
                <a:solidFill>
                  <a:schemeClr val="tx1"/>
                </a:solidFill>
                <a:latin typeface="Tahoma" panose="020B0604030504040204" pitchFamily="34" charset="0"/>
              </a:rPr>
              <a:t>Бисwангерова болест</a:t>
            </a:r>
          </a:p>
          <a:p>
            <a:pPr eaLnBrk="1" hangingPunct="1">
              <a:spcBef>
                <a:spcPct val="50000"/>
              </a:spcBef>
              <a:spcAft>
                <a:spcPct val="0"/>
              </a:spcAft>
              <a:buClrTx/>
              <a:buSzTx/>
              <a:buFontTx/>
              <a:buNone/>
            </a:pPr>
            <a:r>
              <a:rPr lang="en-US" sz="2000">
                <a:solidFill>
                  <a:schemeClr val="tx1"/>
                </a:solidFill>
                <a:latin typeface="Tahoma" panose="020B0604030504040204" pitchFamily="34" charset="0"/>
              </a:rPr>
              <a:t>Демијелинизациона обољења</a:t>
            </a:r>
          </a:p>
          <a:p>
            <a:pPr eaLnBrk="1" hangingPunct="1">
              <a:spcBef>
                <a:spcPct val="50000"/>
              </a:spcBef>
              <a:spcAft>
                <a:spcPct val="0"/>
              </a:spcAft>
              <a:buClrTx/>
              <a:buSzTx/>
              <a:buFontTx/>
              <a:buNone/>
            </a:pPr>
            <a:r>
              <a:rPr lang="en-US" sz="2000">
                <a:solidFill>
                  <a:schemeClr val="tx1"/>
                </a:solidFill>
                <a:latin typeface="Tahoma" panose="020B0604030504040204" pitchFamily="34" charset="0"/>
              </a:rPr>
              <a:t>Нормотензивни хидроцефалус</a:t>
            </a:r>
          </a:p>
          <a:p>
            <a:pPr eaLnBrk="1" hangingPunct="1">
              <a:spcBef>
                <a:spcPct val="50000"/>
              </a:spcBef>
              <a:spcAft>
                <a:spcPct val="0"/>
              </a:spcAft>
              <a:buClrTx/>
              <a:buSzTx/>
              <a:buFontTx/>
              <a:buNone/>
            </a:pPr>
            <a:r>
              <a:rPr lang="en-US" sz="2000" b="1" i="1" u="sng">
                <a:solidFill>
                  <a:schemeClr val="tx1"/>
                </a:solidFill>
                <a:latin typeface="Tahoma" panose="020B0604030504040204" pitchFamily="34" charset="0"/>
              </a:rPr>
              <a:t>Кортико-субкортикални</a:t>
            </a:r>
          </a:p>
          <a:p>
            <a:pPr eaLnBrk="1" hangingPunct="1">
              <a:spcBef>
                <a:spcPct val="50000"/>
              </a:spcBef>
              <a:spcAft>
                <a:spcPct val="0"/>
              </a:spcAft>
              <a:buClrTx/>
              <a:buSzTx/>
              <a:buFontTx/>
              <a:buNone/>
            </a:pPr>
            <a:r>
              <a:rPr lang="en-US" sz="2000">
                <a:solidFill>
                  <a:schemeClr val="tx1"/>
                </a:solidFill>
                <a:latin typeface="Tahoma" panose="020B0604030504040204" pitchFamily="34" charset="0"/>
              </a:rPr>
              <a:t>Дефицит б12;Енцефалопатије метаболицке;васкулитиси</a:t>
            </a:r>
          </a:p>
        </p:txBody>
      </p:sp>
      <p:sp>
        <p:nvSpPr>
          <p:cNvPr id="50183" name="Line 5"/>
          <p:cNvSpPr>
            <a:spLocks noChangeShapeType="1"/>
          </p:cNvSpPr>
          <p:nvPr/>
        </p:nvSpPr>
        <p:spPr bwMode="auto">
          <a:xfrm>
            <a:off x="228600" y="2819400"/>
            <a:ext cx="152400" cy="0"/>
          </a:xfrm>
          <a:prstGeom prst="line">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txBody>
          <a:bodyPr wrap="none"/>
          <a:lstStyle/>
          <a:p>
            <a:endParaRPr lang="x-none"/>
          </a:p>
        </p:txBody>
      </p:sp>
    </p:spTree>
    <p:extLst>
      <p:ext uri="{BB962C8B-B14F-4D97-AF65-F5344CB8AC3E}">
        <p14:creationId xmlns:p14="http://schemas.microsoft.com/office/powerpoint/2010/main" val="36831533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73088" y="601663"/>
            <a:ext cx="8113712" cy="914400"/>
          </a:xfrm>
        </p:spPr>
        <p:txBody>
          <a:bodyPr/>
          <a:lstStyle/>
          <a:p>
            <a:r>
              <a:rPr lang="sr-Cyrl-CS" sz="3600" smtClean="0">
                <a:ln>
                  <a:noFill/>
                </a:ln>
                <a:solidFill>
                  <a:schemeClr val="tx1"/>
                </a:solidFill>
              </a:rPr>
              <a:t>Учесталост различитих типова деменција</a:t>
            </a:r>
          </a:p>
        </p:txBody>
      </p:sp>
      <p:sp>
        <p:nvSpPr>
          <p:cNvPr id="51203" name="Rectangle 3"/>
          <p:cNvSpPr>
            <a:spLocks noChangeArrowheads="1"/>
          </p:cNvSpPr>
          <p:nvPr/>
        </p:nvSpPr>
        <p:spPr bwMode="auto">
          <a:xfrm>
            <a:off x="1141413" y="3570288"/>
            <a:ext cx="7270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200">
                <a:solidFill>
                  <a:srgbClr val="006462"/>
                </a:solidFill>
                <a:latin typeface="Tahoma" panose="020B0604030504040204" pitchFamily="34" charset="0"/>
              </a:rPr>
              <a:t>DLB with AD 12%</a:t>
            </a:r>
          </a:p>
        </p:txBody>
      </p:sp>
      <p:sp>
        <p:nvSpPr>
          <p:cNvPr id="51204" name="Rectangle 4"/>
          <p:cNvSpPr>
            <a:spLocks noChangeArrowheads="1"/>
          </p:cNvSpPr>
          <p:nvPr/>
        </p:nvSpPr>
        <p:spPr bwMode="auto">
          <a:xfrm>
            <a:off x="1206500" y="5453063"/>
            <a:ext cx="113347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200">
                <a:solidFill>
                  <a:srgbClr val="006462"/>
                </a:solidFill>
                <a:latin typeface="Tahoma" panose="020B0604030504040204" pitchFamily="34" charset="0"/>
              </a:rPr>
              <a:t>Pure vascular dementia </a:t>
            </a:r>
            <a:r>
              <a:rPr lang="en-GB" sz="1200">
                <a:solidFill>
                  <a:schemeClr val="tx1"/>
                </a:solidFill>
                <a:latin typeface="Tahoma" panose="020B0604030504040204" pitchFamily="34" charset="0"/>
              </a:rPr>
              <a:t>5%</a:t>
            </a:r>
          </a:p>
        </p:txBody>
      </p:sp>
      <p:sp>
        <p:nvSpPr>
          <p:cNvPr id="51205" name="Rectangle 5"/>
          <p:cNvSpPr>
            <a:spLocks noChangeAspect="1" noChangeArrowheads="1"/>
          </p:cNvSpPr>
          <p:nvPr/>
        </p:nvSpPr>
        <p:spPr bwMode="auto">
          <a:xfrm>
            <a:off x="5065713" y="2060575"/>
            <a:ext cx="176212" cy="179388"/>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endParaRPr lang="en-GB">
              <a:solidFill>
                <a:schemeClr val="tx1"/>
              </a:solidFill>
              <a:latin typeface="Tahoma" panose="020B0604030504040204" pitchFamily="34" charset="0"/>
            </a:endParaRPr>
          </a:p>
        </p:txBody>
      </p:sp>
      <p:sp>
        <p:nvSpPr>
          <p:cNvPr id="51206" name="Rectangle 6"/>
          <p:cNvSpPr>
            <a:spLocks noChangeArrowheads="1"/>
          </p:cNvSpPr>
          <p:nvPr/>
        </p:nvSpPr>
        <p:spPr bwMode="auto">
          <a:xfrm>
            <a:off x="5305425" y="2041525"/>
            <a:ext cx="157797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Alzheimer’s disease</a:t>
            </a:r>
            <a:endParaRPr lang="en-GB" sz="1400">
              <a:solidFill>
                <a:schemeClr val="tx1"/>
              </a:solidFill>
              <a:latin typeface="Tahoma" panose="020B0604030504040204" pitchFamily="34" charset="0"/>
            </a:endParaRPr>
          </a:p>
        </p:txBody>
      </p:sp>
      <p:sp>
        <p:nvSpPr>
          <p:cNvPr id="51207" name="Rectangle 7"/>
          <p:cNvSpPr>
            <a:spLocks noChangeAspect="1" noChangeArrowheads="1"/>
          </p:cNvSpPr>
          <p:nvPr/>
        </p:nvSpPr>
        <p:spPr bwMode="auto">
          <a:xfrm>
            <a:off x="5065713" y="2352675"/>
            <a:ext cx="176212" cy="176213"/>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endParaRPr lang="en-GB">
              <a:solidFill>
                <a:schemeClr val="tx1"/>
              </a:solidFill>
              <a:latin typeface="Tahoma" panose="020B0604030504040204" pitchFamily="34" charset="0"/>
            </a:endParaRPr>
          </a:p>
        </p:txBody>
      </p:sp>
      <p:sp>
        <p:nvSpPr>
          <p:cNvPr id="51208" name="Rectangle 8"/>
          <p:cNvSpPr>
            <a:spLocks noChangeArrowheads="1"/>
          </p:cNvSpPr>
          <p:nvPr/>
        </p:nvSpPr>
        <p:spPr bwMode="auto">
          <a:xfrm>
            <a:off x="5305425" y="2332038"/>
            <a:ext cx="1468438"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Vascular dementia</a:t>
            </a:r>
            <a:endParaRPr lang="en-GB" sz="1400">
              <a:solidFill>
                <a:schemeClr val="tx1"/>
              </a:solidFill>
              <a:latin typeface="Tahoma" panose="020B0604030504040204" pitchFamily="34" charset="0"/>
            </a:endParaRPr>
          </a:p>
        </p:txBody>
      </p:sp>
      <p:sp>
        <p:nvSpPr>
          <p:cNvPr id="51209" name="Rectangle 9"/>
          <p:cNvSpPr>
            <a:spLocks noChangeAspect="1" noChangeArrowheads="1"/>
          </p:cNvSpPr>
          <p:nvPr/>
        </p:nvSpPr>
        <p:spPr bwMode="auto">
          <a:xfrm>
            <a:off x="5065713" y="2644775"/>
            <a:ext cx="176212" cy="176213"/>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endParaRPr lang="en-GB">
              <a:solidFill>
                <a:schemeClr val="tx1"/>
              </a:solidFill>
              <a:latin typeface="Tahoma" panose="020B0604030504040204" pitchFamily="34" charset="0"/>
            </a:endParaRPr>
          </a:p>
        </p:txBody>
      </p:sp>
      <p:sp>
        <p:nvSpPr>
          <p:cNvPr id="51210" name="Rectangle 10"/>
          <p:cNvSpPr>
            <a:spLocks noChangeArrowheads="1"/>
          </p:cNvSpPr>
          <p:nvPr/>
        </p:nvSpPr>
        <p:spPr bwMode="auto">
          <a:xfrm>
            <a:off x="5305425" y="2624138"/>
            <a:ext cx="21590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Dementia with Lewy bodies</a:t>
            </a:r>
            <a:endParaRPr lang="en-GB" sz="1400">
              <a:solidFill>
                <a:schemeClr val="tx1"/>
              </a:solidFill>
              <a:latin typeface="Tahoma" panose="020B0604030504040204" pitchFamily="34" charset="0"/>
            </a:endParaRPr>
          </a:p>
        </p:txBody>
      </p:sp>
      <p:sp>
        <p:nvSpPr>
          <p:cNvPr id="51211" name="Rectangle 11"/>
          <p:cNvSpPr>
            <a:spLocks noChangeAspect="1" noChangeArrowheads="1"/>
          </p:cNvSpPr>
          <p:nvPr/>
        </p:nvSpPr>
        <p:spPr bwMode="auto">
          <a:xfrm>
            <a:off x="5065713" y="2944813"/>
            <a:ext cx="176212" cy="179387"/>
          </a:xfrm>
          <a:prstGeom prst="rect">
            <a:avLst/>
          </a:prstGeom>
          <a:solidFill>
            <a:srgbClr val="8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endParaRPr lang="en-GB">
              <a:solidFill>
                <a:schemeClr val="tx1"/>
              </a:solidFill>
              <a:latin typeface="Tahoma" panose="020B0604030504040204" pitchFamily="34" charset="0"/>
            </a:endParaRPr>
          </a:p>
        </p:txBody>
      </p:sp>
      <p:sp>
        <p:nvSpPr>
          <p:cNvPr id="51212" name="Rectangle 12"/>
          <p:cNvSpPr>
            <a:spLocks noChangeArrowheads="1"/>
          </p:cNvSpPr>
          <p:nvPr/>
        </p:nvSpPr>
        <p:spPr bwMode="auto">
          <a:xfrm>
            <a:off x="5305425" y="2925763"/>
            <a:ext cx="19780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Frontotemporal dementia</a:t>
            </a:r>
            <a:endParaRPr lang="en-GB" sz="1400">
              <a:solidFill>
                <a:schemeClr val="tx1"/>
              </a:solidFill>
              <a:latin typeface="Tahoma" panose="020B0604030504040204" pitchFamily="34" charset="0"/>
            </a:endParaRPr>
          </a:p>
        </p:txBody>
      </p:sp>
      <p:sp>
        <p:nvSpPr>
          <p:cNvPr id="51213" name="Rectangle 13"/>
          <p:cNvSpPr>
            <a:spLocks noChangeAspect="1" noChangeArrowheads="1"/>
          </p:cNvSpPr>
          <p:nvPr/>
        </p:nvSpPr>
        <p:spPr bwMode="auto">
          <a:xfrm>
            <a:off x="5065713" y="3236913"/>
            <a:ext cx="176212" cy="176212"/>
          </a:xfrm>
          <a:prstGeom prst="rect">
            <a:avLst/>
          </a:prstGeom>
          <a:solidFill>
            <a:srgbClr val="0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endParaRPr lang="en-GB">
              <a:solidFill>
                <a:schemeClr val="tx1"/>
              </a:solidFill>
              <a:latin typeface="Tahoma" panose="020B0604030504040204" pitchFamily="34" charset="0"/>
            </a:endParaRPr>
          </a:p>
        </p:txBody>
      </p:sp>
      <p:sp>
        <p:nvSpPr>
          <p:cNvPr id="51214" name="Rectangle 14"/>
          <p:cNvSpPr>
            <a:spLocks noChangeArrowheads="1"/>
          </p:cNvSpPr>
          <p:nvPr/>
        </p:nvSpPr>
        <p:spPr bwMode="auto">
          <a:xfrm>
            <a:off x="5305425" y="3216275"/>
            <a:ext cx="3427413"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Other dementias</a:t>
            </a:r>
            <a:endParaRPr lang="da-DK" sz="1800">
              <a:solidFill>
                <a:schemeClr val="tx1"/>
              </a:solidFill>
              <a:latin typeface="Tahoma" panose="020B0604030504040204" pitchFamily="34" charset="0"/>
            </a:endParaRPr>
          </a:p>
          <a:p>
            <a:pPr lvl="1" eaLnBrk="1" hangingPunct="1">
              <a:spcBef>
                <a:spcPct val="0"/>
              </a:spcBef>
              <a:spcAft>
                <a:spcPct val="0"/>
              </a:spcAft>
              <a:buClrTx/>
              <a:buSzTx/>
              <a:buFontTx/>
              <a:buNone/>
            </a:pPr>
            <a:r>
              <a:rPr lang="da-DK" sz="1200">
                <a:solidFill>
                  <a:schemeClr val="tx1"/>
                </a:solidFill>
                <a:latin typeface="Tahoma" panose="020B0604030504040204" pitchFamily="34" charset="0"/>
              </a:rPr>
              <a:t>white matter dementias </a:t>
            </a:r>
            <a:br>
              <a:rPr lang="da-DK" sz="1200">
                <a:solidFill>
                  <a:schemeClr val="tx1"/>
                </a:solidFill>
                <a:latin typeface="Tahoma" panose="020B0604030504040204" pitchFamily="34" charset="0"/>
              </a:rPr>
            </a:br>
            <a:r>
              <a:rPr lang="da-DK" sz="1200">
                <a:solidFill>
                  <a:schemeClr val="tx1"/>
                </a:solidFill>
                <a:latin typeface="Tahoma" panose="020B0604030504040204" pitchFamily="34" charset="0"/>
              </a:rPr>
              <a:t>subcortical (secondary) dementias </a:t>
            </a:r>
            <a:br>
              <a:rPr lang="da-DK" sz="1200">
                <a:solidFill>
                  <a:schemeClr val="tx1"/>
                </a:solidFill>
                <a:latin typeface="Tahoma" panose="020B0604030504040204" pitchFamily="34" charset="0"/>
              </a:rPr>
            </a:br>
            <a:r>
              <a:rPr lang="da-DK" sz="1200">
                <a:solidFill>
                  <a:schemeClr val="tx1"/>
                </a:solidFill>
                <a:latin typeface="Tahoma" panose="020B0604030504040204" pitchFamily="34" charset="0"/>
              </a:rPr>
              <a:t>transmissible encephalopathies</a:t>
            </a:r>
            <a:endParaRPr lang="en-GB" sz="1800">
              <a:solidFill>
                <a:schemeClr val="tx1"/>
              </a:solidFill>
              <a:latin typeface="Tahoma" panose="020B0604030504040204" pitchFamily="34" charset="0"/>
            </a:endParaRPr>
          </a:p>
        </p:txBody>
      </p:sp>
      <p:sp>
        <p:nvSpPr>
          <p:cNvPr id="51215" name="Text Box 15"/>
          <p:cNvSpPr txBox="1">
            <a:spLocks noChangeArrowheads="1"/>
          </p:cNvSpPr>
          <p:nvPr/>
        </p:nvSpPr>
        <p:spPr bwMode="auto">
          <a:xfrm>
            <a:off x="585788" y="6045200"/>
            <a:ext cx="84058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tabLst>
                <a:tab pos="8188325" algn="r"/>
              </a:tabLst>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tabLst>
                <a:tab pos="8188325" algn="r"/>
              </a:tabLst>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tabLst>
                <a:tab pos="8188325" algn="r"/>
              </a:tabLst>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tabLst>
                <a:tab pos="8188325" algn="r"/>
              </a:tabLst>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9pPr>
          </a:lstStyle>
          <a:p>
            <a:pPr algn="r" eaLnBrk="1" hangingPunct="1">
              <a:spcBef>
                <a:spcPct val="50000"/>
              </a:spcBef>
              <a:spcAft>
                <a:spcPct val="0"/>
              </a:spcAft>
              <a:buClrTx/>
              <a:buSzTx/>
              <a:buFontTx/>
              <a:buNone/>
            </a:pPr>
            <a:r>
              <a:rPr lang="da-DK" sz="1500">
                <a:solidFill>
                  <a:schemeClr val="tx1"/>
                </a:solidFill>
                <a:latin typeface="Tahoma" panose="020B0604030504040204" pitchFamily="34" charset="0"/>
              </a:rPr>
              <a:t>Gearing </a:t>
            </a:r>
            <a:r>
              <a:rPr lang="da-DK" sz="1500" i="1">
                <a:solidFill>
                  <a:schemeClr val="tx1"/>
                </a:solidFill>
                <a:latin typeface="Tahoma" panose="020B0604030504040204" pitchFamily="34" charset="0"/>
              </a:rPr>
              <a:t>et al </a:t>
            </a:r>
            <a:r>
              <a:rPr lang="da-DK" sz="1500">
                <a:solidFill>
                  <a:schemeClr val="tx1"/>
                </a:solidFill>
                <a:latin typeface="Tahoma" panose="020B0604030504040204" pitchFamily="34" charset="0"/>
              </a:rPr>
              <a:t>(1995); Kosunen </a:t>
            </a:r>
            <a:r>
              <a:rPr lang="da-DK" sz="1500" i="1">
                <a:solidFill>
                  <a:schemeClr val="tx1"/>
                </a:solidFill>
                <a:latin typeface="Tahoma" panose="020B0604030504040204" pitchFamily="34" charset="0"/>
              </a:rPr>
              <a:t>et al</a:t>
            </a:r>
            <a:r>
              <a:rPr lang="da-DK" sz="1500">
                <a:solidFill>
                  <a:schemeClr val="tx1"/>
                </a:solidFill>
                <a:latin typeface="Tahoma" panose="020B0604030504040204" pitchFamily="34" charset="0"/>
              </a:rPr>
              <a:t> (1996); Nagy </a:t>
            </a:r>
            <a:r>
              <a:rPr lang="da-DK" sz="1500" i="1">
                <a:solidFill>
                  <a:schemeClr val="tx1"/>
                </a:solidFill>
                <a:latin typeface="Tahoma" panose="020B0604030504040204" pitchFamily="34" charset="0"/>
              </a:rPr>
              <a:t>et al</a:t>
            </a:r>
            <a:r>
              <a:rPr lang="da-DK" sz="1500">
                <a:solidFill>
                  <a:schemeClr val="tx1"/>
                </a:solidFill>
                <a:latin typeface="Tahoma" panose="020B0604030504040204" pitchFamily="34" charset="0"/>
              </a:rPr>
              <a:t> (1998)</a:t>
            </a:r>
          </a:p>
        </p:txBody>
      </p:sp>
      <p:sp>
        <p:nvSpPr>
          <p:cNvPr id="51216" name="Rectangle 16"/>
          <p:cNvSpPr>
            <a:spLocks noChangeArrowheads="1"/>
          </p:cNvSpPr>
          <p:nvPr/>
        </p:nvSpPr>
        <p:spPr bwMode="auto">
          <a:xfrm>
            <a:off x="938213" y="4289425"/>
            <a:ext cx="89535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200">
                <a:solidFill>
                  <a:srgbClr val="006462"/>
                </a:solidFill>
                <a:latin typeface="Tahoma" panose="020B0604030504040204" pitchFamily="34" charset="0"/>
              </a:rPr>
              <a:t>Mixed vascular dementia and AD </a:t>
            </a:r>
            <a:r>
              <a:rPr lang="en-GB" sz="1200">
                <a:solidFill>
                  <a:schemeClr val="tx1"/>
                </a:solidFill>
                <a:latin typeface="Tahoma" panose="020B0604030504040204" pitchFamily="34" charset="0"/>
              </a:rPr>
              <a:t>10%</a:t>
            </a:r>
          </a:p>
        </p:txBody>
      </p:sp>
      <p:sp>
        <p:nvSpPr>
          <p:cNvPr id="51217" name="Rectangle 17"/>
          <p:cNvSpPr>
            <a:spLocks noChangeArrowheads="1"/>
          </p:cNvSpPr>
          <p:nvPr/>
        </p:nvSpPr>
        <p:spPr bwMode="auto">
          <a:xfrm>
            <a:off x="1244600" y="2874963"/>
            <a:ext cx="976313"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lgn="r" eaLnBrk="1" hangingPunct="1">
              <a:spcBef>
                <a:spcPct val="0"/>
              </a:spcBef>
              <a:spcAft>
                <a:spcPct val="0"/>
              </a:spcAft>
              <a:buClrTx/>
              <a:buSzTx/>
              <a:buFontTx/>
              <a:buNone/>
            </a:pPr>
            <a:r>
              <a:rPr lang="en-GB" sz="1200">
                <a:solidFill>
                  <a:srgbClr val="006462"/>
                </a:solidFill>
                <a:latin typeface="Tahoma" panose="020B0604030504040204" pitchFamily="34" charset="0"/>
              </a:rPr>
              <a:t>Pure DLB 3%</a:t>
            </a:r>
          </a:p>
        </p:txBody>
      </p:sp>
      <p:grpSp>
        <p:nvGrpSpPr>
          <p:cNvPr id="51218" name="Group 18"/>
          <p:cNvGrpSpPr>
            <a:grpSpLocks/>
          </p:cNvGrpSpPr>
          <p:nvPr/>
        </p:nvGrpSpPr>
        <p:grpSpPr bwMode="auto">
          <a:xfrm>
            <a:off x="1792288" y="2332038"/>
            <a:ext cx="3721100" cy="3576637"/>
            <a:chOff x="1129" y="1469"/>
            <a:chExt cx="2344" cy="2253"/>
          </a:xfrm>
        </p:grpSpPr>
        <p:sp>
          <p:nvSpPr>
            <p:cNvPr id="51223" name="Rectangle 19"/>
            <p:cNvSpPr>
              <a:spLocks noChangeArrowheads="1"/>
            </p:cNvSpPr>
            <p:nvPr/>
          </p:nvSpPr>
          <p:spPr bwMode="auto">
            <a:xfrm>
              <a:off x="3249" y="2988"/>
              <a:ext cx="224"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60%</a:t>
              </a:r>
              <a:endParaRPr lang="en-GB" sz="1400">
                <a:solidFill>
                  <a:schemeClr val="tx1"/>
                </a:solidFill>
                <a:latin typeface="Tahoma" panose="020B0604030504040204" pitchFamily="34" charset="0"/>
              </a:endParaRPr>
            </a:p>
          </p:txBody>
        </p:sp>
        <p:sp>
          <p:nvSpPr>
            <p:cNvPr id="51224" name="Rectangle 20"/>
            <p:cNvSpPr>
              <a:spLocks noChangeArrowheads="1"/>
            </p:cNvSpPr>
            <p:nvPr/>
          </p:nvSpPr>
          <p:spPr bwMode="auto">
            <a:xfrm>
              <a:off x="1898" y="1469"/>
              <a:ext cx="1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5%</a:t>
              </a:r>
              <a:endParaRPr lang="en-GB" sz="1400">
                <a:solidFill>
                  <a:schemeClr val="tx1"/>
                </a:solidFill>
                <a:latin typeface="Tahoma" panose="020B0604030504040204" pitchFamily="34" charset="0"/>
              </a:endParaRPr>
            </a:p>
          </p:txBody>
        </p:sp>
        <p:sp>
          <p:nvSpPr>
            <p:cNvPr id="51225" name="Rectangle 21"/>
            <p:cNvSpPr>
              <a:spLocks noChangeArrowheads="1"/>
            </p:cNvSpPr>
            <p:nvPr/>
          </p:nvSpPr>
          <p:spPr bwMode="auto">
            <a:xfrm>
              <a:off x="1531" y="1573"/>
              <a:ext cx="16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en-GB" sz="1400">
                  <a:solidFill>
                    <a:srgbClr val="006462"/>
                  </a:solidFill>
                  <a:latin typeface="Tahoma" panose="020B0604030504040204" pitchFamily="34" charset="0"/>
                </a:rPr>
                <a:t>5%</a:t>
              </a:r>
              <a:endParaRPr lang="en-GB" sz="1400">
                <a:solidFill>
                  <a:schemeClr val="tx1"/>
                </a:solidFill>
                <a:latin typeface="Tahoma" panose="020B0604030504040204" pitchFamily="34" charset="0"/>
              </a:endParaRPr>
            </a:p>
          </p:txBody>
        </p:sp>
        <p:sp>
          <p:nvSpPr>
            <p:cNvPr id="51226" name="Arc 22"/>
            <p:cNvSpPr>
              <a:spLocks/>
            </p:cNvSpPr>
            <p:nvPr/>
          </p:nvSpPr>
          <p:spPr bwMode="auto">
            <a:xfrm>
              <a:off x="1555" y="1647"/>
              <a:ext cx="1648" cy="2075"/>
            </a:xfrm>
            <a:custGeom>
              <a:avLst/>
              <a:gdLst>
                <a:gd name="T0" fmla="*/ 0 w 34332"/>
                <a:gd name="T1" fmla="*/ 0 h 43200"/>
                <a:gd name="T2" fmla="*/ 0 w 34332"/>
                <a:gd name="T3" fmla="*/ 0 h 43200"/>
                <a:gd name="T4" fmla="*/ 0 w 34332"/>
                <a:gd name="T5" fmla="*/ 0 h 43200"/>
                <a:gd name="T6" fmla="*/ 0 60000 65536"/>
                <a:gd name="T7" fmla="*/ 0 60000 65536"/>
                <a:gd name="T8" fmla="*/ 0 60000 65536"/>
                <a:gd name="T9" fmla="*/ 0 w 34332"/>
                <a:gd name="T10" fmla="*/ 0 h 43200"/>
                <a:gd name="T11" fmla="*/ 34332 w 34332"/>
                <a:gd name="T12" fmla="*/ 43200 h 43200"/>
              </a:gdLst>
              <a:ahLst/>
              <a:cxnLst>
                <a:cxn ang="T6">
                  <a:pos x="T0" y="T1"/>
                </a:cxn>
                <a:cxn ang="T7">
                  <a:pos x="T2" y="T3"/>
                </a:cxn>
                <a:cxn ang="T8">
                  <a:pos x="T4" y="T5"/>
                </a:cxn>
              </a:cxnLst>
              <a:rect l="T9" t="T10" r="T11" b="T12"/>
              <a:pathLst>
                <a:path w="34332" h="43200" fill="none" extrusionOk="0">
                  <a:moveTo>
                    <a:pt x="12670" y="0"/>
                  </a:moveTo>
                  <a:cubicBezTo>
                    <a:pt x="12690" y="0"/>
                    <a:pt x="12711" y="-1"/>
                    <a:pt x="12732" y="0"/>
                  </a:cubicBezTo>
                  <a:cubicBezTo>
                    <a:pt x="24661" y="0"/>
                    <a:pt x="34332" y="9670"/>
                    <a:pt x="34332" y="21600"/>
                  </a:cubicBezTo>
                  <a:cubicBezTo>
                    <a:pt x="34332" y="33529"/>
                    <a:pt x="24661" y="43200"/>
                    <a:pt x="12732" y="43200"/>
                  </a:cubicBezTo>
                  <a:cubicBezTo>
                    <a:pt x="8155" y="43200"/>
                    <a:pt x="3697" y="41746"/>
                    <a:pt x="0" y="39048"/>
                  </a:cubicBezTo>
                </a:path>
                <a:path w="34332" h="43200" stroke="0" extrusionOk="0">
                  <a:moveTo>
                    <a:pt x="12670" y="0"/>
                  </a:moveTo>
                  <a:cubicBezTo>
                    <a:pt x="12690" y="0"/>
                    <a:pt x="12711" y="-1"/>
                    <a:pt x="12732" y="0"/>
                  </a:cubicBezTo>
                  <a:cubicBezTo>
                    <a:pt x="24661" y="0"/>
                    <a:pt x="34332" y="9670"/>
                    <a:pt x="34332" y="21600"/>
                  </a:cubicBezTo>
                  <a:cubicBezTo>
                    <a:pt x="34332" y="33529"/>
                    <a:pt x="24661" y="43200"/>
                    <a:pt x="12732" y="43200"/>
                  </a:cubicBezTo>
                  <a:cubicBezTo>
                    <a:pt x="8155" y="43200"/>
                    <a:pt x="3697" y="41746"/>
                    <a:pt x="0" y="39048"/>
                  </a:cubicBezTo>
                  <a:lnTo>
                    <a:pt x="12732" y="21600"/>
                  </a:lnTo>
                  <a:lnTo>
                    <a:pt x="12670" y="0"/>
                  </a:lnTo>
                  <a:close/>
                </a:path>
              </a:pathLst>
            </a:cu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x-none"/>
            </a:p>
          </p:txBody>
        </p:sp>
        <p:sp>
          <p:nvSpPr>
            <p:cNvPr id="51227" name="Arc 23"/>
            <p:cNvSpPr>
              <a:spLocks/>
            </p:cNvSpPr>
            <p:nvPr/>
          </p:nvSpPr>
          <p:spPr bwMode="auto">
            <a:xfrm>
              <a:off x="1129" y="2682"/>
              <a:ext cx="1037" cy="841"/>
            </a:xfrm>
            <a:custGeom>
              <a:avLst/>
              <a:gdLst>
                <a:gd name="T0" fmla="*/ 0 w 21600"/>
                <a:gd name="T1" fmla="*/ 0 h 17511"/>
                <a:gd name="T2" fmla="*/ 0 w 21600"/>
                <a:gd name="T3" fmla="*/ 0 h 17511"/>
                <a:gd name="T4" fmla="*/ 0 w 21600"/>
                <a:gd name="T5" fmla="*/ 0 h 17511"/>
                <a:gd name="T6" fmla="*/ 0 60000 65536"/>
                <a:gd name="T7" fmla="*/ 0 60000 65536"/>
                <a:gd name="T8" fmla="*/ 0 60000 65536"/>
                <a:gd name="T9" fmla="*/ 0 w 21600"/>
                <a:gd name="T10" fmla="*/ 0 h 17511"/>
                <a:gd name="T11" fmla="*/ 21600 w 21600"/>
                <a:gd name="T12" fmla="*/ 17511 h 17511"/>
              </a:gdLst>
              <a:ahLst/>
              <a:cxnLst>
                <a:cxn ang="T6">
                  <a:pos x="T0" y="T1"/>
                </a:cxn>
                <a:cxn ang="T7">
                  <a:pos x="T2" y="T3"/>
                </a:cxn>
                <a:cxn ang="T8">
                  <a:pos x="T4" y="T5"/>
                </a:cxn>
              </a:cxnLst>
              <a:rect l="T9" t="T10" r="T11" b="T12"/>
              <a:pathLst>
                <a:path w="21600" h="17511" fill="none" extrusionOk="0">
                  <a:moveTo>
                    <a:pt x="8868" y="17510"/>
                  </a:moveTo>
                  <a:cubicBezTo>
                    <a:pt x="3295" y="13444"/>
                    <a:pt x="0" y="6960"/>
                    <a:pt x="0" y="62"/>
                  </a:cubicBezTo>
                  <a:cubicBezTo>
                    <a:pt x="-1" y="41"/>
                    <a:pt x="0" y="20"/>
                    <a:pt x="0" y="0"/>
                  </a:cubicBezTo>
                </a:path>
                <a:path w="21600" h="17511" stroke="0" extrusionOk="0">
                  <a:moveTo>
                    <a:pt x="8868" y="17510"/>
                  </a:moveTo>
                  <a:cubicBezTo>
                    <a:pt x="3295" y="13444"/>
                    <a:pt x="0" y="6960"/>
                    <a:pt x="0" y="62"/>
                  </a:cubicBezTo>
                  <a:cubicBezTo>
                    <a:pt x="-1" y="41"/>
                    <a:pt x="0" y="20"/>
                    <a:pt x="0" y="0"/>
                  </a:cubicBezTo>
                  <a:lnTo>
                    <a:pt x="21600" y="62"/>
                  </a:lnTo>
                  <a:lnTo>
                    <a:pt x="8868" y="17510"/>
                  </a:lnTo>
                  <a:close/>
                </a:path>
              </a:pathLst>
            </a:custGeom>
            <a:solidFill>
              <a:srgbClr val="CC99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x-none"/>
            </a:p>
          </p:txBody>
        </p:sp>
        <p:sp>
          <p:nvSpPr>
            <p:cNvPr id="51228" name="Arc 24"/>
            <p:cNvSpPr>
              <a:spLocks/>
            </p:cNvSpPr>
            <p:nvPr/>
          </p:nvSpPr>
          <p:spPr bwMode="auto">
            <a:xfrm>
              <a:off x="1129" y="1844"/>
              <a:ext cx="1037" cy="841"/>
            </a:xfrm>
            <a:custGeom>
              <a:avLst/>
              <a:gdLst>
                <a:gd name="T0" fmla="*/ 0 w 21600"/>
                <a:gd name="T1" fmla="*/ 0 h 17499"/>
                <a:gd name="T2" fmla="*/ 0 w 21600"/>
                <a:gd name="T3" fmla="*/ 0 h 17499"/>
                <a:gd name="T4" fmla="*/ 0 w 21600"/>
                <a:gd name="T5" fmla="*/ 0 h 17499"/>
                <a:gd name="T6" fmla="*/ 0 60000 65536"/>
                <a:gd name="T7" fmla="*/ 0 60000 65536"/>
                <a:gd name="T8" fmla="*/ 0 60000 65536"/>
                <a:gd name="T9" fmla="*/ 0 w 21600"/>
                <a:gd name="T10" fmla="*/ 0 h 17499"/>
                <a:gd name="T11" fmla="*/ 21600 w 21600"/>
                <a:gd name="T12" fmla="*/ 17499 h 17499"/>
              </a:gdLst>
              <a:ahLst/>
              <a:cxnLst>
                <a:cxn ang="T6">
                  <a:pos x="T0" y="T1"/>
                </a:cxn>
                <a:cxn ang="T7">
                  <a:pos x="T2" y="T3"/>
                </a:cxn>
                <a:cxn ang="T8">
                  <a:pos x="T4" y="T5"/>
                </a:cxn>
              </a:cxnLst>
              <a:rect l="T9" t="T10" r="T11" b="T12"/>
              <a:pathLst>
                <a:path w="21600" h="17499" fill="none" extrusionOk="0">
                  <a:moveTo>
                    <a:pt x="0" y="17437"/>
                  </a:moveTo>
                  <a:cubicBezTo>
                    <a:pt x="19" y="10530"/>
                    <a:pt x="3341" y="4049"/>
                    <a:pt x="8937" y="0"/>
                  </a:cubicBezTo>
                </a:path>
                <a:path w="21600" h="17499" stroke="0" extrusionOk="0">
                  <a:moveTo>
                    <a:pt x="0" y="17437"/>
                  </a:moveTo>
                  <a:cubicBezTo>
                    <a:pt x="19" y="10530"/>
                    <a:pt x="3341" y="4049"/>
                    <a:pt x="8937" y="0"/>
                  </a:cubicBezTo>
                  <a:lnTo>
                    <a:pt x="21600" y="17499"/>
                  </a:lnTo>
                  <a:lnTo>
                    <a:pt x="0" y="17437"/>
                  </a:lnTo>
                  <a:close/>
                </a:path>
              </a:pathLst>
            </a:custGeom>
            <a:solidFill>
              <a:srgbClr val="0033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x-none"/>
            </a:p>
          </p:txBody>
        </p:sp>
        <p:sp>
          <p:nvSpPr>
            <p:cNvPr id="51229" name="Arc 25"/>
            <p:cNvSpPr>
              <a:spLocks/>
            </p:cNvSpPr>
            <p:nvPr/>
          </p:nvSpPr>
          <p:spPr bwMode="auto">
            <a:xfrm>
              <a:off x="1558" y="1698"/>
              <a:ext cx="608" cy="987"/>
            </a:xfrm>
            <a:custGeom>
              <a:avLst/>
              <a:gdLst>
                <a:gd name="T0" fmla="*/ 0 w 12663"/>
                <a:gd name="T1" fmla="*/ 0 h 20544"/>
                <a:gd name="T2" fmla="*/ 0 w 12663"/>
                <a:gd name="T3" fmla="*/ 0 h 20544"/>
                <a:gd name="T4" fmla="*/ 0 w 12663"/>
                <a:gd name="T5" fmla="*/ 0 h 20544"/>
                <a:gd name="T6" fmla="*/ 0 60000 65536"/>
                <a:gd name="T7" fmla="*/ 0 60000 65536"/>
                <a:gd name="T8" fmla="*/ 0 60000 65536"/>
                <a:gd name="T9" fmla="*/ 0 w 12663"/>
                <a:gd name="T10" fmla="*/ 0 h 20544"/>
                <a:gd name="T11" fmla="*/ 12663 w 12663"/>
                <a:gd name="T12" fmla="*/ 20544 h 20544"/>
              </a:gdLst>
              <a:ahLst/>
              <a:cxnLst>
                <a:cxn ang="T6">
                  <a:pos x="T0" y="T1"/>
                </a:cxn>
                <a:cxn ang="T7">
                  <a:pos x="T2" y="T3"/>
                </a:cxn>
                <a:cxn ang="T8">
                  <a:pos x="T4" y="T5"/>
                </a:cxn>
              </a:cxnLst>
              <a:rect l="T9" t="T10" r="T11" b="T12"/>
              <a:pathLst>
                <a:path w="12663" h="20544" fill="none" extrusionOk="0">
                  <a:moveTo>
                    <a:pt x="0" y="3045"/>
                  </a:moveTo>
                  <a:cubicBezTo>
                    <a:pt x="1826" y="1723"/>
                    <a:pt x="3848" y="696"/>
                    <a:pt x="5991" y="-1"/>
                  </a:cubicBezTo>
                </a:path>
                <a:path w="12663" h="20544" stroke="0" extrusionOk="0">
                  <a:moveTo>
                    <a:pt x="0" y="3045"/>
                  </a:moveTo>
                  <a:cubicBezTo>
                    <a:pt x="1826" y="1723"/>
                    <a:pt x="3848" y="696"/>
                    <a:pt x="5991" y="-1"/>
                  </a:cubicBezTo>
                  <a:lnTo>
                    <a:pt x="12663" y="20544"/>
                  </a:lnTo>
                  <a:lnTo>
                    <a:pt x="0" y="3045"/>
                  </a:lnTo>
                  <a:close/>
                </a:path>
              </a:pathLst>
            </a:custGeom>
            <a:solidFill>
              <a:srgbClr val="808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x-none"/>
            </a:p>
          </p:txBody>
        </p:sp>
        <p:sp>
          <p:nvSpPr>
            <p:cNvPr id="51230" name="Arc 26"/>
            <p:cNvSpPr>
              <a:spLocks/>
            </p:cNvSpPr>
            <p:nvPr/>
          </p:nvSpPr>
          <p:spPr bwMode="auto">
            <a:xfrm>
              <a:off x="1846" y="1647"/>
              <a:ext cx="320" cy="1038"/>
            </a:xfrm>
            <a:custGeom>
              <a:avLst/>
              <a:gdLst>
                <a:gd name="T0" fmla="*/ 0 w 6671"/>
                <a:gd name="T1" fmla="*/ 0 h 21600"/>
                <a:gd name="T2" fmla="*/ 0 w 6671"/>
                <a:gd name="T3" fmla="*/ 0 h 21600"/>
                <a:gd name="T4" fmla="*/ 0 w 6671"/>
                <a:gd name="T5" fmla="*/ 0 h 21600"/>
                <a:gd name="T6" fmla="*/ 0 60000 65536"/>
                <a:gd name="T7" fmla="*/ 0 60000 65536"/>
                <a:gd name="T8" fmla="*/ 0 60000 65536"/>
                <a:gd name="T9" fmla="*/ 0 w 6671"/>
                <a:gd name="T10" fmla="*/ 0 h 21600"/>
                <a:gd name="T11" fmla="*/ 6671 w 6671"/>
                <a:gd name="T12" fmla="*/ 21600 h 21600"/>
              </a:gdLst>
              <a:ahLst/>
              <a:cxnLst>
                <a:cxn ang="T6">
                  <a:pos x="T0" y="T1"/>
                </a:cxn>
                <a:cxn ang="T7">
                  <a:pos x="T2" y="T3"/>
                </a:cxn>
                <a:cxn ang="T8">
                  <a:pos x="T4" y="T5"/>
                </a:cxn>
              </a:cxnLst>
              <a:rect l="T9" t="T10" r="T11" b="T12"/>
              <a:pathLst>
                <a:path w="6671" h="21600" fill="none" extrusionOk="0">
                  <a:moveTo>
                    <a:pt x="-1" y="1055"/>
                  </a:moveTo>
                  <a:cubicBezTo>
                    <a:pt x="2134" y="362"/>
                    <a:pt x="4364" y="6"/>
                    <a:pt x="6609" y="0"/>
                  </a:cubicBezTo>
                </a:path>
                <a:path w="6671" h="21600" stroke="0" extrusionOk="0">
                  <a:moveTo>
                    <a:pt x="-1" y="1055"/>
                  </a:moveTo>
                  <a:cubicBezTo>
                    <a:pt x="2134" y="362"/>
                    <a:pt x="4364" y="6"/>
                    <a:pt x="6609" y="0"/>
                  </a:cubicBezTo>
                  <a:lnTo>
                    <a:pt x="6671" y="21600"/>
                  </a:lnTo>
                  <a:lnTo>
                    <a:pt x="-1" y="1055"/>
                  </a:lnTo>
                  <a:close/>
                </a:path>
              </a:pathLst>
            </a:custGeom>
            <a:solidFill>
              <a:srgbClr val="0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x-none"/>
            </a:p>
          </p:txBody>
        </p:sp>
        <p:sp>
          <p:nvSpPr>
            <p:cNvPr id="51231" name="Line 27"/>
            <p:cNvSpPr>
              <a:spLocks noChangeShapeType="1"/>
            </p:cNvSpPr>
            <p:nvPr/>
          </p:nvSpPr>
          <p:spPr bwMode="auto">
            <a:xfrm flipH="1">
              <a:off x="1264" y="2677"/>
              <a:ext cx="900" cy="652"/>
            </a:xfrm>
            <a:prstGeom prst="line">
              <a:avLst/>
            </a:prstGeom>
            <a:noFill/>
            <a:ln w="15875">
              <a:solidFill>
                <a:srgbClr val="FFFF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x-none"/>
            </a:p>
          </p:txBody>
        </p:sp>
        <p:sp>
          <p:nvSpPr>
            <p:cNvPr id="51232" name="Line 28"/>
            <p:cNvSpPr>
              <a:spLocks noChangeShapeType="1"/>
            </p:cNvSpPr>
            <p:nvPr/>
          </p:nvSpPr>
          <p:spPr bwMode="auto">
            <a:xfrm flipH="1" flipV="1">
              <a:off x="1373" y="1950"/>
              <a:ext cx="791" cy="733"/>
            </a:xfrm>
            <a:prstGeom prst="line">
              <a:avLst/>
            </a:prstGeom>
            <a:noFill/>
            <a:ln w="15875">
              <a:solidFill>
                <a:srgbClr val="FFFFFF"/>
              </a:solidFill>
              <a:prstDash val="dash"/>
              <a:round/>
              <a:headEnd/>
              <a:tailEnd/>
            </a:ln>
            <a:extLst>
              <a:ext uri="{909E8E84-426E-40DD-AFC4-6F175D3DCCD1}">
                <a14:hiddenFill xmlns:a14="http://schemas.microsoft.com/office/drawing/2010/main">
                  <a:noFill/>
                </a14:hiddenFill>
              </a:ext>
            </a:extLst>
          </p:spPr>
          <p:txBody>
            <a:bodyPr wrap="none" anchor="ctr">
              <a:spAutoFit/>
            </a:bodyPr>
            <a:lstStyle/>
            <a:p>
              <a:endParaRPr lang="x-none"/>
            </a:p>
          </p:txBody>
        </p:sp>
      </p:grpSp>
      <p:pic>
        <p:nvPicPr>
          <p:cNvPr id="51219"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0" name="backarrow" descr="backward">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1" name="references" descr="book">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2"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3551347"/>
      </p:ext>
    </p:extLst>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F4705A91-C519-4572-93D4-104F42B42E7A}"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53251"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F1B43453-F8BB-4233-9B84-DC99D2162908}" type="slidenum">
              <a:rPr lang="en-US" sz="1400" smtClean="0">
                <a:solidFill>
                  <a:schemeClr val="tx1"/>
                </a:solidFill>
                <a:latin typeface="Tahoma" panose="020B0604030504040204" pitchFamily="34" charset="0"/>
              </a:rPr>
              <a:pPr>
                <a:spcBef>
                  <a:spcPct val="0"/>
                </a:spcBef>
                <a:spcAft>
                  <a:spcPct val="0"/>
                </a:spcAft>
                <a:buClrTx/>
                <a:buSzTx/>
                <a:buFontTx/>
                <a:buNone/>
              </a:pPr>
              <a:t>116</a:t>
            </a:fld>
            <a:endParaRPr lang="en-US" sz="1400" smtClean="0">
              <a:solidFill>
                <a:schemeClr val="tx1"/>
              </a:solidFill>
              <a:latin typeface="Tahoma" panose="020B0604030504040204" pitchFamily="34" charset="0"/>
            </a:endParaRPr>
          </a:p>
        </p:txBody>
      </p:sp>
      <p:sp>
        <p:nvSpPr>
          <p:cNvPr id="53252" name="Rectangle 2"/>
          <p:cNvSpPr>
            <a:spLocks noGrp="1" noChangeArrowheads="1"/>
          </p:cNvSpPr>
          <p:nvPr>
            <p:ph type="title"/>
          </p:nvPr>
        </p:nvSpPr>
        <p:spPr/>
        <p:txBody>
          <a:bodyPr/>
          <a:lstStyle/>
          <a:p>
            <a:pPr eaLnBrk="1" hangingPunct="1"/>
            <a:r>
              <a:rPr lang="en-US" smtClean="0">
                <a:ln>
                  <a:noFill/>
                </a:ln>
              </a:rPr>
              <a:t>Alzheimerova </a:t>
            </a:r>
            <a:r>
              <a:rPr lang="sr-Cyrl-CS" smtClean="0">
                <a:ln>
                  <a:noFill/>
                </a:ln>
              </a:rPr>
              <a:t>деменција </a:t>
            </a:r>
            <a:r>
              <a:rPr lang="sr-Latn-CS" smtClean="0">
                <a:ln>
                  <a:noFill/>
                </a:ln>
              </a:rPr>
              <a:t>AD</a:t>
            </a:r>
            <a:endParaRPr lang="en-US" smtClean="0">
              <a:ln>
                <a:noFill/>
              </a:ln>
            </a:endParaRPr>
          </a:p>
        </p:txBody>
      </p:sp>
      <p:sp>
        <p:nvSpPr>
          <p:cNvPr id="53253" name="Rectangle 3"/>
          <p:cNvSpPr>
            <a:spLocks noGrp="1" noChangeArrowheads="1"/>
          </p:cNvSpPr>
          <p:nvPr>
            <p:ph type="body" idx="1"/>
          </p:nvPr>
        </p:nvSpPr>
        <p:spPr/>
        <p:txBody>
          <a:bodyPr/>
          <a:lstStyle/>
          <a:p>
            <a:pPr eaLnBrk="1" hangingPunct="1"/>
            <a:r>
              <a:rPr lang="en-US" smtClean="0"/>
              <a:t>Дегенеративна кортикална прогресивна  деменција</a:t>
            </a:r>
          </a:p>
          <a:p>
            <a:pPr eaLnBrk="1" hangingPunct="1">
              <a:buFont typeface="Wingdings" panose="05000000000000000000" pitchFamily="2" charset="2"/>
              <a:buNone/>
            </a:pPr>
            <a:endParaRPr lang="en-US" smtClean="0"/>
          </a:p>
          <a:p>
            <a:pPr eaLnBrk="1" hangingPunct="1"/>
            <a:r>
              <a:rPr lang="en-US" smtClean="0"/>
              <a:t>По</a:t>
            </a:r>
            <a:r>
              <a:rPr lang="x-none" smtClean="0"/>
              <a:t>ч</a:t>
            </a:r>
            <a:r>
              <a:rPr lang="en-US" smtClean="0"/>
              <a:t>етак после 40 година (пресенилне деменције, пре 65 година)</a:t>
            </a:r>
          </a:p>
          <a:p>
            <a:pPr eaLnBrk="1" hangingPunct="1"/>
            <a:r>
              <a:rPr lang="en-US" smtClean="0"/>
              <a:t>ИВ узрок смртности (6% изнад 65; 20% изнад 80 година)</a:t>
            </a:r>
          </a:p>
          <a:p>
            <a:pPr eaLnBrk="1" hangingPunct="1"/>
            <a:endParaRPr lang="en-US" smtClean="0"/>
          </a:p>
        </p:txBody>
      </p:sp>
    </p:spTree>
    <p:extLst>
      <p:ext uri="{BB962C8B-B14F-4D97-AF65-F5344CB8AC3E}">
        <p14:creationId xmlns:p14="http://schemas.microsoft.com/office/powerpoint/2010/main" val="15999211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sr-Cyrl-CS" smtClean="0">
                <a:ln>
                  <a:noFill/>
                </a:ln>
                <a:solidFill>
                  <a:schemeClr val="tx1"/>
                </a:solidFill>
              </a:rPr>
              <a:t>Алцхајмер-преваленција</a:t>
            </a:r>
            <a:br>
              <a:rPr lang="sr-Cyrl-CS" smtClean="0">
                <a:ln>
                  <a:noFill/>
                </a:ln>
                <a:solidFill>
                  <a:schemeClr val="tx1"/>
                </a:solidFill>
              </a:rPr>
            </a:br>
            <a:r>
              <a:rPr lang="sr-Cyrl-CS" sz="2000" smtClean="0">
                <a:ln>
                  <a:noFill/>
                </a:ln>
                <a:solidFill>
                  <a:schemeClr val="tx1"/>
                </a:solidFill>
              </a:rPr>
              <a:t>удвостручује се сваке 5. године након 60 година старости</a:t>
            </a:r>
          </a:p>
        </p:txBody>
      </p:sp>
      <p:grpSp>
        <p:nvGrpSpPr>
          <p:cNvPr id="54275" name="Group 3"/>
          <p:cNvGrpSpPr>
            <a:grpSpLocks/>
          </p:cNvGrpSpPr>
          <p:nvPr/>
        </p:nvGrpSpPr>
        <p:grpSpPr bwMode="auto">
          <a:xfrm>
            <a:off x="906463" y="2319338"/>
            <a:ext cx="5999162" cy="3168650"/>
            <a:chOff x="571" y="1623"/>
            <a:chExt cx="3779" cy="1996"/>
          </a:xfrm>
        </p:grpSpPr>
        <p:grpSp>
          <p:nvGrpSpPr>
            <p:cNvPr id="54283" name="Group 4"/>
            <p:cNvGrpSpPr>
              <a:grpSpLocks/>
            </p:cNvGrpSpPr>
            <p:nvPr/>
          </p:nvGrpSpPr>
          <p:grpSpPr bwMode="auto">
            <a:xfrm>
              <a:off x="814" y="1725"/>
              <a:ext cx="3386" cy="1726"/>
              <a:chOff x="814" y="1725"/>
              <a:chExt cx="3386" cy="1726"/>
            </a:xfrm>
          </p:grpSpPr>
          <p:sp>
            <p:nvSpPr>
              <p:cNvPr id="54304" name="Line 5"/>
              <p:cNvSpPr>
                <a:spLocks noChangeShapeType="1"/>
              </p:cNvSpPr>
              <p:nvPr/>
            </p:nvSpPr>
            <p:spPr bwMode="auto">
              <a:xfrm>
                <a:off x="814" y="1725"/>
                <a:ext cx="0" cy="171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05" name="Line 6"/>
              <p:cNvSpPr>
                <a:spLocks noChangeShapeType="1"/>
              </p:cNvSpPr>
              <p:nvPr/>
            </p:nvSpPr>
            <p:spPr bwMode="auto">
              <a:xfrm flipH="1">
                <a:off x="814" y="3017"/>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06" name="Line 7"/>
              <p:cNvSpPr>
                <a:spLocks noChangeShapeType="1"/>
              </p:cNvSpPr>
              <p:nvPr/>
            </p:nvSpPr>
            <p:spPr bwMode="auto">
              <a:xfrm flipH="1">
                <a:off x="814" y="2686"/>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07" name="Line 8"/>
              <p:cNvSpPr>
                <a:spLocks noChangeShapeType="1"/>
              </p:cNvSpPr>
              <p:nvPr/>
            </p:nvSpPr>
            <p:spPr bwMode="auto">
              <a:xfrm flipH="1">
                <a:off x="814" y="2368"/>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08" name="Line 9"/>
              <p:cNvSpPr>
                <a:spLocks noChangeShapeType="1"/>
              </p:cNvSpPr>
              <p:nvPr/>
            </p:nvSpPr>
            <p:spPr bwMode="auto">
              <a:xfrm flipH="1">
                <a:off x="814" y="2049"/>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09" name="Line 10"/>
              <p:cNvSpPr>
                <a:spLocks noChangeShapeType="1"/>
              </p:cNvSpPr>
              <p:nvPr/>
            </p:nvSpPr>
            <p:spPr bwMode="auto">
              <a:xfrm flipH="1">
                <a:off x="814" y="1725"/>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0" name="Line 11"/>
              <p:cNvSpPr>
                <a:spLocks noChangeShapeType="1"/>
              </p:cNvSpPr>
              <p:nvPr/>
            </p:nvSpPr>
            <p:spPr bwMode="auto">
              <a:xfrm rot="5400000" flipH="1">
                <a:off x="1833" y="3393"/>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1" name="Line 12"/>
              <p:cNvSpPr>
                <a:spLocks noChangeShapeType="1"/>
              </p:cNvSpPr>
              <p:nvPr/>
            </p:nvSpPr>
            <p:spPr bwMode="auto">
              <a:xfrm rot="5400000" flipH="1">
                <a:off x="2396" y="3393"/>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2" name="Line 13"/>
              <p:cNvSpPr>
                <a:spLocks noChangeShapeType="1"/>
              </p:cNvSpPr>
              <p:nvPr/>
            </p:nvSpPr>
            <p:spPr bwMode="auto">
              <a:xfrm rot="5400000" flipH="1">
                <a:off x="3012" y="3393"/>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3" name="Line 14"/>
              <p:cNvSpPr>
                <a:spLocks noChangeShapeType="1"/>
              </p:cNvSpPr>
              <p:nvPr/>
            </p:nvSpPr>
            <p:spPr bwMode="auto">
              <a:xfrm rot="5400000" flipH="1">
                <a:off x="1269" y="3393"/>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4" name="Line 15"/>
              <p:cNvSpPr>
                <a:spLocks noChangeShapeType="1"/>
              </p:cNvSpPr>
              <p:nvPr/>
            </p:nvSpPr>
            <p:spPr bwMode="auto">
              <a:xfrm rot="5400000" flipH="1">
                <a:off x="3575" y="3393"/>
                <a:ext cx="11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5" name="Line 16"/>
              <p:cNvSpPr>
                <a:spLocks noChangeShapeType="1"/>
              </p:cNvSpPr>
              <p:nvPr/>
            </p:nvSpPr>
            <p:spPr bwMode="auto">
              <a:xfrm>
                <a:off x="814" y="3335"/>
                <a:ext cx="3386"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sp>
            <p:nvSpPr>
              <p:cNvPr id="54316" name="Line 17"/>
              <p:cNvSpPr>
                <a:spLocks noChangeShapeType="1"/>
              </p:cNvSpPr>
              <p:nvPr/>
            </p:nvSpPr>
            <p:spPr bwMode="auto">
              <a:xfrm>
                <a:off x="4200" y="3226"/>
                <a:ext cx="0" cy="225"/>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x-none"/>
              </a:p>
            </p:txBody>
          </p:sp>
        </p:grpSp>
        <p:grpSp>
          <p:nvGrpSpPr>
            <p:cNvPr id="54284" name="Group 18"/>
            <p:cNvGrpSpPr>
              <a:grpSpLocks/>
            </p:cNvGrpSpPr>
            <p:nvPr/>
          </p:nvGrpSpPr>
          <p:grpSpPr bwMode="auto">
            <a:xfrm>
              <a:off x="1265" y="2005"/>
              <a:ext cx="3009" cy="1390"/>
              <a:chOff x="1265" y="2005"/>
              <a:chExt cx="3009" cy="1390"/>
            </a:xfrm>
          </p:grpSpPr>
          <p:sp>
            <p:nvSpPr>
              <p:cNvPr id="54297" name="Freeform 19"/>
              <p:cNvSpPr>
                <a:spLocks/>
              </p:cNvSpPr>
              <p:nvPr/>
            </p:nvSpPr>
            <p:spPr bwMode="auto">
              <a:xfrm>
                <a:off x="1356" y="2117"/>
                <a:ext cx="2839" cy="1217"/>
              </a:xfrm>
              <a:custGeom>
                <a:avLst/>
                <a:gdLst>
                  <a:gd name="T0" fmla="*/ 0 w 2839"/>
                  <a:gd name="T1" fmla="*/ 1211 h 1217"/>
                  <a:gd name="T2" fmla="*/ 202 w 2839"/>
                  <a:gd name="T3" fmla="*/ 1217 h 1217"/>
                  <a:gd name="T4" fmla="*/ 444 w 2839"/>
                  <a:gd name="T5" fmla="*/ 1211 h 1217"/>
                  <a:gd name="T6" fmla="*/ 611 w 2839"/>
                  <a:gd name="T7" fmla="*/ 1211 h 1217"/>
                  <a:gd name="T8" fmla="*/ 848 w 2839"/>
                  <a:gd name="T9" fmla="*/ 1200 h 1217"/>
                  <a:gd name="T10" fmla="*/ 1044 w 2839"/>
                  <a:gd name="T11" fmla="*/ 1200 h 1217"/>
                  <a:gd name="T12" fmla="*/ 1206 w 2839"/>
                  <a:gd name="T13" fmla="*/ 1188 h 1217"/>
                  <a:gd name="T14" fmla="*/ 1367 w 2839"/>
                  <a:gd name="T15" fmla="*/ 1171 h 1217"/>
                  <a:gd name="T16" fmla="*/ 1638 w 2839"/>
                  <a:gd name="T17" fmla="*/ 1131 h 1217"/>
                  <a:gd name="T18" fmla="*/ 1788 w 2839"/>
                  <a:gd name="T19" fmla="*/ 1102 h 1217"/>
                  <a:gd name="T20" fmla="*/ 2031 w 2839"/>
                  <a:gd name="T21" fmla="*/ 1021 h 1217"/>
                  <a:gd name="T22" fmla="*/ 2123 w 2839"/>
                  <a:gd name="T23" fmla="*/ 975 h 1217"/>
                  <a:gd name="T24" fmla="*/ 2238 w 2839"/>
                  <a:gd name="T25" fmla="*/ 917 h 1217"/>
                  <a:gd name="T26" fmla="*/ 2325 w 2839"/>
                  <a:gd name="T27" fmla="*/ 842 h 1217"/>
                  <a:gd name="T28" fmla="*/ 2435 w 2839"/>
                  <a:gd name="T29" fmla="*/ 750 h 1217"/>
                  <a:gd name="T30" fmla="*/ 2521 w 2839"/>
                  <a:gd name="T31" fmla="*/ 663 h 1217"/>
                  <a:gd name="T32" fmla="*/ 2608 w 2839"/>
                  <a:gd name="T33" fmla="*/ 560 h 1217"/>
                  <a:gd name="T34" fmla="*/ 2689 w 2839"/>
                  <a:gd name="T35" fmla="*/ 427 h 1217"/>
                  <a:gd name="T36" fmla="*/ 2746 w 2839"/>
                  <a:gd name="T37" fmla="*/ 288 h 1217"/>
                  <a:gd name="T38" fmla="*/ 2798 w 2839"/>
                  <a:gd name="T39" fmla="*/ 144 h 1217"/>
                  <a:gd name="T40" fmla="*/ 2839 w 2839"/>
                  <a:gd name="T41" fmla="*/ 0 h 12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39"/>
                  <a:gd name="T64" fmla="*/ 0 h 1217"/>
                  <a:gd name="T65" fmla="*/ 2839 w 2839"/>
                  <a:gd name="T66" fmla="*/ 1217 h 12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39" h="1217">
                    <a:moveTo>
                      <a:pt x="0" y="1211"/>
                    </a:moveTo>
                    <a:cubicBezTo>
                      <a:pt x="64" y="1214"/>
                      <a:pt x="128" y="1217"/>
                      <a:pt x="202" y="1217"/>
                    </a:cubicBezTo>
                    <a:cubicBezTo>
                      <a:pt x="276" y="1217"/>
                      <a:pt x="376" y="1212"/>
                      <a:pt x="444" y="1211"/>
                    </a:cubicBezTo>
                    <a:cubicBezTo>
                      <a:pt x="512" y="1210"/>
                      <a:pt x="544" y="1213"/>
                      <a:pt x="611" y="1211"/>
                    </a:cubicBezTo>
                    <a:cubicBezTo>
                      <a:pt x="678" y="1209"/>
                      <a:pt x="776" y="1202"/>
                      <a:pt x="848" y="1200"/>
                    </a:cubicBezTo>
                    <a:cubicBezTo>
                      <a:pt x="920" y="1198"/>
                      <a:pt x="984" y="1202"/>
                      <a:pt x="1044" y="1200"/>
                    </a:cubicBezTo>
                    <a:cubicBezTo>
                      <a:pt x="1104" y="1198"/>
                      <a:pt x="1152" y="1193"/>
                      <a:pt x="1206" y="1188"/>
                    </a:cubicBezTo>
                    <a:cubicBezTo>
                      <a:pt x="1260" y="1183"/>
                      <a:pt x="1295" y="1181"/>
                      <a:pt x="1367" y="1171"/>
                    </a:cubicBezTo>
                    <a:cubicBezTo>
                      <a:pt x="1439" y="1161"/>
                      <a:pt x="1568" y="1142"/>
                      <a:pt x="1638" y="1131"/>
                    </a:cubicBezTo>
                    <a:cubicBezTo>
                      <a:pt x="1708" y="1120"/>
                      <a:pt x="1723" y="1120"/>
                      <a:pt x="1788" y="1102"/>
                    </a:cubicBezTo>
                    <a:cubicBezTo>
                      <a:pt x="1853" y="1084"/>
                      <a:pt x="1975" y="1042"/>
                      <a:pt x="2031" y="1021"/>
                    </a:cubicBezTo>
                    <a:cubicBezTo>
                      <a:pt x="2087" y="1000"/>
                      <a:pt x="2089" y="992"/>
                      <a:pt x="2123" y="975"/>
                    </a:cubicBezTo>
                    <a:cubicBezTo>
                      <a:pt x="2157" y="958"/>
                      <a:pt x="2204" y="939"/>
                      <a:pt x="2238" y="917"/>
                    </a:cubicBezTo>
                    <a:cubicBezTo>
                      <a:pt x="2272" y="895"/>
                      <a:pt x="2292" y="870"/>
                      <a:pt x="2325" y="842"/>
                    </a:cubicBezTo>
                    <a:cubicBezTo>
                      <a:pt x="2358" y="814"/>
                      <a:pt x="2402" y="780"/>
                      <a:pt x="2435" y="750"/>
                    </a:cubicBezTo>
                    <a:cubicBezTo>
                      <a:pt x="2468" y="720"/>
                      <a:pt x="2492" y="695"/>
                      <a:pt x="2521" y="663"/>
                    </a:cubicBezTo>
                    <a:cubicBezTo>
                      <a:pt x="2550" y="631"/>
                      <a:pt x="2580" y="599"/>
                      <a:pt x="2608" y="560"/>
                    </a:cubicBezTo>
                    <a:cubicBezTo>
                      <a:pt x="2636" y="521"/>
                      <a:pt x="2666" y="472"/>
                      <a:pt x="2689" y="427"/>
                    </a:cubicBezTo>
                    <a:cubicBezTo>
                      <a:pt x="2712" y="382"/>
                      <a:pt x="2728" y="335"/>
                      <a:pt x="2746" y="288"/>
                    </a:cubicBezTo>
                    <a:cubicBezTo>
                      <a:pt x="2764" y="241"/>
                      <a:pt x="2782" y="192"/>
                      <a:pt x="2798" y="144"/>
                    </a:cubicBezTo>
                    <a:cubicBezTo>
                      <a:pt x="2814" y="96"/>
                      <a:pt x="2826" y="48"/>
                      <a:pt x="2839" y="0"/>
                    </a:cubicBezTo>
                  </a:path>
                </a:pathLst>
              </a:custGeom>
              <a:noFill/>
              <a:ln w="254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x-none"/>
              </a:p>
            </p:txBody>
          </p:sp>
          <p:sp>
            <p:nvSpPr>
              <p:cNvPr id="54298" name="Oval 20"/>
              <p:cNvSpPr>
                <a:spLocks noChangeAspect="1" noChangeArrowheads="1"/>
              </p:cNvSpPr>
              <p:nvPr/>
            </p:nvSpPr>
            <p:spPr bwMode="auto">
              <a:xfrm>
                <a:off x="1265" y="3255"/>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sp>
            <p:nvSpPr>
              <p:cNvPr id="54299" name="Oval 21"/>
              <p:cNvSpPr>
                <a:spLocks noChangeAspect="1" noChangeArrowheads="1"/>
              </p:cNvSpPr>
              <p:nvPr/>
            </p:nvSpPr>
            <p:spPr bwMode="auto">
              <a:xfrm>
                <a:off x="1816" y="3236"/>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sp>
            <p:nvSpPr>
              <p:cNvPr id="54300" name="Oval 22"/>
              <p:cNvSpPr>
                <a:spLocks noChangeAspect="1" noChangeArrowheads="1"/>
              </p:cNvSpPr>
              <p:nvPr/>
            </p:nvSpPr>
            <p:spPr bwMode="auto">
              <a:xfrm>
                <a:off x="2381" y="3222"/>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sp>
            <p:nvSpPr>
              <p:cNvPr id="54301" name="Oval 23"/>
              <p:cNvSpPr>
                <a:spLocks noChangeAspect="1" noChangeArrowheads="1"/>
              </p:cNvSpPr>
              <p:nvPr/>
            </p:nvSpPr>
            <p:spPr bwMode="auto">
              <a:xfrm>
                <a:off x="2992" y="3147"/>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sp>
            <p:nvSpPr>
              <p:cNvPr id="54302" name="Oval 24"/>
              <p:cNvSpPr>
                <a:spLocks noChangeAspect="1" noChangeArrowheads="1"/>
              </p:cNvSpPr>
              <p:nvPr/>
            </p:nvSpPr>
            <p:spPr bwMode="auto">
              <a:xfrm>
                <a:off x="3546" y="2933"/>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sp>
            <p:nvSpPr>
              <p:cNvPr id="54303" name="Oval 25"/>
              <p:cNvSpPr>
                <a:spLocks noChangeAspect="1" noChangeArrowheads="1"/>
              </p:cNvSpPr>
              <p:nvPr/>
            </p:nvSpPr>
            <p:spPr bwMode="auto">
              <a:xfrm>
                <a:off x="4134" y="2005"/>
                <a:ext cx="140" cy="140"/>
              </a:xfrm>
              <a:prstGeom prst="ellipse">
                <a:avLst/>
              </a:prstGeom>
              <a:gradFill rotWithShape="0">
                <a:gsLst>
                  <a:gs pos="0">
                    <a:srgbClr val="FFEBEB"/>
                  </a:gs>
                  <a:gs pos="100000">
                    <a:srgbClr val="FFCCCC"/>
                  </a:gs>
                </a:gsLst>
                <a:path path="shape">
                  <a:fillToRect l="50000" t="50000" r="50000" b="50000"/>
                </a:path>
              </a:gradFill>
              <a:ln>
                <a:noFill/>
              </a:ln>
              <a:effectLst>
                <a:outerShdw dist="17961" dir="2700000" algn="ctr" rotWithShape="0">
                  <a:schemeClr val="bg2"/>
                </a:outerShdw>
              </a:effectLst>
              <a:extLst>
                <a:ext uri="{91240B29-F687-4F45-9708-019B960494DF}">
                  <a14:hiddenLine xmlns:a14="http://schemas.microsoft.com/office/drawing/2010/main" w="28575">
                    <a:solidFill>
                      <a:srgbClr val="000000"/>
                    </a:solidFill>
                    <a:round/>
                    <a:headEnd/>
                    <a:tailEnd/>
                  </a14:hiddenLine>
                </a:ext>
              </a:extLst>
            </p:spPr>
            <p:txBody>
              <a:bodyPr anchor="ctr">
                <a:spAutoFit/>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endParaRPr lang="en-GB"/>
              </a:p>
            </p:txBody>
          </p:sp>
        </p:grpSp>
        <p:sp>
          <p:nvSpPr>
            <p:cNvPr id="54285" name="Text Box 26"/>
            <p:cNvSpPr txBox="1">
              <a:spLocks noChangeArrowheads="1"/>
            </p:cNvSpPr>
            <p:nvPr/>
          </p:nvSpPr>
          <p:spPr bwMode="auto">
            <a:xfrm>
              <a:off x="571" y="162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50</a:t>
              </a:r>
            </a:p>
          </p:txBody>
        </p:sp>
        <p:sp>
          <p:nvSpPr>
            <p:cNvPr id="54286" name="Text Box 27"/>
            <p:cNvSpPr txBox="1">
              <a:spLocks noChangeArrowheads="1"/>
            </p:cNvSpPr>
            <p:nvPr/>
          </p:nvSpPr>
          <p:spPr bwMode="auto">
            <a:xfrm>
              <a:off x="571" y="1944"/>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40</a:t>
              </a:r>
            </a:p>
          </p:txBody>
        </p:sp>
        <p:sp>
          <p:nvSpPr>
            <p:cNvPr id="54287" name="Text Box 28"/>
            <p:cNvSpPr txBox="1">
              <a:spLocks noChangeArrowheads="1"/>
            </p:cNvSpPr>
            <p:nvPr/>
          </p:nvSpPr>
          <p:spPr bwMode="auto">
            <a:xfrm>
              <a:off x="571" y="2276"/>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30</a:t>
              </a:r>
            </a:p>
          </p:txBody>
        </p:sp>
        <p:sp>
          <p:nvSpPr>
            <p:cNvPr id="54288" name="Text Box 29"/>
            <p:cNvSpPr txBox="1">
              <a:spLocks noChangeArrowheads="1"/>
            </p:cNvSpPr>
            <p:nvPr/>
          </p:nvSpPr>
          <p:spPr bwMode="auto">
            <a:xfrm>
              <a:off x="571" y="259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20</a:t>
              </a:r>
            </a:p>
          </p:txBody>
        </p:sp>
        <p:sp>
          <p:nvSpPr>
            <p:cNvPr id="54289" name="Text Box 30"/>
            <p:cNvSpPr txBox="1">
              <a:spLocks noChangeArrowheads="1"/>
            </p:cNvSpPr>
            <p:nvPr/>
          </p:nvSpPr>
          <p:spPr bwMode="auto">
            <a:xfrm>
              <a:off x="571" y="2923"/>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10</a:t>
              </a:r>
            </a:p>
          </p:txBody>
        </p:sp>
        <p:sp>
          <p:nvSpPr>
            <p:cNvPr id="54290" name="Text Box 31"/>
            <p:cNvSpPr txBox="1">
              <a:spLocks noChangeArrowheads="1"/>
            </p:cNvSpPr>
            <p:nvPr/>
          </p:nvSpPr>
          <p:spPr bwMode="auto">
            <a:xfrm>
              <a:off x="633" y="3251"/>
              <a:ext cx="17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0</a:t>
              </a:r>
            </a:p>
          </p:txBody>
        </p:sp>
        <p:sp>
          <p:nvSpPr>
            <p:cNvPr id="54291" name="Text Box 32"/>
            <p:cNvSpPr txBox="1">
              <a:spLocks noChangeArrowheads="1"/>
            </p:cNvSpPr>
            <p:nvPr/>
          </p:nvSpPr>
          <p:spPr bwMode="auto">
            <a:xfrm>
              <a:off x="1210" y="342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50</a:t>
              </a:r>
            </a:p>
          </p:txBody>
        </p:sp>
        <p:sp>
          <p:nvSpPr>
            <p:cNvPr id="54292" name="Text Box 33"/>
            <p:cNvSpPr txBox="1">
              <a:spLocks noChangeArrowheads="1"/>
            </p:cNvSpPr>
            <p:nvPr/>
          </p:nvSpPr>
          <p:spPr bwMode="auto">
            <a:xfrm>
              <a:off x="1774" y="342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60</a:t>
              </a:r>
            </a:p>
          </p:txBody>
        </p:sp>
        <p:sp>
          <p:nvSpPr>
            <p:cNvPr id="54293" name="Text Box 34"/>
            <p:cNvSpPr txBox="1">
              <a:spLocks noChangeArrowheads="1"/>
            </p:cNvSpPr>
            <p:nvPr/>
          </p:nvSpPr>
          <p:spPr bwMode="auto">
            <a:xfrm>
              <a:off x="2332" y="342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70</a:t>
              </a:r>
            </a:p>
          </p:txBody>
        </p:sp>
        <p:sp>
          <p:nvSpPr>
            <p:cNvPr id="54294" name="Text Box 35"/>
            <p:cNvSpPr txBox="1">
              <a:spLocks noChangeArrowheads="1"/>
            </p:cNvSpPr>
            <p:nvPr/>
          </p:nvSpPr>
          <p:spPr bwMode="auto">
            <a:xfrm>
              <a:off x="2950" y="342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80</a:t>
              </a:r>
            </a:p>
          </p:txBody>
        </p:sp>
        <p:sp>
          <p:nvSpPr>
            <p:cNvPr id="54295" name="Text Box 36"/>
            <p:cNvSpPr txBox="1">
              <a:spLocks noChangeArrowheads="1"/>
            </p:cNvSpPr>
            <p:nvPr/>
          </p:nvSpPr>
          <p:spPr bwMode="auto">
            <a:xfrm>
              <a:off x="3514" y="3427"/>
              <a:ext cx="24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90</a:t>
              </a:r>
            </a:p>
          </p:txBody>
        </p:sp>
        <p:sp>
          <p:nvSpPr>
            <p:cNvPr id="54296" name="Text Box 37"/>
            <p:cNvSpPr txBox="1">
              <a:spLocks noChangeArrowheads="1"/>
            </p:cNvSpPr>
            <p:nvPr/>
          </p:nvSpPr>
          <p:spPr bwMode="auto">
            <a:xfrm>
              <a:off x="4048" y="3427"/>
              <a:ext cx="30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100</a:t>
              </a:r>
            </a:p>
          </p:txBody>
        </p:sp>
      </p:grpSp>
      <p:sp>
        <p:nvSpPr>
          <p:cNvPr id="54276" name="Text Box 38"/>
          <p:cNvSpPr txBox="1">
            <a:spLocks noChangeArrowheads="1"/>
          </p:cNvSpPr>
          <p:nvPr/>
        </p:nvSpPr>
        <p:spPr bwMode="auto">
          <a:xfrm>
            <a:off x="901700" y="1893888"/>
            <a:ext cx="1446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Prevalence (%)</a:t>
            </a:r>
          </a:p>
        </p:txBody>
      </p:sp>
      <p:sp>
        <p:nvSpPr>
          <p:cNvPr id="54277" name="Text Box 39"/>
          <p:cNvSpPr txBox="1">
            <a:spLocks noChangeArrowheads="1"/>
          </p:cNvSpPr>
          <p:nvPr/>
        </p:nvSpPr>
        <p:spPr bwMode="auto">
          <a:xfrm>
            <a:off x="3314700" y="5424488"/>
            <a:ext cx="11493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70000"/>
              </a:spcBef>
              <a:spcAft>
                <a:spcPct val="0"/>
              </a:spcAft>
              <a:buClrTx/>
              <a:buSzTx/>
              <a:buFont typeface="Symbol" panose="05050102010706020507" pitchFamily="18" charset="2"/>
              <a:buNone/>
            </a:pPr>
            <a:r>
              <a:rPr lang="en-GB" sz="1400">
                <a:solidFill>
                  <a:schemeClr val="tx1"/>
                </a:solidFill>
                <a:latin typeface="Tahoma" panose="020B0604030504040204" pitchFamily="34" charset="0"/>
              </a:rPr>
              <a:t>Age (years)</a:t>
            </a:r>
          </a:p>
        </p:txBody>
      </p:sp>
      <p:sp>
        <p:nvSpPr>
          <p:cNvPr id="54278" name="Text Box 40"/>
          <p:cNvSpPr txBox="1">
            <a:spLocks noChangeArrowheads="1"/>
          </p:cNvSpPr>
          <p:nvPr/>
        </p:nvSpPr>
        <p:spPr bwMode="auto">
          <a:xfrm>
            <a:off x="433388" y="6045200"/>
            <a:ext cx="840581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tabLst>
                <a:tab pos="8188325" algn="r"/>
              </a:tabLst>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tabLst>
                <a:tab pos="8188325" algn="r"/>
              </a:tabLst>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tabLst>
                <a:tab pos="8188325" algn="r"/>
              </a:tabLst>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tabLst>
                <a:tab pos="8188325" algn="r"/>
              </a:tabLst>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tabLst>
                <a:tab pos="8188325" algn="r"/>
              </a:tabLst>
              <a:defRPr sz="1400">
                <a:solidFill>
                  <a:srgbClr val="262626"/>
                </a:solidFill>
                <a:latin typeface="Garamond" panose="02020404030301010803" pitchFamily="18" charset="0"/>
              </a:defRPr>
            </a:lvl9pPr>
          </a:lstStyle>
          <a:p>
            <a:pPr algn="r" eaLnBrk="1" hangingPunct="1">
              <a:spcBef>
                <a:spcPct val="50000"/>
              </a:spcBef>
              <a:spcAft>
                <a:spcPct val="0"/>
              </a:spcAft>
              <a:buClrTx/>
              <a:buSzTx/>
              <a:buFontTx/>
              <a:buNone/>
            </a:pPr>
            <a:r>
              <a:rPr lang="da-DK" sz="1500">
                <a:solidFill>
                  <a:schemeClr val="tx1"/>
                </a:solidFill>
                <a:latin typeface="Tahoma" panose="020B0604030504040204" pitchFamily="34" charset="0"/>
              </a:rPr>
              <a:t>Hofman </a:t>
            </a:r>
            <a:r>
              <a:rPr lang="da-DK" sz="1500" i="1">
                <a:solidFill>
                  <a:schemeClr val="tx1"/>
                </a:solidFill>
                <a:latin typeface="Tahoma" panose="020B0604030504040204" pitchFamily="34" charset="0"/>
              </a:rPr>
              <a:t>et al</a:t>
            </a:r>
            <a:r>
              <a:rPr lang="da-DK" sz="1500">
                <a:solidFill>
                  <a:schemeClr val="tx1"/>
                </a:solidFill>
                <a:latin typeface="Tahoma" panose="020B0604030504040204" pitchFamily="34" charset="0"/>
              </a:rPr>
              <a:t> (1991)</a:t>
            </a:r>
          </a:p>
        </p:txBody>
      </p:sp>
      <p:pic>
        <p:nvPicPr>
          <p:cNvPr id="54279"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0" name="backarrow" descr="backward">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1" name="references" descr="book">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2"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54299452"/>
      </p:ext>
    </p:extLst>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509588" y="936625"/>
            <a:ext cx="8124825" cy="914400"/>
          </a:xfrm>
        </p:spPr>
        <p:txBody>
          <a:bodyPr/>
          <a:lstStyle/>
          <a:p>
            <a:r>
              <a:rPr lang="sr-Cyrl-CS" smtClean="0">
                <a:ln>
                  <a:noFill/>
                </a:ln>
                <a:solidFill>
                  <a:schemeClr val="tx1"/>
                </a:solidFill>
              </a:rPr>
              <a:t>Епидемиологија-фактори ризика</a:t>
            </a:r>
          </a:p>
        </p:txBody>
      </p:sp>
      <p:sp>
        <p:nvSpPr>
          <p:cNvPr id="56323" name="Rectangle 3"/>
          <p:cNvSpPr>
            <a:spLocks noGrp="1" noChangeArrowheads="1"/>
          </p:cNvSpPr>
          <p:nvPr>
            <p:ph type="body" idx="1"/>
          </p:nvPr>
        </p:nvSpPr>
        <p:spPr/>
        <p:txBody>
          <a:bodyPr/>
          <a:lstStyle/>
          <a:p>
            <a:pPr lvl="1">
              <a:spcAft>
                <a:spcPct val="10000"/>
              </a:spcAft>
            </a:pPr>
            <a:r>
              <a:rPr lang="sr-Latn-CS" smtClean="0">
                <a:solidFill>
                  <a:srgbClr val="FF0000"/>
                </a:solidFill>
              </a:rPr>
              <a:t>старост</a:t>
            </a:r>
            <a:endParaRPr lang="da-DK" smtClean="0">
              <a:solidFill>
                <a:srgbClr val="FF0000"/>
              </a:solidFill>
            </a:endParaRPr>
          </a:p>
          <a:p>
            <a:pPr lvl="1">
              <a:spcAft>
                <a:spcPct val="10000"/>
              </a:spcAft>
            </a:pPr>
            <a:r>
              <a:rPr lang="da-DK" smtClean="0"/>
              <a:t>Ф</a:t>
            </a:r>
            <a:r>
              <a:rPr lang="sr-Latn-CS" smtClean="0"/>
              <a:t>амилијарна историја-генетски утицаји</a:t>
            </a:r>
            <a:endParaRPr lang="da-DK" smtClean="0"/>
          </a:p>
          <a:p>
            <a:pPr lvl="1">
              <a:spcAft>
                <a:spcPct val="10000"/>
              </a:spcAft>
            </a:pPr>
            <a:r>
              <a:rPr lang="sr-Latn-CS" smtClean="0"/>
              <a:t>Повреда главе</a:t>
            </a:r>
            <a:endParaRPr lang="da-DK" smtClean="0"/>
          </a:p>
          <a:p>
            <a:pPr lvl="1">
              <a:spcAft>
                <a:spcPct val="10000"/>
              </a:spcAft>
            </a:pPr>
            <a:r>
              <a:rPr lang="sr-Latn-CS" smtClean="0"/>
              <a:t>Васкуларни фактори</a:t>
            </a:r>
          </a:p>
          <a:p>
            <a:pPr lvl="1">
              <a:spcAft>
                <a:spcPct val="10000"/>
              </a:spcAft>
            </a:pPr>
            <a:r>
              <a:rPr lang="sr-Latn-CS" smtClean="0"/>
              <a:t>дијабетес</a:t>
            </a:r>
          </a:p>
          <a:p>
            <a:pPr lvl="1">
              <a:spcAft>
                <a:spcPct val="10000"/>
              </a:spcAft>
            </a:pPr>
            <a:r>
              <a:rPr lang="sr-Latn-CS" smtClean="0"/>
              <a:t>едукација</a:t>
            </a:r>
            <a:r>
              <a:rPr lang="da-DK" smtClean="0"/>
              <a:t> </a:t>
            </a:r>
          </a:p>
          <a:p>
            <a:pPr lvl="1">
              <a:spcAft>
                <a:spcPct val="10000"/>
              </a:spcAft>
            </a:pPr>
            <a:r>
              <a:rPr lang="sr-Latn-CS" smtClean="0"/>
              <a:t>депресија</a:t>
            </a:r>
            <a:endParaRPr lang="da-DK" smtClean="0"/>
          </a:p>
          <a:p>
            <a:pPr lvl="1">
              <a:spcAft>
                <a:spcPct val="10000"/>
              </a:spcAft>
            </a:pPr>
            <a:r>
              <a:rPr lang="sr-Latn-CS" smtClean="0"/>
              <a:t>Дијетални фактори</a:t>
            </a:r>
            <a:endParaRPr lang="da-DK" smtClean="0"/>
          </a:p>
          <a:p>
            <a:pPr lvl="1">
              <a:spcAft>
                <a:spcPct val="10000"/>
              </a:spcAft>
            </a:pPr>
            <a:r>
              <a:rPr lang="sr-Latn-CS" smtClean="0"/>
              <a:t>Тешки метали</a:t>
            </a:r>
            <a:endParaRPr lang="da-DK" smtClean="0"/>
          </a:p>
          <a:p>
            <a:pPr lvl="1">
              <a:spcAft>
                <a:spcPct val="10000"/>
              </a:spcAft>
            </a:pPr>
            <a:r>
              <a:rPr lang="sr-Latn-CS" smtClean="0"/>
              <a:t>пушење (различити ставови)</a:t>
            </a:r>
            <a:endParaRPr lang="da-DK" smtClean="0"/>
          </a:p>
        </p:txBody>
      </p:sp>
      <p:sp>
        <p:nvSpPr>
          <p:cNvPr id="56324" name="Text Box 4"/>
          <p:cNvSpPr txBox="1">
            <a:spLocks noChangeArrowheads="1"/>
          </p:cNvSpPr>
          <p:nvPr/>
        </p:nvSpPr>
        <p:spPr bwMode="auto">
          <a:xfrm>
            <a:off x="601663" y="6054725"/>
            <a:ext cx="221138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Smoking and AD</a:t>
            </a:r>
            <a:endParaRPr lang="en-GB" sz="1500">
              <a:solidFill>
                <a:schemeClr val="tx1"/>
              </a:solidFill>
              <a:latin typeface="Tahoma" panose="020B0604030504040204" pitchFamily="34" charset="0"/>
            </a:endParaRPr>
          </a:p>
        </p:txBody>
      </p:sp>
      <p:pic>
        <p:nvPicPr>
          <p:cNvPr id="56325" name="logo" descr="logo"/>
          <p:cNvPicPr>
            <a:picLocks noChangeAspect="1" noChangeArrowheads="1"/>
          </p:cNvPicPr>
          <p:nvPr>
            <p:custDataLst>
              <p:tags r:id="rId1"/>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6" name="popup1" descr="num-1">
            <a:hlinkClick r:id="" action="ppaction://noaction"/>
          </p:cNvPr>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409575" y="6119813"/>
            <a:ext cx="19843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backarrow" descr="backward">
            <a:hlinkClick r:id="" action="ppaction://noaction"/>
          </p:cNvPr>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8" name="references" descr="book">
            <a:hlinkClick r:id="" action="ppaction://noaction"/>
          </p:cNvPr>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9" name="forwardarrow" descr="forward">
            <a:hlinkClick r:id="" action="ppaction://noaction"/>
          </p:cNvPr>
          <p:cNvPicPr>
            <a:picLocks noChangeAspect="1" noChangeArrowheads="1"/>
          </p:cNvPicPr>
          <p:nvPr>
            <p:custDataLst>
              <p:tags r:id="rId5"/>
            </p:custDataLst>
          </p:nvPr>
        </p:nvPicPr>
        <p:blipFill>
          <a:blip r:embed="rId12">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2318122"/>
      </p:ext>
    </p:extLst>
  </p:cSld>
  <p:clrMapOvr>
    <a:masterClrMapping/>
  </p:clrMapOv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746125" y="811213"/>
            <a:ext cx="8135938" cy="914400"/>
          </a:xfrm>
        </p:spPr>
        <p:txBody>
          <a:bodyPr/>
          <a:lstStyle/>
          <a:p>
            <a:r>
              <a:rPr lang="sr-Cyrl-CS" smtClean="0">
                <a:ln>
                  <a:noFill/>
                </a:ln>
                <a:solidFill>
                  <a:schemeClr val="tx1"/>
                </a:solidFill>
              </a:rPr>
              <a:t>Васкуларни фактори</a:t>
            </a:r>
          </a:p>
        </p:txBody>
      </p:sp>
      <p:sp>
        <p:nvSpPr>
          <p:cNvPr id="58371" name="Rectangle 3"/>
          <p:cNvSpPr>
            <a:spLocks noGrp="1" noChangeArrowheads="1"/>
          </p:cNvSpPr>
          <p:nvPr>
            <p:ph type="body" idx="1"/>
          </p:nvPr>
        </p:nvSpPr>
        <p:spPr>
          <a:xfrm>
            <a:off x="1403350" y="3068638"/>
            <a:ext cx="8637588" cy="2835275"/>
          </a:xfrm>
        </p:spPr>
        <p:txBody>
          <a:bodyPr/>
          <a:lstStyle/>
          <a:p>
            <a:pPr>
              <a:spcAft>
                <a:spcPct val="20000"/>
              </a:spcAft>
            </a:pPr>
            <a:r>
              <a:rPr lang="sr-Latn-CS" smtClean="0"/>
              <a:t>хипертензија</a:t>
            </a:r>
            <a:endParaRPr lang="da-DK" smtClean="0"/>
          </a:p>
          <a:p>
            <a:pPr>
              <a:spcAft>
                <a:spcPct val="20000"/>
              </a:spcAft>
            </a:pPr>
            <a:r>
              <a:rPr lang="sr-Latn-CS" smtClean="0"/>
              <a:t>Постојање срчаних болести</a:t>
            </a:r>
            <a:endParaRPr lang="da-DK" smtClean="0"/>
          </a:p>
          <a:p>
            <a:pPr>
              <a:spcAft>
                <a:spcPct val="20000"/>
              </a:spcAft>
            </a:pPr>
            <a:r>
              <a:rPr lang="sr-Latn-CS" smtClean="0"/>
              <a:t>Периферна атеросклероза</a:t>
            </a:r>
            <a:endParaRPr lang="da-DK" smtClean="0"/>
          </a:p>
          <a:p>
            <a:pPr>
              <a:spcAft>
                <a:spcPct val="20000"/>
              </a:spcAft>
            </a:pPr>
            <a:endParaRPr lang="da-DK" smtClean="0"/>
          </a:p>
          <a:p>
            <a:pPr>
              <a:spcAft>
                <a:spcPct val="20000"/>
              </a:spcAft>
              <a:buFont typeface="Symbol" panose="05050102010706020507" pitchFamily="18" charset="2"/>
              <a:buNone/>
            </a:pPr>
            <a:r>
              <a:rPr lang="da-DK" smtClean="0"/>
              <a:t>			. . . </a:t>
            </a:r>
            <a:r>
              <a:rPr lang="sr-Latn-CS" smtClean="0"/>
              <a:t>Повећавају ризик за Алзхајемер</a:t>
            </a:r>
            <a:endParaRPr lang="da-DK" smtClean="0"/>
          </a:p>
          <a:p>
            <a:pPr>
              <a:spcAft>
                <a:spcPct val="20000"/>
              </a:spcAft>
            </a:pPr>
            <a:endParaRPr lang="da-DK" smtClean="0"/>
          </a:p>
        </p:txBody>
      </p:sp>
      <p:pic>
        <p:nvPicPr>
          <p:cNvPr id="58372"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3" name="backarrow" descr="backward">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references" descr="book">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5"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304127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11188" y="1052513"/>
            <a:ext cx="8229600" cy="892175"/>
          </a:xfrm>
        </p:spPr>
        <p:txBody>
          <a:bodyPr/>
          <a:lstStyle/>
          <a:p>
            <a:pPr eaLnBrk="1" hangingPunct="1">
              <a:defRPr/>
            </a:pPr>
            <a:r>
              <a:rPr lang="sl-SI" sz="3200" b="1" dirty="0" smtClean="0">
                <a:latin typeface="+mn-lt"/>
              </a:rPr>
              <a:t>PATOFIZIOLOGIJA </a:t>
            </a:r>
            <a:r>
              <a:rPr lang="sl-SI" sz="3200" dirty="0" smtClean="0">
                <a:latin typeface="+mn-lt"/>
              </a:rPr>
              <a:t/>
            </a:r>
            <a:br>
              <a:rPr lang="sl-SI" sz="3200" dirty="0" smtClean="0">
                <a:latin typeface="+mn-lt"/>
              </a:rPr>
            </a:br>
            <a:endParaRPr lang="en-US" sz="3200" dirty="0" smtClean="0">
              <a:latin typeface="+mn-lt"/>
            </a:endParaRPr>
          </a:p>
        </p:txBody>
      </p:sp>
      <p:sp>
        <p:nvSpPr>
          <p:cNvPr id="86019" name="Rectangle 3"/>
          <p:cNvSpPr>
            <a:spLocks noGrp="1" noChangeArrowheads="1"/>
          </p:cNvSpPr>
          <p:nvPr>
            <p:ph type="body" idx="1"/>
          </p:nvPr>
        </p:nvSpPr>
        <p:spPr>
          <a:xfrm>
            <a:off x="1547813" y="2781300"/>
            <a:ext cx="8153400" cy="4191000"/>
          </a:xfrm>
        </p:spPr>
        <p:txBody>
          <a:bodyPr/>
          <a:lstStyle/>
          <a:p>
            <a:pPr eaLnBrk="1" hangingPunct="1">
              <a:lnSpc>
                <a:spcPct val="80000"/>
              </a:lnSpc>
            </a:pPr>
            <a:r>
              <a:rPr lang="sl-SI" smtClean="0"/>
              <a:t>mozak je metabolički najaktivnije tkivo </a:t>
            </a:r>
          </a:p>
          <a:p>
            <a:pPr eaLnBrk="1" hangingPunct="1">
              <a:lnSpc>
                <a:spcPct val="80000"/>
              </a:lnSpc>
              <a:buFont typeface="Wingdings" panose="05000000000000000000" pitchFamily="2" charset="2"/>
              <a:buNone/>
            </a:pPr>
            <a:r>
              <a:rPr lang="sl-SI" smtClean="0"/>
              <a:t>    (2% volumena tela oduzima 15-20%   </a:t>
            </a:r>
          </a:p>
          <a:p>
            <a:pPr eaLnBrk="1" hangingPunct="1">
              <a:lnSpc>
                <a:spcPct val="80000"/>
              </a:lnSpc>
              <a:buFont typeface="Wingdings" panose="05000000000000000000" pitchFamily="2" charset="2"/>
              <a:buNone/>
            </a:pPr>
            <a:r>
              <a:rPr lang="sl-SI" smtClean="0"/>
              <a:t>     celokupnog protoka)</a:t>
            </a:r>
          </a:p>
          <a:p>
            <a:pPr eaLnBrk="1" hangingPunct="1">
              <a:lnSpc>
                <a:spcPct val="80000"/>
              </a:lnSpc>
              <a:buFont typeface="Wingdings" panose="05000000000000000000" pitchFamily="2" charset="2"/>
              <a:buNone/>
            </a:pPr>
            <a:endParaRPr lang="sl-SI" smtClean="0"/>
          </a:p>
          <a:p>
            <a:pPr eaLnBrk="1" hangingPunct="1">
              <a:lnSpc>
                <a:spcPct val="80000"/>
              </a:lnSpc>
            </a:pPr>
            <a:r>
              <a:rPr lang="sl-SI" b="1" smtClean="0">
                <a:solidFill>
                  <a:schemeClr val="hlink"/>
                </a:solidFill>
              </a:rPr>
              <a:t>↓</a:t>
            </a:r>
            <a:r>
              <a:rPr lang="sl-SI" smtClean="0"/>
              <a:t>glukoza i kiseonik </a:t>
            </a:r>
            <a:r>
              <a:rPr lang="sl-SI" b="1" i="1" smtClean="0"/>
              <a:t>(sekunde i minuti)</a:t>
            </a:r>
          </a:p>
          <a:p>
            <a:pPr eaLnBrk="1" hangingPunct="1">
              <a:lnSpc>
                <a:spcPct val="80000"/>
              </a:lnSpc>
              <a:buFont typeface="Wingdings" panose="05000000000000000000" pitchFamily="2" charset="2"/>
              <a:buNone/>
            </a:pPr>
            <a:r>
              <a:rPr lang="sl-SI" smtClean="0"/>
              <a:t>         </a:t>
            </a:r>
            <a:r>
              <a:rPr lang="sl-SI" b="1" smtClean="0">
                <a:solidFill>
                  <a:schemeClr val="hlink"/>
                </a:solidFill>
              </a:rPr>
              <a:t>↓</a:t>
            </a:r>
          </a:p>
          <a:p>
            <a:pPr eaLnBrk="1" hangingPunct="1">
              <a:lnSpc>
                <a:spcPct val="80000"/>
              </a:lnSpc>
              <a:buFont typeface="Wingdings" panose="05000000000000000000" pitchFamily="2" charset="2"/>
              <a:buNone/>
            </a:pPr>
            <a:r>
              <a:rPr lang="sl-SI" b="1" smtClean="0"/>
              <a:t> ishemična kaskada</a:t>
            </a:r>
          </a:p>
          <a:p>
            <a:pPr eaLnBrk="1" hangingPunct="1">
              <a:lnSpc>
                <a:spcPct val="80000"/>
              </a:lnSpc>
            </a:pPr>
            <a:endParaRPr lang="en-US"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509588" y="747713"/>
            <a:ext cx="8134350" cy="914400"/>
          </a:xfrm>
        </p:spPr>
        <p:txBody>
          <a:bodyPr/>
          <a:lstStyle/>
          <a:p>
            <a:r>
              <a:rPr lang="da-DK" smtClean="0">
                <a:ln>
                  <a:noFill/>
                </a:ln>
                <a:solidFill>
                  <a:schemeClr val="tx1"/>
                </a:solidFill>
              </a:rPr>
              <a:t>Еду</a:t>
            </a:r>
            <a:r>
              <a:rPr lang="sr-Latn-CS" smtClean="0">
                <a:ln>
                  <a:noFill/>
                </a:ln>
                <a:solidFill>
                  <a:schemeClr val="tx1"/>
                </a:solidFill>
              </a:rPr>
              <a:t>кација</a:t>
            </a:r>
            <a:endParaRPr lang="en-GB" smtClean="0">
              <a:ln>
                <a:noFill/>
              </a:ln>
              <a:solidFill>
                <a:schemeClr val="tx1"/>
              </a:solidFill>
            </a:endParaRPr>
          </a:p>
        </p:txBody>
      </p:sp>
      <p:sp>
        <p:nvSpPr>
          <p:cNvPr id="60419" name="Rectangle 3"/>
          <p:cNvSpPr>
            <a:spLocks noGrp="1" noChangeArrowheads="1"/>
          </p:cNvSpPr>
          <p:nvPr>
            <p:ph type="body" idx="1"/>
          </p:nvPr>
        </p:nvSpPr>
        <p:spPr/>
        <p:txBody>
          <a:bodyPr/>
          <a:lstStyle/>
          <a:p>
            <a:r>
              <a:rPr lang="sr-Cyrl-CS" smtClean="0"/>
              <a:t>Низак едукативни ниво повећава ризик за деменцију Алцхајемр</a:t>
            </a:r>
          </a:p>
        </p:txBody>
      </p:sp>
      <p:sp>
        <p:nvSpPr>
          <p:cNvPr id="60420" name="Text Box 4"/>
          <p:cNvSpPr txBox="1">
            <a:spLocks noChangeArrowheads="1"/>
          </p:cNvSpPr>
          <p:nvPr/>
        </p:nvSpPr>
        <p:spPr bwMode="auto">
          <a:xfrm>
            <a:off x="431800" y="6053138"/>
            <a:ext cx="8331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lgn="r" eaLnBrk="1" hangingPunct="1">
              <a:spcBef>
                <a:spcPct val="50000"/>
              </a:spcBef>
              <a:spcAft>
                <a:spcPct val="0"/>
              </a:spcAft>
              <a:buClrTx/>
              <a:buSzTx/>
              <a:buFontTx/>
              <a:buNone/>
            </a:pPr>
            <a:r>
              <a:rPr lang="da-DK" sz="1500">
                <a:solidFill>
                  <a:schemeClr val="tx1"/>
                </a:solidFill>
                <a:latin typeface="Tahoma" panose="020B0604030504040204" pitchFamily="34" charset="0"/>
              </a:rPr>
              <a:t>Snowdon </a:t>
            </a:r>
            <a:r>
              <a:rPr lang="da-DK" sz="1500" i="1">
                <a:solidFill>
                  <a:schemeClr val="tx1"/>
                </a:solidFill>
                <a:latin typeface="Tahoma" panose="020B0604030504040204" pitchFamily="34" charset="0"/>
              </a:rPr>
              <a:t>et al</a:t>
            </a:r>
            <a:r>
              <a:rPr lang="da-DK" sz="1500">
                <a:solidFill>
                  <a:schemeClr val="tx1"/>
                </a:solidFill>
                <a:latin typeface="Tahoma" panose="020B0604030504040204" pitchFamily="34" charset="0"/>
              </a:rPr>
              <a:t> (1996)</a:t>
            </a:r>
            <a:endParaRPr lang="en-GB" sz="1500">
              <a:solidFill>
                <a:schemeClr val="tx1"/>
              </a:solidFill>
              <a:latin typeface="Tahoma" panose="020B0604030504040204" pitchFamily="34" charset="0"/>
            </a:endParaRPr>
          </a:p>
        </p:txBody>
      </p:sp>
      <p:pic>
        <p:nvPicPr>
          <p:cNvPr id="6042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1713" y="3327400"/>
            <a:ext cx="2962275" cy="2457450"/>
          </a:xfrm>
          <a:prstGeom prst="rect">
            <a:avLst/>
          </a:prstGeom>
          <a:noFill/>
          <a:ln>
            <a:noFill/>
          </a:ln>
          <a:effectLst>
            <a:prstShdw prst="shdw13" dist="53882" dir="2700000">
              <a:schemeClr val="bg2"/>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pic>
      <p:pic>
        <p:nvPicPr>
          <p:cNvPr id="60422" name="logo" descr="logo"/>
          <p:cNvPicPr>
            <a:picLocks noChangeAspect="1" noChangeArrowheads="1"/>
          </p:cNvPicPr>
          <p:nvPr>
            <p:custDataLst>
              <p:tags r:id="rId1"/>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3" name="backarrow" descr="backward">
            <a:hlinkClick r:id="" action="ppaction://noaction"/>
          </p:cNvPr>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4" name="references" descr="book">
            <a:hlinkClick r:id="" action="ppaction://noaction"/>
          </p:cNvPr>
          <p:cNvPicPr>
            <a:picLocks noChangeAspect="1" noChangeArrowheads="1"/>
          </p:cNvPicPr>
          <p:nvPr>
            <p:custDataLst>
              <p:tags r:id="rId3"/>
            </p:custDataLst>
          </p:nvPr>
        </p:nvPicPr>
        <p:blipFill>
          <a:blip r:embed="rId10">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5" name="forwardarrow" descr="forward">
            <a:hlinkClick r:id="" action="ppaction://noaction"/>
          </p:cNvPr>
          <p:cNvPicPr>
            <a:picLocks noChangeAspect="1" noChangeArrowheads="1"/>
          </p:cNvPicPr>
          <p:nvPr>
            <p:custDataLst>
              <p:tags r:id="rId4"/>
            </p:custDataLst>
          </p:nvPr>
        </p:nvPicPr>
        <p:blipFill>
          <a:blip r:embed="rId11">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2903423"/>
      </p:ext>
    </p:extLst>
  </p:cSld>
  <p:clrMapOvr>
    <a:masterClrMapping/>
  </p:clrMapOv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sr-Cyrl-CS" smtClean="0">
                <a:ln>
                  <a:noFill/>
                </a:ln>
              </a:rPr>
              <a:t>Генетски утицаји</a:t>
            </a:r>
          </a:p>
        </p:txBody>
      </p:sp>
      <p:sp>
        <p:nvSpPr>
          <p:cNvPr id="62467" name="Rectangle 3"/>
          <p:cNvSpPr>
            <a:spLocks noGrp="1" noChangeArrowheads="1"/>
          </p:cNvSpPr>
          <p:nvPr>
            <p:ph type="body" idx="1"/>
          </p:nvPr>
        </p:nvSpPr>
        <p:spPr>
          <a:xfrm>
            <a:off x="873125" y="2420938"/>
            <a:ext cx="8270875" cy="4114800"/>
          </a:xfrm>
        </p:spPr>
        <p:txBody>
          <a:bodyPr/>
          <a:lstStyle/>
          <a:p>
            <a:r>
              <a:rPr lang="sr-Cyrl-CS" sz="2800" smtClean="0"/>
              <a:t>Сродник првог степена повећава ризик 4 пута</a:t>
            </a:r>
          </a:p>
          <a:p>
            <a:endParaRPr lang="sr-Cyrl-CS" sz="2800" smtClean="0"/>
          </a:p>
          <a:p>
            <a:r>
              <a:rPr lang="sr-Cyrl-CS" sz="2800" smtClean="0"/>
              <a:t>Позитивна породична анамнеза у само 10-20 %</a:t>
            </a:r>
          </a:p>
          <a:p>
            <a:endParaRPr lang="sr-Cyrl-CS" sz="2800" smtClean="0"/>
          </a:p>
          <a:p>
            <a:r>
              <a:rPr lang="sr-Cyrl-CS" sz="2800" smtClean="0"/>
              <a:t>Мање од 5% има аутозомно-доминатни  </a:t>
            </a:r>
          </a:p>
          <a:p>
            <a:pPr>
              <a:buFont typeface="Wingdings" panose="05000000000000000000" pitchFamily="2" charset="2"/>
              <a:buNone/>
            </a:pPr>
            <a:r>
              <a:rPr lang="sr-Cyrl-CS" sz="2800" smtClean="0"/>
              <a:t>поремећај(ген ан 1, 14 и 21 хромозому)</a:t>
            </a:r>
          </a:p>
        </p:txBody>
      </p:sp>
    </p:spTree>
    <p:extLst>
      <p:ext uri="{BB962C8B-B14F-4D97-AF65-F5344CB8AC3E}">
        <p14:creationId xmlns:p14="http://schemas.microsoft.com/office/powerpoint/2010/main" val="1163206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280A3451-1833-44F1-ABF1-E983F8F70F0E}"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6553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6943ADE5-7950-4F37-98BE-55464ECF1D44}" type="slidenum">
              <a:rPr lang="en-US" sz="1400" smtClean="0">
                <a:solidFill>
                  <a:schemeClr val="tx1"/>
                </a:solidFill>
                <a:latin typeface="Tahoma" panose="020B0604030504040204" pitchFamily="34" charset="0"/>
              </a:rPr>
              <a:pPr>
                <a:spcBef>
                  <a:spcPct val="0"/>
                </a:spcBef>
                <a:spcAft>
                  <a:spcPct val="0"/>
                </a:spcAft>
                <a:buClrTx/>
                <a:buSzTx/>
                <a:buFontTx/>
                <a:buNone/>
              </a:pPr>
              <a:t>122</a:t>
            </a:fld>
            <a:endParaRPr lang="en-US" sz="1400" smtClean="0">
              <a:solidFill>
                <a:schemeClr val="tx1"/>
              </a:solidFill>
              <a:latin typeface="Tahoma" panose="020B0604030504040204" pitchFamily="34" charset="0"/>
            </a:endParaRPr>
          </a:p>
        </p:txBody>
      </p:sp>
      <p:sp>
        <p:nvSpPr>
          <p:cNvPr id="65540" name="Rectangle 2"/>
          <p:cNvSpPr>
            <a:spLocks noGrp="1" noChangeArrowheads="1"/>
          </p:cNvSpPr>
          <p:nvPr>
            <p:ph type="title"/>
          </p:nvPr>
        </p:nvSpPr>
        <p:spPr/>
        <p:txBody>
          <a:bodyPr/>
          <a:lstStyle/>
          <a:p>
            <a:pPr eaLnBrk="1" hangingPunct="1"/>
            <a:r>
              <a:rPr lang="en-US" smtClean="0">
                <a:ln>
                  <a:noFill/>
                </a:ln>
              </a:rPr>
              <a:t>Неуробиоло</a:t>
            </a:r>
            <a:r>
              <a:rPr lang="sr-Cyrl-CS" smtClean="0">
                <a:ln>
                  <a:noFill/>
                </a:ln>
              </a:rPr>
              <a:t>ш</a:t>
            </a:r>
            <a:r>
              <a:rPr lang="en-US" smtClean="0">
                <a:ln>
                  <a:noFill/>
                </a:ln>
              </a:rPr>
              <a:t>ки основи АБ</a:t>
            </a:r>
            <a:r>
              <a:rPr lang="sr-Latn-CS" smtClean="0">
                <a:ln>
                  <a:noFill/>
                </a:ln>
              </a:rPr>
              <a:t/>
            </a:r>
            <a:br>
              <a:rPr lang="sr-Latn-CS" smtClean="0">
                <a:ln>
                  <a:noFill/>
                </a:ln>
              </a:rPr>
            </a:br>
            <a:r>
              <a:rPr lang="sr-Latn-CS" sz="3200" smtClean="0">
                <a:ln>
                  <a:noFill/>
                </a:ln>
              </a:rPr>
              <a:t>микроскопски</a:t>
            </a:r>
            <a:endParaRPr lang="en-US" sz="3200" smtClean="0">
              <a:ln>
                <a:noFill/>
              </a:ln>
            </a:endParaRPr>
          </a:p>
        </p:txBody>
      </p:sp>
      <p:sp>
        <p:nvSpPr>
          <p:cNvPr id="65541" name="Rectangle 3"/>
          <p:cNvSpPr>
            <a:spLocks noGrp="1" noChangeArrowheads="1"/>
          </p:cNvSpPr>
          <p:nvPr>
            <p:ph type="body" idx="1"/>
          </p:nvPr>
        </p:nvSpPr>
        <p:spPr/>
        <p:txBody>
          <a:bodyPr/>
          <a:lstStyle/>
          <a:p>
            <a:pPr eaLnBrk="1" hangingPunct="1"/>
            <a:r>
              <a:rPr lang="sr-Latn-CS" sz="2000" smtClean="0"/>
              <a:t>Повећање е</a:t>
            </a:r>
            <a:r>
              <a:rPr lang="en-US" sz="2000" smtClean="0"/>
              <a:t>кстрацелуларних сенилних</a:t>
            </a:r>
            <a:r>
              <a:rPr lang="sr-Latn-CS" sz="2000" smtClean="0"/>
              <a:t> (амилоидни)</a:t>
            </a:r>
            <a:r>
              <a:rPr lang="en-US" sz="2000" smtClean="0"/>
              <a:t> плакова</a:t>
            </a:r>
            <a:r>
              <a:rPr lang="sr-Latn-CS" sz="2000" smtClean="0"/>
              <a:t> </a:t>
            </a:r>
            <a:r>
              <a:rPr lang="el-GR" sz="2000" smtClean="0"/>
              <a:t>β</a:t>
            </a:r>
            <a:r>
              <a:rPr lang="sr-Latn-CS" sz="2000" smtClean="0"/>
              <a:t>амилоид</a:t>
            </a:r>
          </a:p>
          <a:p>
            <a:pPr eaLnBrk="1" hangingPunct="1"/>
            <a:r>
              <a:rPr lang="en-US" sz="2000" smtClean="0"/>
              <a:t>Изумирање неурона</a:t>
            </a:r>
          </a:p>
          <a:p>
            <a:pPr eaLnBrk="1" hangingPunct="1"/>
            <a:r>
              <a:rPr lang="sr-Latn-CS" sz="2000" smtClean="0"/>
              <a:t>Повећање и</a:t>
            </a:r>
            <a:r>
              <a:rPr lang="en-US" sz="2000" smtClean="0"/>
              <a:t>нтра</a:t>
            </a:r>
            <a:r>
              <a:rPr lang="sr-Latn-CS" sz="2000" smtClean="0"/>
              <a:t>ћ</a:t>
            </a:r>
            <a:r>
              <a:rPr lang="en-US" sz="2000" smtClean="0"/>
              <a:t>елијски</a:t>
            </a:r>
            <a:r>
              <a:rPr lang="sr-Latn-CS" sz="2000" smtClean="0"/>
              <a:t>х</a:t>
            </a:r>
            <a:r>
              <a:rPr lang="en-US" sz="2000" smtClean="0"/>
              <a:t> неурофиб</a:t>
            </a:r>
            <a:r>
              <a:rPr lang="sr-Latn-CS" sz="2000" smtClean="0"/>
              <a:t>р</a:t>
            </a:r>
            <a:r>
              <a:rPr lang="en-US" sz="2000" smtClean="0"/>
              <a:t>иларних клубади</a:t>
            </a:r>
            <a:r>
              <a:rPr lang="sr-Latn-CS" sz="2000" smtClean="0"/>
              <a:t> </a:t>
            </a:r>
            <a:r>
              <a:rPr lang="el-GR" sz="2000" smtClean="0"/>
              <a:t>β</a:t>
            </a:r>
            <a:r>
              <a:rPr lang="sr-Latn-CS" sz="2000" smtClean="0"/>
              <a:t>амилоид</a:t>
            </a:r>
            <a:endParaRPr lang="en-US" sz="2000" smtClean="0"/>
          </a:p>
          <a:p>
            <a:pPr eaLnBrk="1" hangingPunct="1"/>
            <a:r>
              <a:rPr lang="en-US" sz="2000" smtClean="0"/>
              <a:t>Опадање густине синапси измедју кортикалних И субкортикалних неурона</a:t>
            </a:r>
            <a:r>
              <a:rPr lang="el-GR" sz="2000" smtClean="0"/>
              <a:t> </a:t>
            </a:r>
            <a:endParaRPr lang="sr-Latn-CS" sz="2000" smtClean="0"/>
          </a:p>
          <a:p>
            <a:pPr eaLnBrk="1" hangingPunct="1">
              <a:buFont typeface="Wingdings" panose="05000000000000000000" pitchFamily="2" charset="2"/>
              <a:buNone/>
            </a:pPr>
            <a:r>
              <a:rPr lang="el-GR" sz="2000" smtClean="0">
                <a:solidFill>
                  <a:srgbClr val="FF0000"/>
                </a:solidFill>
              </a:rPr>
              <a:t>Β</a:t>
            </a:r>
            <a:r>
              <a:rPr lang="sr-Latn-CS" sz="2000" smtClean="0">
                <a:solidFill>
                  <a:srgbClr val="FF0000"/>
                </a:solidFill>
              </a:rPr>
              <a:t>-амилоид је токсичан за неуроне и покреће каскаду која води у АД</a:t>
            </a:r>
          </a:p>
          <a:p>
            <a:pPr eaLnBrk="1" hangingPunct="1"/>
            <a:endParaRPr lang="sr-Latn-CS" smtClean="0"/>
          </a:p>
          <a:p>
            <a:pPr eaLnBrk="1" hangingPunct="1"/>
            <a:endParaRPr lang="en-US" smtClean="0"/>
          </a:p>
        </p:txBody>
      </p:sp>
    </p:spTree>
    <p:extLst>
      <p:ext uri="{BB962C8B-B14F-4D97-AF65-F5344CB8AC3E}">
        <p14:creationId xmlns:p14="http://schemas.microsoft.com/office/powerpoint/2010/main" val="977758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mtClean="0">
                <a:ln>
                  <a:noFill/>
                </a:ln>
              </a:rPr>
              <a:t>Неуробиоло</a:t>
            </a:r>
            <a:r>
              <a:rPr lang="sr-Cyrl-CS" smtClean="0">
                <a:ln>
                  <a:noFill/>
                </a:ln>
              </a:rPr>
              <a:t>ш</a:t>
            </a:r>
            <a:r>
              <a:rPr lang="en-US" smtClean="0">
                <a:ln>
                  <a:noFill/>
                </a:ln>
              </a:rPr>
              <a:t>ки основи АБ</a:t>
            </a:r>
            <a:r>
              <a:rPr lang="sr-Latn-CS" smtClean="0">
                <a:ln>
                  <a:noFill/>
                </a:ln>
              </a:rPr>
              <a:t/>
            </a:r>
            <a:br>
              <a:rPr lang="sr-Latn-CS" smtClean="0">
                <a:ln>
                  <a:noFill/>
                </a:ln>
              </a:rPr>
            </a:br>
            <a:r>
              <a:rPr lang="sr-Latn-CS" sz="3600" smtClean="0">
                <a:ln>
                  <a:noFill/>
                </a:ln>
              </a:rPr>
              <a:t>макроскопски</a:t>
            </a:r>
            <a:endParaRPr lang="en-GB" sz="3600" smtClean="0">
              <a:ln>
                <a:noFill/>
              </a:ln>
            </a:endParaRPr>
          </a:p>
        </p:txBody>
      </p:sp>
      <p:sp>
        <p:nvSpPr>
          <p:cNvPr id="66563" name="Content Placeholder 2"/>
          <p:cNvSpPr>
            <a:spLocks noGrp="1"/>
          </p:cNvSpPr>
          <p:nvPr>
            <p:ph idx="1"/>
          </p:nvPr>
        </p:nvSpPr>
        <p:spPr/>
        <p:txBody>
          <a:bodyPr/>
          <a:lstStyle/>
          <a:p>
            <a:r>
              <a:rPr lang="sr-Cyrl-CS" smtClean="0"/>
              <a:t>Атрофија </a:t>
            </a:r>
          </a:p>
          <a:p>
            <a:r>
              <a:rPr lang="sr-Cyrl-CS" smtClean="0"/>
              <a:t>1.енторинеалног кортекса</a:t>
            </a:r>
          </a:p>
          <a:p>
            <a:r>
              <a:rPr lang="sr-Cyrl-CS" smtClean="0"/>
              <a:t>2.хипотрофија хипокампуса</a:t>
            </a:r>
          </a:p>
          <a:p>
            <a:endParaRPr lang="sr-Cyrl-CS" smtClean="0"/>
          </a:p>
          <a:p>
            <a:r>
              <a:rPr lang="sr-Cyrl-CS" smtClean="0"/>
              <a:t>Погодјен холинергични систем ( нуцлеус басалис-Меyнерт)</a:t>
            </a:r>
          </a:p>
        </p:txBody>
      </p:sp>
      <p:sp>
        <p:nvSpPr>
          <p:cNvPr id="66564"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FE58B479-89D7-446C-8030-E836C63D6D17}"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66565"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5A30B287-9B5D-4B3C-ABEC-907A7D61E003}" type="slidenum">
              <a:rPr lang="en-US" sz="1400" smtClean="0">
                <a:solidFill>
                  <a:schemeClr val="tx1"/>
                </a:solidFill>
                <a:latin typeface="Tahoma" panose="020B0604030504040204" pitchFamily="34" charset="0"/>
              </a:rPr>
              <a:pPr>
                <a:spcBef>
                  <a:spcPct val="0"/>
                </a:spcBef>
                <a:spcAft>
                  <a:spcPct val="0"/>
                </a:spcAft>
                <a:buClrTx/>
                <a:buSzTx/>
                <a:buFontTx/>
                <a:buNone/>
              </a:pPr>
              <a:t>123</a:t>
            </a:fld>
            <a:endParaRPr lang="en-US" sz="1400" smtClean="0">
              <a:solidFill>
                <a:schemeClr val="tx1"/>
              </a:solidFill>
              <a:latin typeface="Tahoma" panose="020B0604030504040204" pitchFamily="34" charset="0"/>
            </a:endParaRPr>
          </a:p>
        </p:txBody>
      </p:sp>
    </p:spTree>
    <p:extLst>
      <p:ext uri="{BB962C8B-B14F-4D97-AF65-F5344CB8AC3E}">
        <p14:creationId xmlns:p14="http://schemas.microsoft.com/office/powerpoint/2010/main" val="2910367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Rectangle 2"/>
          <p:cNvSpPr>
            <a:spLocks noGrp="1" noChangeArrowheads="1"/>
          </p:cNvSpPr>
          <p:nvPr>
            <p:ph type="title"/>
          </p:nvPr>
        </p:nvSpPr>
        <p:spPr/>
        <p:txBody>
          <a:bodyPr/>
          <a:lstStyle/>
          <a:p>
            <a:endParaRPr lang="x-none" smtClean="0">
              <a:ln>
                <a:noFill/>
              </a:ln>
              <a:solidFill>
                <a:schemeClr val="tx1"/>
              </a:solidFill>
            </a:endParaRPr>
          </a:p>
        </p:txBody>
      </p:sp>
      <p:graphicFrame>
        <p:nvGraphicFramePr>
          <p:cNvPr id="2" name="Diagram 1"/>
          <p:cNvGraphicFramePr/>
          <p:nvPr/>
        </p:nvGraphicFramePr>
        <p:xfrm>
          <a:off x="468313" y="765175"/>
          <a:ext cx="8486775" cy="5367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71449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1143000" y="476250"/>
            <a:ext cx="7793038" cy="1008063"/>
          </a:xfrm>
        </p:spPr>
        <p:txBody>
          <a:bodyPr/>
          <a:lstStyle/>
          <a:p>
            <a:r>
              <a:rPr lang="da-DK" sz="3600" smtClean="0">
                <a:ln>
                  <a:noFill/>
                </a:ln>
                <a:solidFill>
                  <a:srgbClr val="FF0000"/>
                </a:solidFill>
              </a:rPr>
              <a:t>NINCDS–ADRDA </a:t>
            </a:r>
            <a:r>
              <a:rPr lang="sr-Cyrl-CS" sz="3600" smtClean="0">
                <a:ln>
                  <a:noFill/>
                </a:ln>
                <a:solidFill>
                  <a:srgbClr val="FF0000"/>
                </a:solidFill>
              </a:rPr>
              <a:t>критеријуми за </a:t>
            </a:r>
            <a:r>
              <a:rPr lang="sr-Latn-CS" sz="3600" smtClean="0">
                <a:ln>
                  <a:noFill/>
                </a:ln>
                <a:solidFill>
                  <a:srgbClr val="FF0000"/>
                </a:solidFill>
              </a:rPr>
              <a:t>AD</a:t>
            </a:r>
            <a:endParaRPr lang="en-GB" sz="3600" smtClean="0">
              <a:ln>
                <a:noFill/>
              </a:ln>
              <a:solidFill>
                <a:srgbClr val="FF0000"/>
              </a:solidFill>
            </a:endParaRPr>
          </a:p>
        </p:txBody>
      </p:sp>
      <p:sp>
        <p:nvSpPr>
          <p:cNvPr id="69635" name="Rectangle 3"/>
          <p:cNvSpPr>
            <a:spLocks noGrp="1" noChangeArrowheads="1"/>
          </p:cNvSpPr>
          <p:nvPr>
            <p:ph type="body" idx="1"/>
          </p:nvPr>
        </p:nvSpPr>
        <p:spPr>
          <a:xfrm>
            <a:off x="1182688" y="2017713"/>
            <a:ext cx="7772400" cy="3554412"/>
          </a:xfrm>
        </p:spPr>
        <p:txBody>
          <a:bodyPr/>
          <a:lstStyle/>
          <a:p>
            <a:pPr lvl="1">
              <a:spcAft>
                <a:spcPct val="50000"/>
              </a:spcAft>
            </a:pPr>
            <a:r>
              <a:rPr lang="da-DK" smtClean="0"/>
              <a:t>демен</a:t>
            </a:r>
            <a:r>
              <a:rPr lang="x-none" smtClean="0"/>
              <a:t>ц</a:t>
            </a:r>
            <a:r>
              <a:rPr lang="da-DK" smtClean="0"/>
              <a:t>и</a:t>
            </a:r>
            <a:r>
              <a:rPr lang="x-none" smtClean="0"/>
              <a:t>ј</a:t>
            </a:r>
            <a:r>
              <a:rPr lang="da-DK" smtClean="0"/>
              <a:t>а </a:t>
            </a:r>
          </a:p>
          <a:p>
            <a:pPr lvl="1">
              <a:spcAft>
                <a:spcPct val="50000"/>
              </a:spcAft>
            </a:pPr>
            <a:r>
              <a:rPr lang="sr-Latn-CS" smtClean="0"/>
              <a:t>дефицит у две или више когнитивних функција</a:t>
            </a:r>
            <a:endParaRPr lang="da-DK" smtClean="0"/>
          </a:p>
          <a:p>
            <a:pPr lvl="1">
              <a:spcAft>
                <a:spcPct val="50000"/>
              </a:spcAft>
            </a:pPr>
            <a:r>
              <a:rPr lang="sr-Latn-CS" smtClean="0"/>
              <a:t>прогресивна</a:t>
            </a:r>
            <a:endParaRPr lang="da-DK" smtClean="0"/>
          </a:p>
          <a:p>
            <a:pPr lvl="1">
              <a:spcAft>
                <a:spcPct val="50000"/>
              </a:spcAft>
            </a:pPr>
            <a:r>
              <a:rPr lang="sr-Latn-CS" smtClean="0"/>
              <a:t>Нема поремећаја свести</a:t>
            </a:r>
            <a:endParaRPr lang="da-DK" smtClean="0"/>
          </a:p>
          <a:p>
            <a:pPr lvl="1">
              <a:spcAft>
                <a:spcPct val="50000"/>
              </a:spcAft>
            </a:pPr>
            <a:r>
              <a:rPr lang="sr-Latn-CS" smtClean="0"/>
              <a:t>Почетак измедју </a:t>
            </a:r>
            <a:r>
              <a:rPr lang="da-DK" smtClean="0"/>
              <a:t>40–90 </a:t>
            </a:r>
            <a:r>
              <a:rPr lang="sr-Latn-CS" smtClean="0"/>
              <a:t>година</a:t>
            </a:r>
            <a:endParaRPr lang="da-DK" smtClean="0"/>
          </a:p>
          <a:p>
            <a:pPr lvl="1">
              <a:spcAft>
                <a:spcPct val="50000"/>
              </a:spcAft>
            </a:pPr>
            <a:r>
              <a:rPr lang="sr-Latn-CS" smtClean="0"/>
              <a:t>Одуство других болести мозга који могу објаснити настало стање</a:t>
            </a:r>
            <a:endParaRPr lang="en-GB" smtClean="0"/>
          </a:p>
        </p:txBody>
      </p:sp>
      <p:sp>
        <p:nvSpPr>
          <p:cNvPr id="69636" name="Text Box 4"/>
          <p:cNvSpPr txBox="1">
            <a:spLocks noChangeArrowheads="1"/>
          </p:cNvSpPr>
          <p:nvPr/>
        </p:nvSpPr>
        <p:spPr bwMode="auto">
          <a:xfrm>
            <a:off x="285750" y="6537325"/>
            <a:ext cx="83312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lgn="r" eaLnBrk="1" hangingPunct="1">
              <a:spcBef>
                <a:spcPct val="50000"/>
              </a:spcBef>
              <a:spcAft>
                <a:spcPct val="0"/>
              </a:spcAft>
              <a:buClrTx/>
              <a:buSzTx/>
              <a:buFontTx/>
              <a:buNone/>
            </a:pPr>
            <a:r>
              <a:rPr lang="da-DK" sz="1500">
                <a:solidFill>
                  <a:schemeClr val="tx1"/>
                </a:solidFill>
                <a:latin typeface="Tahoma" panose="020B0604030504040204" pitchFamily="34" charset="0"/>
              </a:rPr>
              <a:t>McKhann </a:t>
            </a:r>
            <a:r>
              <a:rPr lang="da-DK" sz="1500" i="1">
                <a:solidFill>
                  <a:schemeClr val="tx1"/>
                </a:solidFill>
                <a:latin typeface="Tahoma" panose="020B0604030504040204" pitchFamily="34" charset="0"/>
              </a:rPr>
              <a:t>et al </a:t>
            </a:r>
            <a:r>
              <a:rPr lang="da-DK" sz="1500">
                <a:solidFill>
                  <a:schemeClr val="tx1"/>
                </a:solidFill>
                <a:latin typeface="Tahoma" panose="020B0604030504040204" pitchFamily="34" charset="0"/>
              </a:rPr>
              <a:t>(1984)</a:t>
            </a:r>
            <a:endParaRPr lang="en-GB" sz="1500">
              <a:solidFill>
                <a:schemeClr val="tx1"/>
              </a:solidFill>
              <a:latin typeface="Tahoma" panose="020B0604030504040204" pitchFamily="34" charset="0"/>
            </a:endParaRPr>
          </a:p>
        </p:txBody>
      </p:sp>
      <p:sp>
        <p:nvSpPr>
          <p:cNvPr id="69637" name="Text Box 5"/>
          <p:cNvSpPr txBox="1">
            <a:spLocks noChangeArrowheads="1"/>
          </p:cNvSpPr>
          <p:nvPr/>
        </p:nvSpPr>
        <p:spPr bwMode="auto">
          <a:xfrm>
            <a:off x="1571625" y="5643563"/>
            <a:ext cx="9461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Other (2)</a:t>
            </a:r>
            <a:endParaRPr lang="en-GB" sz="1500">
              <a:solidFill>
                <a:schemeClr val="tx1"/>
              </a:solidFill>
              <a:latin typeface="Tahoma" panose="020B0604030504040204" pitchFamily="34" charset="0"/>
            </a:endParaRPr>
          </a:p>
        </p:txBody>
      </p:sp>
      <p:sp>
        <p:nvSpPr>
          <p:cNvPr id="69638" name="Text Box 6"/>
          <p:cNvSpPr txBox="1">
            <a:spLocks noChangeArrowheads="1"/>
          </p:cNvSpPr>
          <p:nvPr/>
        </p:nvSpPr>
        <p:spPr bwMode="auto">
          <a:xfrm>
            <a:off x="3006725" y="6053138"/>
            <a:ext cx="8540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Unlikely</a:t>
            </a:r>
            <a:endParaRPr lang="en-GB" sz="1500">
              <a:solidFill>
                <a:schemeClr val="tx1"/>
              </a:solidFill>
              <a:latin typeface="Tahoma" panose="020B0604030504040204" pitchFamily="34" charset="0"/>
            </a:endParaRPr>
          </a:p>
        </p:txBody>
      </p:sp>
      <p:sp>
        <p:nvSpPr>
          <p:cNvPr id="69639" name="Text Box 7"/>
          <p:cNvSpPr txBox="1">
            <a:spLocks noChangeArrowheads="1"/>
          </p:cNvSpPr>
          <p:nvPr/>
        </p:nvSpPr>
        <p:spPr bwMode="auto">
          <a:xfrm>
            <a:off x="4121150" y="6053138"/>
            <a:ext cx="122396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Possible AD</a:t>
            </a:r>
            <a:endParaRPr lang="en-GB" sz="1500">
              <a:solidFill>
                <a:schemeClr val="tx1"/>
              </a:solidFill>
              <a:latin typeface="Tahoma" panose="020B0604030504040204" pitchFamily="34" charset="0"/>
            </a:endParaRPr>
          </a:p>
        </p:txBody>
      </p:sp>
      <p:sp>
        <p:nvSpPr>
          <p:cNvPr id="69640" name="Text Box 8"/>
          <p:cNvSpPr txBox="1">
            <a:spLocks noChangeArrowheads="1"/>
          </p:cNvSpPr>
          <p:nvPr/>
        </p:nvSpPr>
        <p:spPr bwMode="auto">
          <a:xfrm>
            <a:off x="5602288" y="6053138"/>
            <a:ext cx="11493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Definite AD</a:t>
            </a:r>
            <a:endParaRPr lang="en-GB" sz="1500">
              <a:solidFill>
                <a:schemeClr val="tx1"/>
              </a:solidFill>
              <a:latin typeface="Tahoma" panose="020B0604030504040204" pitchFamily="34" charset="0"/>
            </a:endParaRPr>
          </a:p>
        </p:txBody>
      </p:sp>
      <p:sp>
        <p:nvSpPr>
          <p:cNvPr id="69641" name="Text Box 9"/>
          <p:cNvSpPr txBox="1">
            <a:spLocks noChangeArrowheads="1"/>
          </p:cNvSpPr>
          <p:nvPr/>
        </p:nvSpPr>
        <p:spPr bwMode="auto">
          <a:xfrm>
            <a:off x="601663" y="6054725"/>
            <a:ext cx="95567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Other (1)</a:t>
            </a:r>
            <a:endParaRPr lang="en-GB" sz="1500">
              <a:solidFill>
                <a:schemeClr val="tx1"/>
              </a:solidFill>
              <a:latin typeface="Tahoma" panose="020B0604030504040204" pitchFamily="34" charset="0"/>
            </a:endParaRPr>
          </a:p>
        </p:txBody>
      </p:sp>
      <p:pic>
        <p:nvPicPr>
          <p:cNvPr id="69642" name="logo" descr="logo"/>
          <p:cNvPicPr>
            <a:picLocks noChangeAspect="1" noChangeArrowheads="1"/>
          </p:cNvPicPr>
          <p:nvPr>
            <p:custDataLst>
              <p:tags r:id="rId1"/>
            </p:custDataLst>
          </p:nvPr>
        </p:nvPicPr>
        <p:blipFill>
          <a:blip r:embed="rId12"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3" name="popup1" descr="num-1">
            <a:hlinkClick r:id="" action="ppaction://noaction"/>
          </p:cNvPr>
          <p:cNvPicPr>
            <a:picLocks noChangeAspect="1" noChangeArrowheads="1"/>
          </p:cNvPicPr>
          <p:nvPr>
            <p:custDataLst>
              <p:tags r:id="rId2"/>
            </p:custDataLst>
          </p:nvPr>
        </p:nvPicPr>
        <p:blipFill>
          <a:blip r:embed="rId13">
            <a:extLst>
              <a:ext uri="{28A0092B-C50C-407E-A947-70E740481C1C}">
                <a14:useLocalDpi xmlns:a14="http://schemas.microsoft.com/office/drawing/2010/main" val="0"/>
              </a:ext>
            </a:extLst>
          </a:blip>
          <a:srcRect/>
          <a:stretch>
            <a:fillRect/>
          </a:stretch>
        </p:blipFill>
        <p:spPr bwMode="auto">
          <a:xfrm>
            <a:off x="409575" y="6119813"/>
            <a:ext cx="19843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4" name="popup2" descr="num-2">
            <a:hlinkClick r:id="" action="ppaction://noaction"/>
          </p:cNvPr>
          <p:cNvPicPr>
            <a:picLocks noChangeAspect="1" noChangeArrowheads="1"/>
          </p:cNvPicPr>
          <p:nvPr>
            <p:custDataLst>
              <p:tags r:id="rId3"/>
            </p:custDataLst>
          </p:nvPr>
        </p:nvPicPr>
        <p:blipFill>
          <a:blip r:embed="rId14">
            <a:extLst>
              <a:ext uri="{28A0092B-C50C-407E-A947-70E740481C1C}">
                <a14:useLocalDpi xmlns:a14="http://schemas.microsoft.com/office/drawing/2010/main" val="0"/>
              </a:ext>
            </a:extLst>
          </a:blip>
          <a:srcRect/>
          <a:stretch>
            <a:fillRect/>
          </a:stretch>
        </p:blipFill>
        <p:spPr bwMode="auto">
          <a:xfrm>
            <a:off x="1600200" y="6116638"/>
            <a:ext cx="19843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5" name="popup3" descr="num-3">
            <a:hlinkClick r:id="" action="ppaction://noaction"/>
          </p:cNvPr>
          <p:cNvPicPr>
            <a:picLocks noChangeAspect="1" noChangeArrowheads="1"/>
          </p:cNvPicPr>
          <p:nvPr>
            <p:custDataLst>
              <p:tags r:id="rId4"/>
            </p:custDataLst>
          </p:nvPr>
        </p:nvPicPr>
        <p:blipFill>
          <a:blip r:embed="rId15">
            <a:extLst>
              <a:ext uri="{28A0092B-C50C-407E-A947-70E740481C1C}">
                <a14:useLocalDpi xmlns:a14="http://schemas.microsoft.com/office/drawing/2010/main" val="0"/>
              </a:ext>
            </a:extLst>
          </a:blip>
          <a:srcRect/>
          <a:stretch>
            <a:fillRect/>
          </a:stretch>
        </p:blipFill>
        <p:spPr bwMode="auto">
          <a:xfrm>
            <a:off x="2808288" y="6116638"/>
            <a:ext cx="19843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6" name="popup4" descr="num-4">
            <a:hlinkClick r:id="" action="ppaction://noaction"/>
          </p:cNvPr>
          <p:cNvPicPr>
            <a:picLocks noChangeAspect="1" noChangeArrowheads="1"/>
          </p:cNvPicPr>
          <p:nvPr>
            <p:custDataLst>
              <p:tags r:id="rId5"/>
            </p:custDataLst>
          </p:nvPr>
        </p:nvPicPr>
        <p:blipFill>
          <a:blip r:embed="rId16">
            <a:extLst>
              <a:ext uri="{28A0092B-C50C-407E-A947-70E740481C1C}">
                <a14:useLocalDpi xmlns:a14="http://schemas.microsoft.com/office/drawing/2010/main" val="0"/>
              </a:ext>
            </a:extLst>
          </a:blip>
          <a:srcRect/>
          <a:stretch>
            <a:fillRect/>
          </a:stretch>
        </p:blipFill>
        <p:spPr bwMode="auto">
          <a:xfrm>
            <a:off x="3925888" y="6116638"/>
            <a:ext cx="19843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7" name="popup5" descr="num-5">
            <a:hlinkClick r:id="" action="ppaction://noaction"/>
          </p:cNvPr>
          <p:cNvPicPr>
            <a:picLocks noChangeAspect="1" noChangeArrowheads="1"/>
          </p:cNvPicPr>
          <p:nvPr>
            <p:custDataLst>
              <p:tags r:id="rId6"/>
            </p:custDataLst>
          </p:nvPr>
        </p:nvPicPr>
        <p:blipFill>
          <a:blip r:embed="rId17">
            <a:extLst>
              <a:ext uri="{28A0092B-C50C-407E-A947-70E740481C1C}">
                <a14:useLocalDpi xmlns:a14="http://schemas.microsoft.com/office/drawing/2010/main" val="0"/>
              </a:ext>
            </a:extLst>
          </a:blip>
          <a:srcRect/>
          <a:stretch>
            <a:fillRect/>
          </a:stretch>
        </p:blipFill>
        <p:spPr bwMode="auto">
          <a:xfrm>
            <a:off x="5395913" y="6116638"/>
            <a:ext cx="198437"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8" name="backarrow" descr="backward">
            <a:hlinkClick r:id="" action="ppaction://noaction"/>
          </p:cNvPr>
          <p:cNvPicPr>
            <a:picLocks noChangeAspect="1" noChangeArrowheads="1"/>
          </p:cNvPicPr>
          <p:nvPr>
            <p:custDataLst>
              <p:tags r:id="rId7"/>
            </p:custDataLst>
          </p:nvPr>
        </p:nvPicPr>
        <p:blipFill>
          <a:blip r:embed="rId1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49" name="references" descr="book">
            <a:hlinkClick r:id="" action="ppaction://noaction"/>
          </p:cNvPr>
          <p:cNvPicPr>
            <a:picLocks noChangeAspect="1" noChangeArrowheads="1"/>
          </p:cNvPicPr>
          <p:nvPr>
            <p:custDataLst>
              <p:tags r:id="rId8"/>
            </p:custDataLst>
          </p:nvPr>
        </p:nvPicPr>
        <p:blipFill>
          <a:blip r:embed="rId1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50" name="forwardarrow" descr="forward">
            <a:hlinkClick r:id="" action="ppaction://noaction"/>
          </p:cNvPr>
          <p:cNvPicPr>
            <a:picLocks noChangeAspect="1" noChangeArrowheads="1"/>
          </p:cNvPicPr>
          <p:nvPr>
            <p:custDataLst>
              <p:tags r:id="rId9"/>
            </p:custDataLst>
          </p:nvPr>
        </p:nvPicPr>
        <p:blipFill>
          <a:blip r:embed="rId2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59388193"/>
      </p:ext>
    </p:extLst>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E8921A03-6145-4D9B-BEB6-236F383C898C}"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7168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499FD47D-30F4-4E16-B424-6C43C14E0A6C}" type="slidenum">
              <a:rPr lang="en-US" sz="1400" smtClean="0">
                <a:solidFill>
                  <a:schemeClr val="tx1"/>
                </a:solidFill>
                <a:latin typeface="Tahoma" panose="020B0604030504040204" pitchFamily="34" charset="0"/>
              </a:rPr>
              <a:pPr>
                <a:spcBef>
                  <a:spcPct val="0"/>
                </a:spcBef>
                <a:spcAft>
                  <a:spcPct val="0"/>
                </a:spcAft>
                <a:buClrTx/>
                <a:buSzTx/>
                <a:buFontTx/>
                <a:buNone/>
              </a:pPr>
              <a:t>126</a:t>
            </a:fld>
            <a:endParaRPr lang="en-US" sz="1400" smtClean="0">
              <a:solidFill>
                <a:schemeClr val="tx1"/>
              </a:solidFill>
              <a:latin typeface="Tahoma" panose="020B0604030504040204" pitchFamily="34" charset="0"/>
            </a:endParaRPr>
          </a:p>
        </p:txBody>
      </p:sp>
      <p:sp>
        <p:nvSpPr>
          <p:cNvPr id="71684" name="Rectangle 2"/>
          <p:cNvSpPr>
            <a:spLocks noGrp="1" noChangeArrowheads="1"/>
          </p:cNvSpPr>
          <p:nvPr>
            <p:ph type="title"/>
          </p:nvPr>
        </p:nvSpPr>
        <p:spPr/>
        <p:txBody>
          <a:bodyPr/>
          <a:lstStyle/>
          <a:p>
            <a:pPr eaLnBrk="1" hangingPunct="1"/>
            <a:r>
              <a:rPr lang="en-US" smtClean="0">
                <a:ln>
                  <a:noFill/>
                </a:ln>
              </a:rPr>
              <a:t>Клини</a:t>
            </a:r>
            <a:r>
              <a:rPr lang="x-none" smtClean="0">
                <a:ln>
                  <a:noFill/>
                </a:ln>
              </a:rPr>
              <a:t>ч</a:t>
            </a:r>
            <a:r>
              <a:rPr lang="en-US" smtClean="0">
                <a:ln>
                  <a:noFill/>
                </a:ln>
              </a:rPr>
              <a:t>ка слика (стадијума)</a:t>
            </a:r>
          </a:p>
        </p:txBody>
      </p:sp>
      <p:sp>
        <p:nvSpPr>
          <p:cNvPr id="71685" name="Rectangle 3"/>
          <p:cNvSpPr>
            <a:spLocks noGrp="1" noChangeArrowheads="1"/>
          </p:cNvSpPr>
          <p:nvPr>
            <p:ph type="body" idx="1"/>
          </p:nvPr>
        </p:nvSpPr>
        <p:spPr>
          <a:xfrm>
            <a:off x="900113" y="2276475"/>
            <a:ext cx="7559675" cy="4114800"/>
          </a:xfrm>
        </p:spPr>
        <p:txBody>
          <a:bodyPr/>
          <a:lstStyle/>
          <a:p>
            <a:pPr eaLnBrk="1" hangingPunct="1">
              <a:lnSpc>
                <a:spcPct val="90000"/>
              </a:lnSpc>
            </a:pPr>
            <a:r>
              <a:rPr lang="sr-Cyrl-CS" sz="2000" b="1" smtClean="0">
                <a:solidFill>
                  <a:schemeClr val="tx2"/>
                </a:solidFill>
              </a:rPr>
              <a:t>1.</a:t>
            </a:r>
            <a:r>
              <a:rPr lang="en-US" sz="2000" b="1" smtClean="0">
                <a:solidFill>
                  <a:schemeClr val="tx2"/>
                </a:solidFill>
              </a:rPr>
              <a:t>стадијум(1-4 године)</a:t>
            </a:r>
          </a:p>
          <a:p>
            <a:pPr lvl="1" eaLnBrk="1" hangingPunct="1">
              <a:lnSpc>
                <a:spcPct val="90000"/>
              </a:lnSpc>
            </a:pPr>
            <a:r>
              <a:rPr lang="en-US" smtClean="0"/>
              <a:t>Поремецај пам</a:t>
            </a:r>
            <a:r>
              <a:rPr lang="x-none" smtClean="0"/>
              <a:t>ћ</a:t>
            </a:r>
            <a:r>
              <a:rPr lang="en-US" smtClean="0"/>
              <a:t>ења</a:t>
            </a:r>
          </a:p>
          <a:p>
            <a:pPr lvl="1" eaLnBrk="1" hangingPunct="1">
              <a:lnSpc>
                <a:spcPct val="90000"/>
              </a:lnSpc>
            </a:pPr>
            <a:r>
              <a:rPr lang="en-US" smtClean="0"/>
              <a:t>Пореме</a:t>
            </a:r>
            <a:r>
              <a:rPr lang="x-none" smtClean="0"/>
              <a:t>ћ</a:t>
            </a:r>
            <a:r>
              <a:rPr lang="en-US" smtClean="0"/>
              <a:t>ај јези</a:t>
            </a:r>
            <a:r>
              <a:rPr lang="x-none" smtClean="0"/>
              <a:t>ч</a:t>
            </a:r>
            <a:r>
              <a:rPr lang="en-US" smtClean="0"/>
              <a:t>ких функција</a:t>
            </a:r>
          </a:p>
          <a:p>
            <a:pPr lvl="1" eaLnBrk="1" hangingPunct="1">
              <a:lnSpc>
                <a:spcPct val="90000"/>
              </a:lnSpc>
            </a:pPr>
            <a:r>
              <a:rPr lang="en-US" smtClean="0"/>
              <a:t>Сни</a:t>
            </a:r>
            <a:r>
              <a:rPr lang="x-none" smtClean="0"/>
              <a:t>ж</a:t>
            </a:r>
            <a:r>
              <a:rPr lang="en-US" smtClean="0"/>
              <a:t>ена способност апстрактног мисљења</a:t>
            </a:r>
          </a:p>
          <a:p>
            <a:pPr lvl="1" eaLnBrk="1" hangingPunct="1">
              <a:lnSpc>
                <a:spcPct val="90000"/>
              </a:lnSpc>
              <a:buFont typeface="Wingdings" panose="05000000000000000000" pitchFamily="2" charset="2"/>
              <a:buNone/>
            </a:pPr>
            <a:r>
              <a:rPr lang="en-US" smtClean="0">
                <a:solidFill>
                  <a:schemeClr val="tx2"/>
                </a:solidFill>
              </a:rPr>
              <a:t>(депресивност, раздразљивост, нагласеност преморбидних црта)</a:t>
            </a:r>
          </a:p>
          <a:p>
            <a:pPr eaLnBrk="1" hangingPunct="1">
              <a:lnSpc>
                <a:spcPct val="90000"/>
              </a:lnSpc>
            </a:pPr>
            <a:r>
              <a:rPr lang="sr-Cyrl-CS" sz="2000" b="1" smtClean="0">
                <a:solidFill>
                  <a:schemeClr val="tx2"/>
                </a:solidFill>
              </a:rPr>
              <a:t>2.</a:t>
            </a:r>
            <a:r>
              <a:rPr lang="en-US" sz="2000" b="1" smtClean="0">
                <a:solidFill>
                  <a:schemeClr val="tx2"/>
                </a:solidFill>
              </a:rPr>
              <a:t>стадијум(2-10 године)</a:t>
            </a:r>
          </a:p>
          <a:p>
            <a:pPr eaLnBrk="1" hangingPunct="1">
              <a:lnSpc>
                <a:spcPct val="90000"/>
              </a:lnSpc>
            </a:pPr>
            <a:r>
              <a:rPr lang="en-US" sz="2000" smtClean="0"/>
              <a:t>Пореме</a:t>
            </a:r>
            <a:r>
              <a:rPr lang="x-none" sz="2000" smtClean="0"/>
              <a:t>ћ</a:t>
            </a:r>
            <a:r>
              <a:rPr lang="en-US" sz="2000" smtClean="0"/>
              <a:t>ај пам</a:t>
            </a:r>
            <a:r>
              <a:rPr lang="x-none" sz="2000" smtClean="0"/>
              <a:t>ћ</a:t>
            </a:r>
            <a:r>
              <a:rPr lang="en-US" sz="2000" smtClean="0"/>
              <a:t>ења се погор</a:t>
            </a:r>
            <a:r>
              <a:rPr lang="x-none" sz="2000" smtClean="0"/>
              <a:t>ш</a:t>
            </a:r>
            <a:r>
              <a:rPr lang="en-US" sz="2000" smtClean="0"/>
              <a:t>ава</a:t>
            </a:r>
          </a:p>
          <a:p>
            <a:pPr eaLnBrk="1" hangingPunct="1">
              <a:lnSpc>
                <a:spcPct val="90000"/>
              </a:lnSpc>
            </a:pPr>
            <a:r>
              <a:rPr lang="en-US" sz="2000" smtClean="0"/>
              <a:t>Апраксија, агнозија, афази</a:t>
            </a:r>
            <a:r>
              <a:rPr lang="x-none" sz="2000" smtClean="0"/>
              <a:t>ч</a:t>
            </a:r>
            <a:r>
              <a:rPr lang="en-US" sz="2000" smtClean="0"/>
              <a:t>ки симптоми</a:t>
            </a:r>
          </a:p>
          <a:p>
            <a:pPr eaLnBrk="1" hangingPunct="1">
              <a:lnSpc>
                <a:spcPct val="90000"/>
              </a:lnSpc>
            </a:pPr>
            <a:r>
              <a:rPr lang="en-US" sz="2000" smtClean="0"/>
              <a:t>Просторна  дезорјентација</a:t>
            </a:r>
          </a:p>
          <a:p>
            <a:pPr eaLnBrk="1" hangingPunct="1">
              <a:lnSpc>
                <a:spcPct val="90000"/>
              </a:lnSpc>
              <a:buFont typeface="Wingdings" panose="05000000000000000000" pitchFamily="2" charset="2"/>
              <a:buNone/>
            </a:pPr>
            <a:r>
              <a:rPr lang="en-US" sz="2000" i="1" u="sng" smtClean="0">
                <a:solidFill>
                  <a:schemeClr val="tx2"/>
                </a:solidFill>
              </a:rPr>
              <a:t>(агитација, агресивно пона</a:t>
            </a:r>
            <a:r>
              <a:rPr lang="x-none" sz="2000" i="1" u="sng" smtClean="0">
                <a:solidFill>
                  <a:schemeClr val="tx2"/>
                </a:solidFill>
              </a:rPr>
              <a:t>ш</a:t>
            </a:r>
            <a:r>
              <a:rPr lang="en-US" sz="2000" i="1" u="sng" smtClean="0">
                <a:solidFill>
                  <a:schemeClr val="tx2"/>
                </a:solidFill>
              </a:rPr>
              <a:t>ање, апатија, параноидност)</a:t>
            </a:r>
          </a:p>
          <a:p>
            <a:pPr lvl="1" eaLnBrk="1" hangingPunct="1">
              <a:lnSpc>
                <a:spcPct val="90000"/>
              </a:lnSpc>
            </a:pPr>
            <a:endParaRPr lang="en-US" smtClean="0"/>
          </a:p>
          <a:p>
            <a:pPr lvl="1" eaLnBrk="1" hangingPunct="1">
              <a:lnSpc>
                <a:spcPct val="90000"/>
              </a:lnSpc>
              <a:buFont typeface="Wingdings" panose="05000000000000000000" pitchFamily="2" charset="2"/>
              <a:buNone/>
            </a:pPr>
            <a:endParaRPr lang="en-US" b="1" smtClean="0"/>
          </a:p>
          <a:p>
            <a:pPr eaLnBrk="1" hangingPunct="1">
              <a:lnSpc>
                <a:spcPct val="90000"/>
              </a:lnSpc>
            </a:pPr>
            <a:endParaRPr lang="en-US" sz="2000" smtClean="0"/>
          </a:p>
        </p:txBody>
      </p:sp>
    </p:spTree>
    <p:extLst>
      <p:ext uri="{BB962C8B-B14F-4D97-AF65-F5344CB8AC3E}">
        <p14:creationId xmlns:p14="http://schemas.microsoft.com/office/powerpoint/2010/main" val="1787805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DB1E3C21-8177-4193-A443-1D419536B239}"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72707"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6E55C616-5E82-4AE1-A887-AB5A72FB5F2C}" type="slidenum">
              <a:rPr lang="en-US" sz="1400" smtClean="0">
                <a:solidFill>
                  <a:schemeClr val="tx1"/>
                </a:solidFill>
                <a:latin typeface="Tahoma" panose="020B0604030504040204" pitchFamily="34" charset="0"/>
              </a:rPr>
              <a:pPr>
                <a:spcBef>
                  <a:spcPct val="0"/>
                </a:spcBef>
                <a:spcAft>
                  <a:spcPct val="0"/>
                </a:spcAft>
                <a:buClrTx/>
                <a:buSzTx/>
                <a:buFontTx/>
                <a:buNone/>
              </a:pPr>
              <a:t>127</a:t>
            </a:fld>
            <a:endParaRPr lang="en-US" sz="1400" smtClean="0">
              <a:solidFill>
                <a:schemeClr val="tx1"/>
              </a:solidFill>
              <a:latin typeface="Tahoma" panose="020B0604030504040204" pitchFamily="34" charset="0"/>
            </a:endParaRPr>
          </a:p>
        </p:txBody>
      </p:sp>
      <p:sp>
        <p:nvSpPr>
          <p:cNvPr id="72708" name="Rectangle 2"/>
          <p:cNvSpPr>
            <a:spLocks noGrp="1" noChangeArrowheads="1"/>
          </p:cNvSpPr>
          <p:nvPr>
            <p:ph type="title"/>
          </p:nvPr>
        </p:nvSpPr>
        <p:spPr/>
        <p:txBody>
          <a:bodyPr/>
          <a:lstStyle/>
          <a:p>
            <a:pPr eaLnBrk="1" hangingPunct="1"/>
            <a:endParaRPr lang="x-none" smtClean="0">
              <a:ln>
                <a:noFill/>
              </a:ln>
            </a:endParaRPr>
          </a:p>
        </p:txBody>
      </p:sp>
      <p:sp>
        <p:nvSpPr>
          <p:cNvPr id="72709" name="Rectangle 3"/>
          <p:cNvSpPr>
            <a:spLocks noGrp="1" noChangeArrowheads="1"/>
          </p:cNvSpPr>
          <p:nvPr>
            <p:ph type="body" idx="1"/>
          </p:nvPr>
        </p:nvSpPr>
        <p:spPr>
          <a:xfrm>
            <a:off x="755650" y="2852738"/>
            <a:ext cx="7862888" cy="4114800"/>
          </a:xfrm>
        </p:spPr>
        <p:txBody>
          <a:bodyPr/>
          <a:lstStyle/>
          <a:p>
            <a:pPr eaLnBrk="1" hangingPunct="1"/>
            <a:r>
              <a:rPr lang="sr-Cyrl-CS" sz="2000" b="1" dirty="0" smtClean="0">
                <a:solidFill>
                  <a:schemeClr val="tx2"/>
                </a:solidFill>
              </a:rPr>
              <a:t>3.</a:t>
            </a:r>
            <a:r>
              <a:rPr lang="en-US" sz="2000" b="1" dirty="0" err="1" smtClean="0">
                <a:solidFill>
                  <a:schemeClr val="tx2"/>
                </a:solidFill>
              </a:rPr>
              <a:t>стадијум</a:t>
            </a:r>
            <a:endParaRPr lang="en-US" sz="2000" b="1" dirty="0" smtClean="0">
              <a:solidFill>
                <a:schemeClr val="tx2"/>
              </a:solidFill>
            </a:endParaRPr>
          </a:p>
          <a:p>
            <a:pPr eaLnBrk="1" hangingPunct="1"/>
            <a:r>
              <a:rPr lang="en-US" sz="2000" dirty="0" err="1" smtClean="0"/>
              <a:t>Вегетативно</a:t>
            </a:r>
            <a:r>
              <a:rPr lang="en-US" sz="2000" dirty="0" smtClean="0"/>
              <a:t>  </a:t>
            </a:r>
            <a:r>
              <a:rPr lang="en-US" sz="2000" dirty="0" err="1" smtClean="0"/>
              <a:t>стање</a:t>
            </a:r>
            <a:endParaRPr lang="en-US" sz="2000" dirty="0" smtClean="0"/>
          </a:p>
          <a:p>
            <a:pPr eaLnBrk="1" hangingPunct="1"/>
            <a:r>
              <a:rPr lang="en-US" sz="2000" dirty="0" err="1" smtClean="0"/>
              <a:t>Не</a:t>
            </a:r>
            <a:r>
              <a:rPr lang="en-US" sz="2000" dirty="0" smtClean="0"/>
              <a:t> </a:t>
            </a:r>
            <a:r>
              <a:rPr lang="en-US" sz="2000" dirty="0" err="1" smtClean="0"/>
              <a:t>контроли</a:t>
            </a:r>
            <a:r>
              <a:rPr lang="x-none" sz="2000" dirty="0" smtClean="0"/>
              <a:t>ш</a:t>
            </a:r>
            <a:r>
              <a:rPr lang="en-US" sz="2000" dirty="0" smtClean="0"/>
              <a:t>е </a:t>
            </a:r>
            <a:r>
              <a:rPr lang="en-US" sz="2000" dirty="0" err="1" smtClean="0"/>
              <a:t>сфинктере</a:t>
            </a:r>
            <a:r>
              <a:rPr lang="en-US" sz="2000" dirty="0" smtClean="0"/>
              <a:t>, </a:t>
            </a:r>
            <a:r>
              <a:rPr lang="en-US" sz="2000" dirty="0" err="1" smtClean="0"/>
              <a:t>не</a:t>
            </a:r>
            <a:r>
              <a:rPr lang="en-US" sz="2000" dirty="0" smtClean="0"/>
              <a:t> </a:t>
            </a:r>
            <a:r>
              <a:rPr lang="en-US" sz="2000" dirty="0" err="1" smtClean="0"/>
              <a:t>комуницира</a:t>
            </a:r>
            <a:r>
              <a:rPr lang="en-US" sz="2000" dirty="0" smtClean="0"/>
              <a:t>, </a:t>
            </a:r>
            <a:r>
              <a:rPr lang="en-US" sz="2000" dirty="0" err="1" smtClean="0"/>
              <a:t>не</a:t>
            </a:r>
            <a:r>
              <a:rPr lang="en-US" sz="2000" dirty="0" smtClean="0"/>
              <a:t> </a:t>
            </a:r>
            <a:r>
              <a:rPr lang="en-US" sz="2000" dirty="0" err="1" smtClean="0"/>
              <a:t>храни</a:t>
            </a:r>
            <a:r>
              <a:rPr lang="en-US" sz="2000" dirty="0" smtClean="0"/>
              <a:t> </a:t>
            </a:r>
            <a:r>
              <a:rPr lang="en-US" sz="2000" dirty="0" err="1" smtClean="0"/>
              <a:t>се</a:t>
            </a:r>
            <a:endParaRPr lang="en-US" sz="2000" dirty="0" smtClean="0"/>
          </a:p>
          <a:p>
            <a:pPr eaLnBrk="1" hangingPunct="1">
              <a:buFont typeface="Wingdings" panose="05000000000000000000" pitchFamily="2" charset="2"/>
              <a:buNone/>
            </a:pPr>
            <a:r>
              <a:rPr lang="en-US" sz="2000" b="1" i="1" u="sng" dirty="0" smtClean="0">
                <a:solidFill>
                  <a:schemeClr val="tx2"/>
                </a:solidFill>
              </a:rPr>
              <a:t>  </a:t>
            </a:r>
          </a:p>
          <a:p>
            <a:pPr eaLnBrk="1" hangingPunct="1">
              <a:buFont typeface="Wingdings" panose="05000000000000000000" pitchFamily="2" charset="2"/>
              <a:buNone/>
            </a:pPr>
            <a:r>
              <a:rPr lang="en-US" sz="2000" b="1" i="1" u="sng" dirty="0" smtClean="0">
                <a:solidFill>
                  <a:schemeClr val="tx2"/>
                </a:solidFill>
              </a:rPr>
              <a:t>   (</a:t>
            </a:r>
            <a:r>
              <a:rPr lang="en-US" sz="2000" b="1" i="1" u="sng" dirty="0" err="1" smtClean="0">
                <a:solidFill>
                  <a:schemeClr val="tx2"/>
                </a:solidFill>
              </a:rPr>
              <a:t>агитација</a:t>
            </a:r>
            <a:r>
              <a:rPr lang="en-US" sz="2000" b="1" i="1" u="sng" dirty="0" smtClean="0">
                <a:solidFill>
                  <a:schemeClr val="tx2"/>
                </a:solidFill>
              </a:rPr>
              <a:t>, </a:t>
            </a:r>
            <a:r>
              <a:rPr lang="en-US" sz="2000" b="1" i="1" u="sng" dirty="0" err="1" smtClean="0">
                <a:solidFill>
                  <a:schemeClr val="tx2"/>
                </a:solidFill>
              </a:rPr>
              <a:t>халуцинације,сумануте</a:t>
            </a:r>
            <a:r>
              <a:rPr lang="en-US" sz="2000" b="1" i="1" u="sng" dirty="0" smtClean="0">
                <a:solidFill>
                  <a:schemeClr val="tx2"/>
                </a:solidFill>
              </a:rPr>
              <a:t> </a:t>
            </a:r>
            <a:r>
              <a:rPr lang="en-US" sz="2000" b="1" i="1" u="sng" dirty="0" err="1" smtClean="0">
                <a:solidFill>
                  <a:schemeClr val="tx2"/>
                </a:solidFill>
              </a:rPr>
              <a:t>идеје</a:t>
            </a:r>
            <a:r>
              <a:rPr lang="en-US" sz="2000" b="1" i="1" u="sng" dirty="0" smtClean="0">
                <a:solidFill>
                  <a:schemeClr val="tx2"/>
                </a:solidFill>
              </a:rPr>
              <a:t>, </a:t>
            </a:r>
            <a:r>
              <a:rPr lang="en-US" sz="2000" b="1" i="1" u="sng" dirty="0" err="1" smtClean="0">
                <a:solidFill>
                  <a:schemeClr val="tx2"/>
                </a:solidFill>
              </a:rPr>
              <a:t>апатија</a:t>
            </a:r>
            <a:r>
              <a:rPr lang="en-US" sz="2000" b="1" i="1" u="sng" dirty="0" smtClean="0">
                <a:solidFill>
                  <a:schemeClr val="tx2"/>
                </a:solidFill>
              </a:rPr>
              <a:t>, </a:t>
            </a:r>
            <a:r>
              <a:rPr lang="en-US" sz="2000" b="1" i="1" u="sng" dirty="0" err="1" smtClean="0">
                <a:solidFill>
                  <a:schemeClr val="tx2"/>
                </a:solidFill>
              </a:rPr>
              <a:t>депресивност</a:t>
            </a:r>
            <a:r>
              <a:rPr lang="en-US" sz="2000" b="1" i="1" u="sng" dirty="0" smtClean="0">
                <a:solidFill>
                  <a:schemeClr val="tx2"/>
                </a:solidFill>
              </a:rPr>
              <a:t>)</a:t>
            </a:r>
          </a:p>
          <a:p>
            <a:pPr eaLnBrk="1" hangingPunct="1"/>
            <a:endParaRPr lang="en-US" dirty="0" smtClean="0"/>
          </a:p>
        </p:txBody>
      </p:sp>
    </p:spTree>
    <p:extLst>
      <p:ext uri="{BB962C8B-B14F-4D97-AF65-F5344CB8AC3E}">
        <p14:creationId xmlns:p14="http://schemas.microsoft.com/office/powerpoint/2010/main" val="2663901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en-US" dirty="0" smtClean="0">
                <a:ln>
                  <a:noFill/>
                </a:ln>
              </a:rPr>
              <a:t/>
            </a:r>
            <a:br>
              <a:rPr lang="en-US" dirty="0" smtClean="0">
                <a:ln>
                  <a:noFill/>
                </a:ln>
              </a:rPr>
            </a:br>
            <a:r>
              <a:rPr lang="en-US" dirty="0">
                <a:ln>
                  <a:noFill/>
                </a:ln>
              </a:rPr>
              <a:t/>
            </a:r>
            <a:br>
              <a:rPr lang="en-US" dirty="0">
                <a:ln>
                  <a:noFill/>
                </a:ln>
              </a:rPr>
            </a:br>
            <a:r>
              <a:rPr lang="sr-Cyrl-CS" dirty="0" smtClean="0">
                <a:ln>
                  <a:noFill/>
                </a:ln>
              </a:rPr>
              <a:t>Дијагноза -клиничка</a:t>
            </a:r>
          </a:p>
        </p:txBody>
      </p:sp>
      <p:sp>
        <p:nvSpPr>
          <p:cNvPr id="73731" name="Text Placeholder 2"/>
          <p:cNvSpPr>
            <a:spLocks noGrp="1"/>
          </p:cNvSpPr>
          <p:nvPr>
            <p:ph type="body" sz="half" idx="1"/>
          </p:nvPr>
        </p:nvSpPr>
        <p:spPr>
          <a:xfrm>
            <a:off x="1258888" y="1700213"/>
            <a:ext cx="8637587" cy="2262187"/>
          </a:xfrm>
        </p:spPr>
        <p:txBody>
          <a:bodyPr/>
          <a:lstStyle/>
          <a:p>
            <a:endParaRPr lang="sr-Latn-CS" dirty="0" smtClean="0"/>
          </a:p>
          <a:p>
            <a:r>
              <a:rPr lang="sr-Latn-CS" dirty="0" smtClean="0">
                <a:solidFill>
                  <a:srgbClr val="FF0000"/>
                </a:solidFill>
              </a:rPr>
              <a:t>ММСЕ(Мини ментал тест)</a:t>
            </a:r>
          </a:p>
          <a:p>
            <a:r>
              <a:rPr lang="sr-Latn-CS" dirty="0" smtClean="0"/>
              <a:t>Маx 30 поена</a:t>
            </a:r>
          </a:p>
          <a:p>
            <a:r>
              <a:rPr lang="en-GB" dirty="0" smtClean="0"/>
              <a:t>&lt; 26 (24)</a:t>
            </a:r>
            <a:r>
              <a:rPr lang="en-GB" dirty="0" err="1" smtClean="0"/>
              <a:t>деменција</a:t>
            </a:r>
            <a:endParaRPr lang="en-GB" dirty="0" smtClean="0"/>
          </a:p>
        </p:txBody>
      </p:sp>
      <p:sp>
        <p:nvSpPr>
          <p:cNvPr id="73732" name="Content Placeholder 3"/>
          <p:cNvSpPr>
            <a:spLocks noGrp="1"/>
          </p:cNvSpPr>
          <p:nvPr>
            <p:ph sz="half" idx="2"/>
          </p:nvPr>
        </p:nvSpPr>
        <p:spPr>
          <a:xfrm>
            <a:off x="1258888" y="3949700"/>
            <a:ext cx="8637587" cy="2263775"/>
          </a:xfrm>
        </p:spPr>
        <p:txBody>
          <a:bodyPr/>
          <a:lstStyle/>
          <a:p>
            <a:r>
              <a:rPr lang="sr-Latn-CS" smtClean="0">
                <a:solidFill>
                  <a:srgbClr val="FF0000"/>
                </a:solidFill>
              </a:rPr>
              <a:t>Ха</a:t>
            </a:r>
            <a:r>
              <a:rPr lang="sr-Cyrl-CS" smtClean="0">
                <a:solidFill>
                  <a:srgbClr val="FF0000"/>
                </a:solidFill>
              </a:rPr>
              <a:t>ч</a:t>
            </a:r>
            <a:r>
              <a:rPr lang="sr-Latn-CS" smtClean="0">
                <a:solidFill>
                  <a:srgbClr val="FF0000"/>
                </a:solidFill>
              </a:rPr>
              <a:t>ински скор</a:t>
            </a:r>
            <a:endParaRPr lang="en-GB" smtClean="0">
              <a:solidFill>
                <a:srgbClr val="FF0000"/>
              </a:solidFill>
            </a:endParaRPr>
          </a:p>
          <a:p>
            <a:r>
              <a:rPr lang="en-GB" smtClean="0"/>
              <a:t>Маx 18 поена</a:t>
            </a:r>
          </a:p>
          <a:p>
            <a:r>
              <a:rPr lang="en-GB" smtClean="0"/>
              <a:t>&gt;7 васкуларна деменција</a:t>
            </a:r>
          </a:p>
          <a:p>
            <a:r>
              <a:rPr lang="en-GB" smtClean="0"/>
              <a:t>5-6 месовите деменције</a:t>
            </a:r>
          </a:p>
          <a:p>
            <a:r>
              <a:rPr lang="en-GB" smtClean="0"/>
              <a:t>Испод 4 поена указије на АД</a:t>
            </a:r>
          </a:p>
        </p:txBody>
      </p:sp>
    </p:spTree>
    <p:extLst>
      <p:ext uri="{BB962C8B-B14F-4D97-AF65-F5344CB8AC3E}">
        <p14:creationId xmlns:p14="http://schemas.microsoft.com/office/powerpoint/2010/main" val="265572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sr-Cyrl-CS" smtClean="0">
                <a:ln>
                  <a:noFill/>
                </a:ln>
                <a:solidFill>
                  <a:schemeClr val="tx1"/>
                </a:solidFill>
              </a:rPr>
              <a:t>дијагностика</a:t>
            </a:r>
          </a:p>
        </p:txBody>
      </p:sp>
      <p:sp>
        <p:nvSpPr>
          <p:cNvPr id="74755" name="Rectangle 3"/>
          <p:cNvSpPr>
            <a:spLocks noGrp="1" noChangeArrowheads="1"/>
          </p:cNvSpPr>
          <p:nvPr>
            <p:ph type="body" idx="1"/>
          </p:nvPr>
        </p:nvSpPr>
        <p:spPr>
          <a:xfrm>
            <a:off x="1176338" y="2490788"/>
            <a:ext cx="3611562" cy="3386137"/>
          </a:xfrm>
        </p:spPr>
        <p:txBody>
          <a:bodyPr/>
          <a:lstStyle/>
          <a:p>
            <a:pPr>
              <a:lnSpc>
                <a:spcPct val="90000"/>
              </a:lnSpc>
              <a:spcBef>
                <a:spcPct val="0"/>
              </a:spcBef>
            </a:pPr>
            <a:r>
              <a:rPr lang="sr-Latn-CS" sz="1800" dirty="0" smtClean="0"/>
              <a:t>Рутинска испитивања</a:t>
            </a:r>
            <a:endParaRPr lang="da-DK" sz="1800" dirty="0" smtClean="0"/>
          </a:p>
          <a:p>
            <a:pPr lvl="1">
              <a:lnSpc>
                <a:spcPct val="90000"/>
              </a:lnSpc>
              <a:spcBef>
                <a:spcPct val="0"/>
              </a:spcBef>
            </a:pPr>
            <a:r>
              <a:rPr lang="sr-Latn-CS" sz="1800" dirty="0" smtClean="0"/>
              <a:t>Крвна слика</a:t>
            </a:r>
            <a:endParaRPr lang="da-DK" sz="1800" dirty="0" smtClean="0"/>
          </a:p>
          <a:p>
            <a:pPr lvl="1">
              <a:lnSpc>
                <a:spcPct val="90000"/>
              </a:lnSpc>
              <a:spcBef>
                <a:spcPct val="0"/>
              </a:spcBef>
            </a:pPr>
            <a:r>
              <a:rPr lang="sr-Latn-CS" sz="1800" dirty="0" smtClean="0"/>
              <a:t>јонограм</a:t>
            </a:r>
            <a:endParaRPr lang="da-DK" sz="1800" dirty="0" smtClean="0"/>
          </a:p>
          <a:p>
            <a:pPr lvl="1">
              <a:lnSpc>
                <a:spcPct val="90000"/>
              </a:lnSpc>
              <a:spcBef>
                <a:spcPct val="0"/>
              </a:spcBef>
            </a:pPr>
            <a:r>
              <a:rPr lang="sr-Latn-CS" sz="1800" dirty="0" smtClean="0"/>
              <a:t>глукоза</a:t>
            </a:r>
            <a:endParaRPr lang="da-DK" sz="1800" dirty="0" smtClean="0"/>
          </a:p>
          <a:p>
            <a:pPr lvl="1">
              <a:lnSpc>
                <a:spcPct val="90000"/>
              </a:lnSpc>
              <a:spcBef>
                <a:spcPct val="0"/>
              </a:spcBef>
            </a:pPr>
            <a:r>
              <a:rPr lang="sr-Latn-CS" sz="1800" dirty="0" smtClean="0"/>
              <a:t>Бубрежна функција</a:t>
            </a:r>
            <a:endParaRPr lang="da-DK" sz="1800" dirty="0" smtClean="0"/>
          </a:p>
          <a:p>
            <a:pPr lvl="1">
              <a:lnSpc>
                <a:spcPct val="90000"/>
              </a:lnSpc>
              <a:spcBef>
                <a:spcPct val="0"/>
              </a:spcBef>
            </a:pPr>
            <a:r>
              <a:rPr lang="sr-Latn-CS" sz="1800" dirty="0" smtClean="0"/>
              <a:t>Функција јетре</a:t>
            </a:r>
            <a:endParaRPr lang="da-DK" sz="1800" dirty="0" smtClean="0"/>
          </a:p>
          <a:p>
            <a:pPr lvl="1">
              <a:lnSpc>
                <a:spcPct val="90000"/>
              </a:lnSpc>
              <a:spcBef>
                <a:spcPct val="0"/>
              </a:spcBef>
            </a:pPr>
            <a:r>
              <a:rPr lang="sr-Latn-CS" sz="1800" dirty="0" smtClean="0"/>
              <a:t>Хормони штитне ж</a:t>
            </a:r>
            <a:r>
              <a:rPr lang="x-none" sz="1800" dirty="0" smtClean="0"/>
              <a:t>л</a:t>
            </a:r>
            <a:r>
              <a:rPr lang="sr-Latn-CS" sz="1800" dirty="0" smtClean="0"/>
              <a:t>езде</a:t>
            </a:r>
            <a:endParaRPr lang="da-DK" sz="1800" dirty="0" smtClean="0"/>
          </a:p>
          <a:p>
            <a:pPr lvl="1">
              <a:lnSpc>
                <a:spcPct val="90000"/>
              </a:lnSpc>
              <a:spcBef>
                <a:spcPct val="0"/>
              </a:spcBef>
            </a:pPr>
            <a:r>
              <a:rPr lang="da-DK" sz="1800" dirty="0" smtClean="0"/>
              <a:t>витамин Б</a:t>
            </a:r>
            <a:r>
              <a:rPr lang="da-DK" sz="1800" baseline="-25000" dirty="0" smtClean="0"/>
              <a:t>12</a:t>
            </a:r>
            <a:r>
              <a:rPr lang="da-DK" sz="1800" dirty="0" smtClean="0"/>
              <a:t>/фолате</a:t>
            </a:r>
          </a:p>
          <a:p>
            <a:pPr lvl="1">
              <a:lnSpc>
                <a:spcPct val="90000"/>
              </a:lnSpc>
              <a:spcBef>
                <a:spcPct val="0"/>
              </a:spcBef>
            </a:pPr>
            <a:r>
              <a:rPr lang="da-DK" sz="1800" dirty="0" smtClean="0"/>
              <a:t>с</a:t>
            </a:r>
            <a:r>
              <a:rPr lang="x-none" sz="1800" dirty="0" smtClean="0"/>
              <a:t>ифи</a:t>
            </a:r>
            <a:r>
              <a:rPr lang="x-none" sz="1800" dirty="0"/>
              <a:t>л</a:t>
            </a:r>
            <a:r>
              <a:rPr lang="da-DK" sz="1800" dirty="0" smtClean="0"/>
              <a:t>ис </a:t>
            </a:r>
            <a:r>
              <a:rPr lang="sr-Latn-CS" sz="1800" dirty="0" smtClean="0"/>
              <a:t>серологија</a:t>
            </a:r>
            <a:endParaRPr lang="da-DK" sz="1800" dirty="0" smtClean="0"/>
          </a:p>
          <a:p>
            <a:pPr>
              <a:lnSpc>
                <a:spcPct val="50000"/>
              </a:lnSpc>
              <a:spcBef>
                <a:spcPct val="0"/>
              </a:spcBef>
            </a:pPr>
            <a:endParaRPr lang="da-DK" sz="1800" dirty="0" smtClean="0"/>
          </a:p>
        </p:txBody>
      </p:sp>
      <p:pic>
        <p:nvPicPr>
          <p:cNvPr id="74756"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7" name="backarrow" descr="backward">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8" name="references" descr="book">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9"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787900" y="2997200"/>
            <a:ext cx="4572000" cy="1976438"/>
          </a:xfrm>
          <a:prstGeom prst="rect">
            <a:avLst/>
          </a:prstGeom>
        </p:spPr>
        <p:txBody>
          <a:bodyPr>
            <a:spAutoFit/>
          </a:bodyPr>
          <a:lstStyle/>
          <a:p>
            <a:pPr>
              <a:lnSpc>
                <a:spcPct val="90000"/>
              </a:lnSpc>
              <a:defRPr/>
            </a:pPr>
            <a:r>
              <a:rPr lang="da-DK" sz="1800" dirty="0">
                <a:latin typeface="+mn-lt"/>
              </a:rPr>
              <a:t>Неуроимагинг</a:t>
            </a:r>
          </a:p>
          <a:p>
            <a:pPr lvl="1">
              <a:lnSpc>
                <a:spcPct val="90000"/>
              </a:lnSpc>
              <a:defRPr/>
            </a:pPr>
            <a:r>
              <a:rPr lang="da-DK" sz="1800" dirty="0">
                <a:latin typeface="+mn-lt"/>
              </a:rPr>
              <a:t>ЦТ</a:t>
            </a:r>
          </a:p>
          <a:p>
            <a:pPr lvl="1">
              <a:lnSpc>
                <a:spcPct val="90000"/>
              </a:lnSpc>
              <a:defRPr/>
            </a:pPr>
            <a:r>
              <a:rPr lang="da-DK" sz="1800" dirty="0">
                <a:latin typeface="+mn-lt"/>
              </a:rPr>
              <a:t>МРИ</a:t>
            </a:r>
          </a:p>
          <a:p>
            <a:pPr lvl="1">
              <a:lnSpc>
                <a:spcPct val="90000"/>
              </a:lnSpc>
              <a:defRPr/>
            </a:pPr>
            <a:r>
              <a:rPr lang="da-DK" sz="1800" dirty="0">
                <a:latin typeface="+mn-lt"/>
              </a:rPr>
              <a:t>СПЕЦТ</a:t>
            </a:r>
          </a:p>
          <a:p>
            <a:pPr>
              <a:lnSpc>
                <a:spcPct val="50000"/>
              </a:lnSpc>
              <a:defRPr/>
            </a:pPr>
            <a:endParaRPr lang="da-DK" sz="1800" dirty="0">
              <a:latin typeface="+mn-lt"/>
            </a:endParaRPr>
          </a:p>
          <a:p>
            <a:pPr>
              <a:lnSpc>
                <a:spcPct val="90000"/>
              </a:lnSpc>
              <a:defRPr/>
            </a:pPr>
            <a:r>
              <a:rPr lang="sr-Latn-CS" sz="1800" dirty="0">
                <a:latin typeface="+mn-lt"/>
              </a:rPr>
              <a:t>Специјална испитивања</a:t>
            </a:r>
            <a:endParaRPr lang="da-DK" sz="1800" dirty="0">
              <a:latin typeface="+mn-lt"/>
            </a:endParaRPr>
          </a:p>
          <a:p>
            <a:pPr lvl="1">
              <a:lnSpc>
                <a:spcPct val="90000"/>
              </a:lnSpc>
              <a:defRPr/>
            </a:pPr>
            <a:r>
              <a:rPr lang="da-DK" sz="1800" dirty="0">
                <a:latin typeface="+mn-lt"/>
              </a:rPr>
              <a:t>ЕЕГ</a:t>
            </a:r>
          </a:p>
          <a:p>
            <a:pPr lvl="1">
              <a:lnSpc>
                <a:spcPct val="90000"/>
              </a:lnSpc>
              <a:defRPr/>
            </a:pPr>
            <a:r>
              <a:rPr lang="da-DK" sz="1800" dirty="0">
                <a:latin typeface="+mn-lt"/>
              </a:rPr>
              <a:t>ЛП</a:t>
            </a:r>
            <a:endParaRPr lang="en-GB" sz="1800" dirty="0">
              <a:latin typeface="+mn-lt"/>
            </a:endParaRPr>
          </a:p>
        </p:txBody>
      </p:sp>
    </p:spTree>
    <p:extLst>
      <p:ext uri="{BB962C8B-B14F-4D97-AF65-F5344CB8AC3E}">
        <p14:creationId xmlns:p14="http://schemas.microsoft.com/office/powerpoint/2010/main" val="63943844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755650" y="549275"/>
            <a:ext cx="7772400" cy="914400"/>
          </a:xfrm>
        </p:spPr>
        <p:txBody>
          <a:bodyPr/>
          <a:lstStyle/>
          <a:p>
            <a:pPr eaLnBrk="1" hangingPunct="1"/>
            <a:r>
              <a:rPr lang="sl-SI" sz="3200" smtClean="0">
                <a:ln>
                  <a:noFill/>
                </a:ln>
              </a:rPr>
              <a:t>MEHANIZAM IMU</a:t>
            </a:r>
            <a:endParaRPr lang="en-US" sz="3200" smtClean="0">
              <a:ln>
                <a:noFill/>
              </a:ln>
            </a:endParaRPr>
          </a:p>
        </p:txBody>
      </p:sp>
      <p:sp>
        <p:nvSpPr>
          <p:cNvPr id="87043" name="Rectangle 3"/>
          <p:cNvSpPr>
            <a:spLocks noGrp="1" noChangeArrowheads="1"/>
          </p:cNvSpPr>
          <p:nvPr>
            <p:ph type="body" idx="1"/>
          </p:nvPr>
        </p:nvSpPr>
        <p:spPr>
          <a:xfrm>
            <a:off x="971550" y="2408238"/>
            <a:ext cx="7921625" cy="4465637"/>
          </a:xfrm>
        </p:spPr>
        <p:txBody>
          <a:bodyPr/>
          <a:lstStyle/>
          <a:p>
            <a:pPr eaLnBrk="1" hangingPunct="1"/>
            <a:r>
              <a:rPr lang="sl-SI" b="1" smtClean="0"/>
              <a:t>Embolija </a:t>
            </a:r>
          </a:p>
          <a:p>
            <a:pPr eaLnBrk="1" hangingPunct="1">
              <a:buFont typeface="Wingdings" panose="05000000000000000000" pitchFamily="2" charset="2"/>
              <a:buNone/>
            </a:pPr>
            <a:r>
              <a:rPr lang="sl-SI" smtClean="0"/>
              <a:t>   - 20% IMU</a:t>
            </a:r>
          </a:p>
          <a:p>
            <a:pPr eaLnBrk="1" hangingPunct="1">
              <a:buFont typeface="Wingdings" panose="05000000000000000000" pitchFamily="2" charset="2"/>
              <a:buNone/>
            </a:pPr>
            <a:r>
              <a:rPr lang="sl-SI" smtClean="0"/>
              <a:t>   - nagli početak</a:t>
            </a:r>
          </a:p>
          <a:p>
            <a:pPr eaLnBrk="1" hangingPunct="1">
              <a:buFont typeface="Wingdings" panose="05000000000000000000" pitchFamily="2" charset="2"/>
              <a:buNone/>
            </a:pPr>
            <a:r>
              <a:rPr lang="sl-SI" smtClean="0"/>
              <a:t>   -</a:t>
            </a:r>
            <a:r>
              <a:rPr lang="sl-SI" b="1" smtClean="0"/>
              <a:t> </a:t>
            </a:r>
            <a:r>
              <a:rPr lang="sl-SI" smtClean="0"/>
              <a:t>nemi infarkti na CT</a:t>
            </a:r>
          </a:p>
          <a:p>
            <a:pPr eaLnBrk="1" hangingPunct="1">
              <a:buFont typeface="Wingdings" panose="05000000000000000000" pitchFamily="2" charset="2"/>
              <a:buNone/>
            </a:pPr>
            <a:r>
              <a:rPr lang="sl-SI" b="1" smtClean="0"/>
              <a:t>→iz srca</a:t>
            </a:r>
            <a:r>
              <a:rPr lang="sl-SI" smtClean="0"/>
              <a:t> (atrijalna fibrilacija, svež infarkt miokarda, veštačke valvule, endokarditis, dilatativna miokardiopatija)</a:t>
            </a:r>
            <a:endParaRPr lang="sl-SI" b="1" smtClean="0"/>
          </a:p>
          <a:p>
            <a:pPr eaLnBrk="1" hangingPunct="1">
              <a:buFont typeface="Wingdings" panose="05000000000000000000" pitchFamily="2" charset="2"/>
              <a:buNone/>
            </a:pPr>
            <a:r>
              <a:rPr lang="sl-SI" b="1" smtClean="0"/>
              <a:t>→iz arterija </a:t>
            </a:r>
            <a:r>
              <a:rPr lang="sl-SI" smtClean="0"/>
              <a:t>(ateromatozni ili holesterolski embolusi iz luka aorte i iz ekstrakranijalnih arterija)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sr-Cyrl-CS" smtClean="0">
                <a:ln>
                  <a:noFill/>
                </a:ln>
                <a:solidFill>
                  <a:schemeClr val="tx1"/>
                </a:solidFill>
              </a:rPr>
              <a:t>ЦТ, НМР</a:t>
            </a:r>
          </a:p>
        </p:txBody>
      </p:sp>
      <p:sp>
        <p:nvSpPr>
          <p:cNvPr id="76803" name="Rectangle 3"/>
          <p:cNvSpPr>
            <a:spLocks noGrp="1" noChangeArrowheads="1"/>
          </p:cNvSpPr>
          <p:nvPr>
            <p:ph type="body" idx="1"/>
          </p:nvPr>
        </p:nvSpPr>
        <p:spPr>
          <a:xfrm>
            <a:off x="611188" y="2420938"/>
            <a:ext cx="6799262" cy="3444875"/>
          </a:xfrm>
        </p:spPr>
        <p:txBody>
          <a:bodyPr/>
          <a:lstStyle/>
          <a:p>
            <a:pPr marL="728663" lvl="1"/>
            <a:r>
              <a:rPr lang="sr-Latn-CS" sz="2400" smtClean="0"/>
              <a:t>Патолошки процес резултира у атрофији хипокампуса</a:t>
            </a:r>
            <a:endParaRPr lang="da-DK" sz="2400" smtClean="0"/>
          </a:p>
          <a:p>
            <a:pPr marL="728663" lvl="1"/>
            <a:r>
              <a:rPr lang="sr-Latn-CS" sz="2400" smtClean="0"/>
              <a:t>Атрофија  медијалног дела темпоралног режња видљива на  аксиалном</a:t>
            </a:r>
            <a:r>
              <a:rPr lang="da-DK" sz="2400" smtClean="0"/>
              <a:t> ЦТ </a:t>
            </a:r>
            <a:r>
              <a:rPr lang="sr-Latn-CS" sz="2400" smtClean="0"/>
              <a:t> и </a:t>
            </a:r>
            <a:r>
              <a:rPr lang="da-DK" sz="2400" smtClean="0"/>
              <a:t>МРИ</a:t>
            </a:r>
          </a:p>
          <a:p>
            <a:pPr marL="1187450" lvl="2"/>
            <a:r>
              <a:rPr lang="sr-Latn-CS" smtClean="0"/>
              <a:t>Присутна у раном стадијуму АД</a:t>
            </a:r>
            <a:endParaRPr lang="da-DK" smtClean="0"/>
          </a:p>
          <a:p>
            <a:pPr marL="1187450" lvl="2"/>
            <a:r>
              <a:rPr lang="sr-Latn-CS" smtClean="0"/>
              <a:t>Помаже у диференцирању са васкуларним демнцијама</a:t>
            </a:r>
            <a:endParaRPr lang="da-DK" smtClean="0"/>
          </a:p>
          <a:p>
            <a:pPr marL="1187450" lvl="2"/>
            <a:r>
              <a:rPr lang="sr-Latn-CS" smtClean="0"/>
              <a:t>Корелира са тежином болести</a:t>
            </a:r>
            <a:endParaRPr lang="da-DK" smtClean="0"/>
          </a:p>
          <a:p>
            <a:pPr algn="ctr">
              <a:lnSpc>
                <a:spcPct val="30000"/>
              </a:lnSpc>
            </a:pPr>
            <a:endParaRPr lang="da-DK" sz="1900" smtClean="0"/>
          </a:p>
        </p:txBody>
      </p:sp>
      <p:pic>
        <p:nvPicPr>
          <p:cNvPr id="76804"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5" name="backarrow" descr="backward">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6" name="references" descr="book">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4582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807"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4336945"/>
      </p:ext>
    </p:extLst>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261938" y="196850"/>
            <a:ext cx="7497762" cy="914400"/>
          </a:xfrm>
        </p:spPr>
        <p:txBody>
          <a:bodyPr/>
          <a:lstStyle/>
          <a:p>
            <a:r>
              <a:rPr lang="sr-Cyrl-CS" smtClean="0">
                <a:ln>
                  <a:noFill/>
                </a:ln>
                <a:solidFill>
                  <a:schemeClr val="tx1"/>
                </a:solidFill>
              </a:rPr>
              <a:t>Терапија АД</a:t>
            </a:r>
          </a:p>
        </p:txBody>
      </p:sp>
      <p:sp>
        <p:nvSpPr>
          <p:cNvPr id="78851" name="Rectangle 3"/>
          <p:cNvSpPr>
            <a:spLocks noGrp="1" noChangeArrowheads="1"/>
          </p:cNvSpPr>
          <p:nvPr>
            <p:ph type="body" idx="1"/>
          </p:nvPr>
        </p:nvSpPr>
        <p:spPr>
          <a:xfrm>
            <a:off x="1547813" y="2836863"/>
            <a:ext cx="4392612" cy="3113087"/>
          </a:xfrm>
        </p:spPr>
        <p:txBody>
          <a:bodyPr/>
          <a:lstStyle/>
          <a:p>
            <a:pPr>
              <a:spcAft>
                <a:spcPct val="50000"/>
              </a:spcAft>
            </a:pPr>
            <a:r>
              <a:rPr lang="sr-Latn-CS" sz="2000" smtClean="0"/>
              <a:t>1. терапија симптома</a:t>
            </a:r>
            <a:endParaRPr lang="da-DK" sz="2000" smtClean="0"/>
          </a:p>
          <a:p>
            <a:pPr>
              <a:spcAft>
                <a:spcPct val="50000"/>
              </a:spcAft>
            </a:pPr>
            <a:r>
              <a:rPr lang="sr-Latn-CS" sz="2000" smtClean="0"/>
              <a:t>2.обучавање родбине</a:t>
            </a:r>
            <a:endParaRPr lang="da-DK" sz="2000" smtClean="0"/>
          </a:p>
          <a:p>
            <a:pPr>
              <a:spcAft>
                <a:spcPct val="50000"/>
              </a:spcAft>
            </a:pPr>
            <a:r>
              <a:rPr lang="sr-Latn-CS" sz="2000" smtClean="0"/>
              <a:t>3.утицати на факторе ризика</a:t>
            </a:r>
          </a:p>
          <a:p>
            <a:pPr>
              <a:spcAft>
                <a:spcPct val="50000"/>
              </a:spcAft>
            </a:pPr>
            <a:endParaRPr lang="sr-Latn-CS" sz="2000" smtClean="0"/>
          </a:p>
          <a:p>
            <a:pPr>
              <a:spcAft>
                <a:spcPct val="50000"/>
              </a:spcAft>
            </a:pPr>
            <a:r>
              <a:rPr lang="sr-Latn-CS" sz="2000" smtClean="0">
                <a:solidFill>
                  <a:srgbClr val="FF0000"/>
                </a:solidFill>
              </a:rPr>
              <a:t>Терапија прогресије болести</a:t>
            </a:r>
            <a:endParaRPr lang="en-GB" sz="2000" smtClean="0">
              <a:solidFill>
                <a:srgbClr val="FF0000"/>
              </a:solidFill>
            </a:endParaRPr>
          </a:p>
        </p:txBody>
      </p:sp>
      <p:sp>
        <p:nvSpPr>
          <p:cNvPr id="78852" name="Text Box 4"/>
          <p:cNvSpPr txBox="1">
            <a:spLocks noChangeArrowheads="1"/>
          </p:cNvSpPr>
          <p:nvPr/>
        </p:nvSpPr>
        <p:spPr bwMode="auto">
          <a:xfrm>
            <a:off x="601663" y="6054725"/>
            <a:ext cx="221138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nchor="ct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50000"/>
              </a:spcBef>
              <a:spcAft>
                <a:spcPct val="0"/>
              </a:spcAft>
              <a:buClrTx/>
              <a:buSzTx/>
              <a:buFontTx/>
              <a:buNone/>
            </a:pPr>
            <a:r>
              <a:rPr lang="da-DK" sz="1500">
                <a:solidFill>
                  <a:schemeClr val="tx1"/>
                </a:solidFill>
                <a:latin typeface="Tahoma" panose="020B0604030504040204" pitchFamily="34" charset="0"/>
              </a:rPr>
              <a:t>Treating the symptoms</a:t>
            </a:r>
            <a:endParaRPr lang="en-GB" sz="1500">
              <a:solidFill>
                <a:schemeClr val="tx1"/>
              </a:solidFill>
              <a:latin typeface="Tahoma" panose="020B0604030504040204" pitchFamily="34" charset="0"/>
            </a:endParaRPr>
          </a:p>
        </p:txBody>
      </p:sp>
      <p:pic>
        <p:nvPicPr>
          <p:cNvPr id="78853" name="logo" descr="logo"/>
          <p:cNvPicPr>
            <a:picLocks noChangeAspect="1" noChangeArrowheads="1"/>
          </p:cNvPicPr>
          <p:nvPr>
            <p:custDataLst>
              <p:tags r:id="rId1"/>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389938" y="250825"/>
            <a:ext cx="646112"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4" name="popup1" descr="num-1">
            <a:hlinkClick r:id="" action="ppaction://noaction"/>
          </p:cNvPr>
          <p:cNvPicPr>
            <a:picLocks noChangeAspect="1" noChangeArrowheads="1"/>
          </p:cNvPicPr>
          <p:nvPr>
            <p:custDataLst>
              <p:tags r:id="rId2"/>
            </p:custDataLst>
          </p:nvPr>
        </p:nvPicPr>
        <p:blipFill>
          <a:blip r:embed="rId8">
            <a:extLst>
              <a:ext uri="{28A0092B-C50C-407E-A947-70E740481C1C}">
                <a14:useLocalDpi xmlns:a14="http://schemas.microsoft.com/office/drawing/2010/main" val="0"/>
              </a:ext>
            </a:extLst>
          </a:blip>
          <a:srcRect/>
          <a:stretch>
            <a:fillRect/>
          </a:stretch>
        </p:blipFill>
        <p:spPr bwMode="auto">
          <a:xfrm>
            <a:off x="409575" y="6119813"/>
            <a:ext cx="198438"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5" name="backarrow" descr="backward">
            <a:hlinkClick r:id="" action="ppaction://noaction"/>
          </p:cNvPr>
          <p:cNvPicPr>
            <a:picLocks noChangeAspect="1" noChangeArrowheads="1"/>
          </p:cNvPicPr>
          <p:nvPr>
            <p:custDataLst>
              <p:tags r:id="rId3"/>
            </p:custDataLst>
          </p:nvPr>
        </p:nvPicPr>
        <p:blipFill>
          <a:blip r:embed="rId9">
            <a:extLst>
              <a:ext uri="{28A0092B-C50C-407E-A947-70E740481C1C}">
                <a14:useLocalDpi xmlns:a14="http://schemas.microsoft.com/office/drawing/2010/main" val="0"/>
              </a:ext>
            </a:extLst>
          </a:blip>
          <a:srcRect/>
          <a:stretch>
            <a:fillRect/>
          </a:stretch>
        </p:blipFill>
        <p:spPr bwMode="auto">
          <a:xfrm>
            <a:off x="86868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8856" name="forwardarrow" descr="forward">
            <a:hlinkClick r:id="" action="ppaction://noaction"/>
          </p:cNvPr>
          <p:cNvPicPr>
            <a:picLocks noChangeAspect="1" noChangeArrowheads="1"/>
          </p:cNvPicPr>
          <p:nvPr>
            <p:custDataLst>
              <p:tags r:id="rId4"/>
            </p:custDataLst>
          </p:nvPr>
        </p:nvPicPr>
        <p:blipFill>
          <a:blip r:embed="rId10">
            <a:extLst>
              <a:ext uri="{28A0092B-C50C-407E-A947-70E740481C1C}">
                <a14:useLocalDpi xmlns:a14="http://schemas.microsoft.com/office/drawing/2010/main" val="0"/>
              </a:ext>
            </a:extLst>
          </a:blip>
          <a:srcRect/>
          <a:stretch>
            <a:fillRect/>
          </a:stretch>
        </p:blipFill>
        <p:spPr bwMode="auto">
          <a:xfrm>
            <a:off x="8915400" y="6692900"/>
            <a:ext cx="204788"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27922047"/>
      </p:ext>
    </p:extLst>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5AD74936-690E-4EFE-9F0D-B4A7D219940E}" type="datetime1">
              <a:rPr lang="en-US" sz="1400" smtClean="0">
                <a:solidFill>
                  <a:schemeClr val="tx1"/>
                </a:solidFill>
                <a:latin typeface="Tahoma" panose="020B0604030504040204" pitchFamily="34" charset="0"/>
              </a:rPr>
              <a:pPr>
                <a:spcBef>
                  <a:spcPct val="0"/>
                </a:spcBef>
                <a:spcAft>
                  <a:spcPct val="0"/>
                </a:spcAft>
                <a:buClrTx/>
                <a:buSzTx/>
                <a:buFontTx/>
                <a:buNone/>
              </a:pPr>
              <a:t>2/7/23</a:t>
            </a:fld>
            <a:endParaRPr lang="en-US" sz="1400" smtClean="0">
              <a:solidFill>
                <a:schemeClr val="tx1"/>
              </a:solidFill>
              <a:latin typeface="Tahoma" panose="020B0604030504040204" pitchFamily="34" charset="0"/>
            </a:endParaRPr>
          </a:p>
        </p:txBody>
      </p:sp>
      <p:sp>
        <p:nvSpPr>
          <p:cNvPr id="80899"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a:spcBef>
                <a:spcPct val="0"/>
              </a:spcBef>
              <a:spcAft>
                <a:spcPct val="0"/>
              </a:spcAft>
              <a:buClrTx/>
              <a:buSzTx/>
              <a:buFontTx/>
              <a:buNone/>
            </a:pPr>
            <a:fld id="{E6EFC663-C9A0-474C-BD3C-4C99611D5FDB}" type="slidenum">
              <a:rPr lang="en-US" sz="1400" smtClean="0">
                <a:solidFill>
                  <a:schemeClr val="tx1"/>
                </a:solidFill>
                <a:latin typeface="Tahoma" panose="020B0604030504040204" pitchFamily="34" charset="0"/>
              </a:rPr>
              <a:pPr>
                <a:spcBef>
                  <a:spcPct val="0"/>
                </a:spcBef>
                <a:spcAft>
                  <a:spcPct val="0"/>
                </a:spcAft>
                <a:buClrTx/>
                <a:buSzTx/>
                <a:buFontTx/>
                <a:buNone/>
              </a:pPr>
              <a:t>132</a:t>
            </a:fld>
            <a:endParaRPr lang="en-US" sz="1400" smtClean="0">
              <a:solidFill>
                <a:schemeClr val="tx1"/>
              </a:solidFill>
              <a:latin typeface="Tahoma" panose="020B0604030504040204" pitchFamily="34" charset="0"/>
            </a:endParaRPr>
          </a:p>
        </p:txBody>
      </p:sp>
      <p:sp>
        <p:nvSpPr>
          <p:cNvPr id="80900" name="Rectangle 2"/>
          <p:cNvSpPr>
            <a:spLocks noGrp="1" noChangeArrowheads="1"/>
          </p:cNvSpPr>
          <p:nvPr>
            <p:ph type="title"/>
          </p:nvPr>
        </p:nvSpPr>
        <p:spPr/>
        <p:txBody>
          <a:bodyPr/>
          <a:lstStyle/>
          <a:p>
            <a:pPr eaLnBrk="1" hangingPunct="1"/>
            <a:r>
              <a:rPr lang="x-none" smtClean="0">
                <a:ln>
                  <a:noFill/>
                </a:ln>
              </a:rPr>
              <a:t>Т</a:t>
            </a:r>
            <a:r>
              <a:rPr lang="en-US" smtClean="0">
                <a:ln>
                  <a:noFill/>
                </a:ln>
              </a:rPr>
              <a:t>ерапија</a:t>
            </a:r>
          </a:p>
        </p:txBody>
      </p:sp>
      <p:sp>
        <p:nvSpPr>
          <p:cNvPr id="80901" name="Rectangle 3"/>
          <p:cNvSpPr>
            <a:spLocks noGrp="1" noChangeArrowheads="1"/>
          </p:cNvSpPr>
          <p:nvPr>
            <p:ph type="body" idx="1"/>
          </p:nvPr>
        </p:nvSpPr>
        <p:spPr>
          <a:xfrm>
            <a:off x="827088" y="2349500"/>
            <a:ext cx="8497887" cy="4114800"/>
          </a:xfrm>
        </p:spPr>
        <p:txBody>
          <a:bodyPr/>
          <a:lstStyle/>
          <a:p>
            <a:pPr eaLnBrk="1" hangingPunct="1"/>
            <a:r>
              <a:rPr lang="en-US" dirty="0" err="1" smtClean="0"/>
              <a:t>Терапијски</a:t>
            </a:r>
            <a:r>
              <a:rPr lang="en-US" dirty="0" smtClean="0"/>
              <a:t> </a:t>
            </a:r>
            <a:r>
              <a:rPr lang="en-US" dirty="0" err="1" smtClean="0"/>
              <a:t>поку</a:t>
            </a:r>
            <a:r>
              <a:rPr lang="x-none" dirty="0" smtClean="0"/>
              <a:t>ш</a:t>
            </a:r>
            <a:r>
              <a:rPr lang="en-US" dirty="0" err="1" smtClean="0"/>
              <a:t>аји-стимулација</a:t>
            </a:r>
            <a:r>
              <a:rPr lang="en-US" dirty="0" smtClean="0"/>
              <a:t> </a:t>
            </a:r>
            <a:r>
              <a:rPr lang="en-US" dirty="0" err="1" smtClean="0"/>
              <a:t>ослобадјања</a:t>
            </a:r>
            <a:r>
              <a:rPr lang="en-US" dirty="0" smtClean="0"/>
              <a:t> </a:t>
            </a:r>
            <a:r>
              <a:rPr lang="en-US" dirty="0" err="1" smtClean="0"/>
              <a:t>ацетил-холина</a:t>
            </a:r>
            <a:r>
              <a:rPr lang="en-US" dirty="0" smtClean="0"/>
              <a:t> (</a:t>
            </a:r>
            <a:r>
              <a:rPr lang="en-US" dirty="0" err="1" smtClean="0"/>
              <a:t>ацетил-холине</a:t>
            </a:r>
            <a:r>
              <a:rPr lang="x-none" dirty="0" smtClean="0"/>
              <a:t>с</a:t>
            </a:r>
            <a:r>
              <a:rPr lang="en-US" dirty="0" err="1" smtClean="0"/>
              <a:t>тераза</a:t>
            </a:r>
            <a:r>
              <a:rPr lang="en-US" dirty="0" smtClean="0"/>
              <a:t> </a:t>
            </a:r>
            <a:r>
              <a:rPr lang="en-US" dirty="0" err="1" smtClean="0"/>
              <a:t>инхибитори</a:t>
            </a:r>
            <a:r>
              <a:rPr lang="en-US" dirty="0" smtClean="0"/>
              <a:t>)</a:t>
            </a:r>
          </a:p>
          <a:p>
            <a:pPr eaLnBrk="1" hangingPunct="1"/>
            <a:r>
              <a:rPr lang="en-US" dirty="0" err="1" smtClean="0">
                <a:solidFill>
                  <a:schemeClr val="tx2"/>
                </a:solidFill>
              </a:rPr>
              <a:t>Донепезил</a:t>
            </a:r>
            <a:r>
              <a:rPr lang="x-none" dirty="0" smtClean="0">
                <a:solidFill>
                  <a:schemeClr val="tx2"/>
                </a:solidFill>
              </a:rPr>
              <a:t> </a:t>
            </a:r>
            <a:r>
              <a:rPr lang="en-US" dirty="0" smtClean="0"/>
              <a:t>5-10мг </a:t>
            </a:r>
            <a:r>
              <a:rPr lang="en-US" dirty="0" err="1" smtClean="0"/>
              <a:t>једном</a:t>
            </a:r>
            <a:r>
              <a:rPr lang="en-US" dirty="0" smtClean="0"/>
              <a:t> </a:t>
            </a:r>
            <a:r>
              <a:rPr lang="en-US" dirty="0" err="1" smtClean="0"/>
              <a:t>дневно</a:t>
            </a:r>
            <a:endParaRPr lang="en-US" dirty="0" smtClean="0"/>
          </a:p>
          <a:p>
            <a:pPr eaLnBrk="1" hangingPunct="1"/>
            <a:r>
              <a:rPr lang="en-US" dirty="0" err="1" smtClean="0">
                <a:solidFill>
                  <a:schemeClr val="tx2"/>
                </a:solidFill>
              </a:rPr>
              <a:t>Ривастигмин</a:t>
            </a:r>
            <a:r>
              <a:rPr lang="en-US" dirty="0" smtClean="0">
                <a:solidFill>
                  <a:schemeClr val="tx2"/>
                </a:solidFill>
              </a:rPr>
              <a:t> –</a:t>
            </a:r>
            <a:r>
              <a:rPr lang="x-none" dirty="0" smtClean="0">
                <a:solidFill>
                  <a:schemeClr val="tx2"/>
                </a:solidFill>
              </a:rPr>
              <a:t> 1</a:t>
            </a:r>
            <a:r>
              <a:rPr lang="en-US" dirty="0" smtClean="0"/>
              <a:t>,5,г-3мг </a:t>
            </a:r>
            <a:r>
              <a:rPr lang="en-US" dirty="0" err="1" smtClean="0"/>
              <a:t>два</a:t>
            </a:r>
            <a:r>
              <a:rPr lang="en-US" dirty="0" smtClean="0"/>
              <a:t> </a:t>
            </a:r>
            <a:r>
              <a:rPr lang="en-US" dirty="0" err="1" smtClean="0"/>
              <a:t>пута</a:t>
            </a:r>
            <a:r>
              <a:rPr lang="en-US" dirty="0" smtClean="0"/>
              <a:t> </a:t>
            </a:r>
            <a:r>
              <a:rPr lang="en-US" dirty="0" err="1" smtClean="0"/>
              <a:t>дневно</a:t>
            </a:r>
            <a:endParaRPr lang="en-US" dirty="0" smtClean="0"/>
          </a:p>
          <a:p>
            <a:pPr eaLnBrk="1" hangingPunct="1">
              <a:buFont typeface="Wingdings" panose="05000000000000000000" pitchFamily="2" charset="2"/>
              <a:buNone/>
            </a:pPr>
            <a:r>
              <a:rPr lang="en-US" dirty="0" err="1" smtClean="0"/>
              <a:t>Антагонист</a:t>
            </a:r>
            <a:r>
              <a:rPr lang="en-US" dirty="0" smtClean="0"/>
              <a:t> НМДА </a:t>
            </a:r>
            <a:r>
              <a:rPr lang="en-US" dirty="0" err="1" smtClean="0"/>
              <a:t>рецептора</a:t>
            </a:r>
            <a:endParaRPr lang="en-US" dirty="0" smtClean="0"/>
          </a:p>
          <a:p>
            <a:pPr eaLnBrk="1" hangingPunct="1"/>
            <a:r>
              <a:rPr lang="x-none" dirty="0" smtClean="0">
                <a:solidFill>
                  <a:schemeClr val="tx2"/>
                </a:solidFill>
              </a:rPr>
              <a:t>Мемантин </a:t>
            </a:r>
            <a:r>
              <a:rPr lang="en-US" dirty="0" smtClean="0"/>
              <a:t>5-10мг, </a:t>
            </a:r>
            <a:r>
              <a:rPr lang="en-US" dirty="0" err="1" smtClean="0"/>
              <a:t>два</a:t>
            </a:r>
            <a:r>
              <a:rPr lang="en-US" dirty="0" smtClean="0"/>
              <a:t> </a:t>
            </a:r>
            <a:r>
              <a:rPr lang="en-US" dirty="0" err="1" smtClean="0"/>
              <a:t>пута</a:t>
            </a:r>
            <a:r>
              <a:rPr lang="en-US" dirty="0" smtClean="0"/>
              <a:t> </a:t>
            </a:r>
            <a:r>
              <a:rPr lang="en-US" dirty="0" err="1" smtClean="0"/>
              <a:t>дневно</a:t>
            </a:r>
            <a:endParaRPr lang="en-US" dirty="0" smtClean="0"/>
          </a:p>
          <a:p>
            <a:pPr eaLnBrk="1" hangingPunct="1"/>
            <a:endParaRPr lang="en-US" sz="2800" dirty="0" smtClean="0">
              <a:solidFill>
                <a:schemeClr val="tx2"/>
              </a:solidFill>
            </a:endParaRPr>
          </a:p>
        </p:txBody>
      </p:sp>
    </p:spTree>
    <p:extLst>
      <p:ext uri="{BB962C8B-B14F-4D97-AF65-F5344CB8AC3E}">
        <p14:creationId xmlns:p14="http://schemas.microsoft.com/office/powerpoint/2010/main" val="1871282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endParaRPr lang="x-none" smtClean="0">
              <a:ln>
                <a:noFill/>
              </a:ln>
            </a:endParaRPr>
          </a:p>
        </p:txBody>
      </p:sp>
      <p:sp>
        <p:nvSpPr>
          <p:cNvPr id="88067" name="Rectangle 3"/>
          <p:cNvSpPr>
            <a:spLocks noGrp="1" noChangeArrowheads="1"/>
          </p:cNvSpPr>
          <p:nvPr>
            <p:ph type="body" idx="1"/>
          </p:nvPr>
        </p:nvSpPr>
        <p:spPr/>
        <p:txBody>
          <a:bodyPr/>
          <a:lstStyle/>
          <a:p>
            <a:pPr eaLnBrk="1" hangingPunct="1">
              <a:lnSpc>
                <a:spcPct val="80000"/>
              </a:lnSpc>
            </a:pPr>
            <a:r>
              <a:rPr lang="sl-SI" sz="2000" b="1" smtClean="0"/>
              <a:t>Tromboza </a:t>
            </a:r>
            <a:r>
              <a:rPr lang="sl-SI" sz="2000" smtClean="0"/>
              <a:t> </a:t>
            </a:r>
          </a:p>
          <a:p>
            <a:pPr eaLnBrk="1" hangingPunct="1">
              <a:lnSpc>
                <a:spcPct val="80000"/>
              </a:lnSpc>
              <a:buFont typeface="Wingdings" panose="05000000000000000000" pitchFamily="2" charset="2"/>
              <a:buNone/>
            </a:pPr>
            <a:r>
              <a:rPr lang="sl-SI" sz="2000" smtClean="0"/>
              <a:t>   - 60% IMU</a:t>
            </a:r>
          </a:p>
          <a:p>
            <a:pPr eaLnBrk="1" hangingPunct="1">
              <a:lnSpc>
                <a:spcPct val="80000"/>
              </a:lnSpc>
              <a:buFont typeface="Wingdings" panose="05000000000000000000" pitchFamily="2" charset="2"/>
              <a:buNone/>
            </a:pPr>
            <a:r>
              <a:rPr lang="sl-SI" sz="2000" smtClean="0"/>
              <a:t> </a:t>
            </a:r>
            <a:r>
              <a:rPr lang="sl-SI" sz="2000" b="1" smtClean="0"/>
              <a:t>→ </a:t>
            </a:r>
            <a:r>
              <a:rPr lang="sl-SI" sz="2000" smtClean="0"/>
              <a:t>in situ okluzija </a:t>
            </a:r>
          </a:p>
          <a:p>
            <a:pPr eaLnBrk="1" hangingPunct="1">
              <a:lnSpc>
                <a:spcPct val="80000"/>
              </a:lnSpc>
              <a:buFont typeface="Wingdings" panose="05000000000000000000" pitchFamily="2" charset="2"/>
              <a:buNone/>
            </a:pPr>
            <a:r>
              <a:rPr lang="sl-SI" sz="2000" b="1" smtClean="0"/>
              <a:t> →</a:t>
            </a:r>
            <a:r>
              <a:rPr lang="sl-SI" sz="2000" smtClean="0"/>
              <a:t>  ruptura plaka aterosklerotičnog </a:t>
            </a:r>
          </a:p>
          <a:p>
            <a:pPr eaLnBrk="1" hangingPunct="1">
              <a:lnSpc>
                <a:spcPct val="80000"/>
              </a:lnSpc>
              <a:buFont typeface="Wingdings" panose="05000000000000000000" pitchFamily="2" charset="2"/>
              <a:buNone/>
            </a:pPr>
            <a:r>
              <a:rPr lang="sl-SI" sz="2000" b="1" smtClean="0"/>
              <a:t> → </a:t>
            </a:r>
            <a:r>
              <a:rPr lang="sl-SI" sz="2000" smtClean="0"/>
              <a:t>oštećenje endotelnih ćelija</a:t>
            </a:r>
          </a:p>
          <a:p>
            <a:pPr eaLnBrk="1" hangingPunct="1">
              <a:lnSpc>
                <a:spcPct val="80000"/>
              </a:lnSpc>
              <a:buFont typeface="Wingdings" panose="05000000000000000000" pitchFamily="2" charset="2"/>
              <a:buNone/>
            </a:pPr>
            <a:r>
              <a:rPr lang="sl-SI" sz="2000" b="1" smtClean="0"/>
              <a:t> →</a:t>
            </a:r>
            <a:r>
              <a:rPr lang="sl-SI" sz="2000" smtClean="0"/>
              <a:t> aktivacija subendotela i trombocita</a:t>
            </a:r>
          </a:p>
          <a:p>
            <a:pPr eaLnBrk="1" hangingPunct="1">
              <a:lnSpc>
                <a:spcPct val="80000"/>
              </a:lnSpc>
              <a:buFont typeface="Wingdings" panose="05000000000000000000" pitchFamily="2" charset="2"/>
              <a:buNone/>
            </a:pPr>
            <a:r>
              <a:rPr lang="sl-SI" sz="2000" b="1" smtClean="0"/>
              <a:t> →</a:t>
            </a:r>
            <a:r>
              <a:rPr lang="sl-SI" sz="2000" smtClean="0"/>
              <a:t> inhibicija fibrinolize</a:t>
            </a:r>
          </a:p>
          <a:p>
            <a:pPr eaLnBrk="1" hangingPunct="1">
              <a:lnSpc>
                <a:spcPct val="80000"/>
              </a:lnSpc>
              <a:buFont typeface="Wingdings" panose="05000000000000000000" pitchFamily="2" charset="2"/>
              <a:buNone/>
            </a:pPr>
            <a:r>
              <a:rPr lang="sl-SI" sz="2000" b="1" smtClean="0"/>
              <a:t> → staza krvi</a:t>
            </a:r>
          </a:p>
          <a:p>
            <a:pPr eaLnBrk="1" hangingPunct="1">
              <a:lnSpc>
                <a:spcPct val="80000"/>
              </a:lnSpc>
              <a:buFont typeface="Wingdings" panose="05000000000000000000" pitchFamily="2" charset="2"/>
              <a:buNone/>
            </a:pPr>
            <a:r>
              <a:rPr lang="sl-SI" sz="2000" b="1" smtClean="0"/>
              <a:t>→ </a:t>
            </a:r>
            <a:r>
              <a:rPr lang="sl-SI" sz="2000" smtClean="0"/>
              <a:t>infarkt velikih krvnih sudova (70%)</a:t>
            </a:r>
            <a:endParaRPr lang="sl-SI" sz="2000" b="1" smtClean="0"/>
          </a:p>
          <a:p>
            <a:pPr eaLnBrk="1" hangingPunct="1">
              <a:lnSpc>
                <a:spcPct val="80000"/>
              </a:lnSpc>
              <a:buFont typeface="Wingdings" panose="05000000000000000000" pitchFamily="2" charset="2"/>
              <a:buNone/>
            </a:pPr>
            <a:r>
              <a:rPr lang="sl-SI" sz="2000" b="1" smtClean="0"/>
              <a:t>→ </a:t>
            </a:r>
            <a:r>
              <a:rPr lang="sl-SI" sz="2000" smtClean="0"/>
              <a:t>infarkt malih krvnih sudova (30%)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endParaRPr lang="x-none" smtClean="0">
              <a:ln>
                <a:noFill/>
              </a:ln>
            </a:endParaRPr>
          </a:p>
        </p:txBody>
      </p:sp>
      <p:sp>
        <p:nvSpPr>
          <p:cNvPr id="89091" name="Rectangle 3"/>
          <p:cNvSpPr>
            <a:spLocks noGrp="1" noChangeArrowheads="1"/>
          </p:cNvSpPr>
          <p:nvPr>
            <p:ph type="body" idx="1"/>
          </p:nvPr>
        </p:nvSpPr>
        <p:spPr>
          <a:xfrm>
            <a:off x="1547813" y="2060575"/>
            <a:ext cx="8839200" cy="5257800"/>
          </a:xfrm>
        </p:spPr>
        <p:txBody>
          <a:bodyPr/>
          <a:lstStyle/>
          <a:p>
            <a:pPr eaLnBrk="1" hangingPunct="1"/>
            <a:r>
              <a:rPr lang="sl-SI" sz="2000" b="1" smtClean="0"/>
              <a:t>Lakunarni infarkti</a:t>
            </a:r>
            <a:r>
              <a:rPr lang="sl-SI" sz="2000" smtClean="0"/>
              <a:t> </a:t>
            </a:r>
          </a:p>
          <a:p>
            <a:pPr eaLnBrk="1" hangingPunct="1">
              <a:buFont typeface="Wingdings" panose="05000000000000000000" pitchFamily="2" charset="2"/>
              <a:buNone/>
            </a:pPr>
            <a:r>
              <a:rPr lang="sl-SI" sz="2000" smtClean="0"/>
              <a:t>   - 20% IMU</a:t>
            </a:r>
          </a:p>
          <a:p>
            <a:pPr eaLnBrk="1" hangingPunct="1">
              <a:buFont typeface="Wingdings" panose="05000000000000000000" pitchFamily="2" charset="2"/>
              <a:buNone/>
            </a:pPr>
            <a:r>
              <a:rPr lang="sl-SI" sz="2000" b="1" smtClean="0"/>
              <a:t>→ </a:t>
            </a:r>
            <a:r>
              <a:rPr lang="sl-SI" sz="2000" smtClean="0"/>
              <a:t>penetrantne grane ACM ili Willis-ovog prstena</a:t>
            </a:r>
          </a:p>
          <a:p>
            <a:pPr eaLnBrk="1" hangingPunct="1">
              <a:buFont typeface="Wingdings" panose="05000000000000000000" pitchFamily="2" charset="2"/>
              <a:buNone/>
            </a:pPr>
            <a:r>
              <a:rPr lang="sl-SI" sz="2000" b="1" smtClean="0"/>
              <a:t>→ </a:t>
            </a:r>
            <a:r>
              <a:rPr lang="sl-SI" sz="2000" smtClean="0"/>
              <a:t>mikroateromi usled HTA ili vasculitisa</a:t>
            </a:r>
          </a:p>
          <a:p>
            <a:pPr eaLnBrk="1" hangingPunct="1">
              <a:buFont typeface="Wingdings" panose="05000000000000000000" pitchFamily="2" charset="2"/>
              <a:buNone/>
            </a:pPr>
            <a:r>
              <a:rPr lang="sl-SI" sz="2000" b="1" smtClean="0"/>
              <a:t>→ najbolja prognoza</a:t>
            </a:r>
          </a:p>
          <a:p>
            <a:pPr eaLnBrk="1" hangingPunct="1">
              <a:buFont typeface="Wingdings" panose="05000000000000000000" pitchFamily="2" charset="2"/>
              <a:buNone/>
            </a:pPr>
            <a:endParaRPr lang="sl-SI" sz="2000" b="1" smtClean="0"/>
          </a:p>
          <a:p>
            <a:pPr eaLnBrk="1" hangingPunct="1"/>
            <a:r>
              <a:rPr lang="sl-SI" sz="2000" b="1" smtClean="0"/>
              <a:t>Watershed infarkti</a:t>
            </a:r>
          </a:p>
          <a:p>
            <a:pPr eaLnBrk="1" hangingPunct="1">
              <a:buFont typeface="Wingdings" panose="05000000000000000000" pitchFamily="2" charset="2"/>
              <a:buNone/>
            </a:pPr>
            <a:r>
              <a:rPr lang="sl-SI" sz="2000" b="1" smtClean="0"/>
              <a:t>→</a:t>
            </a:r>
            <a:r>
              <a:rPr lang="sl-SI" sz="2000" smtClean="0"/>
              <a:t> granični infarkti</a:t>
            </a:r>
          </a:p>
          <a:p>
            <a:pPr eaLnBrk="1" hangingPunct="1">
              <a:buFont typeface="Wingdings" panose="05000000000000000000" pitchFamily="2" charset="2"/>
              <a:buNone/>
            </a:pPr>
            <a:r>
              <a:rPr lang="sl-SI" sz="2000" b="1" smtClean="0"/>
              <a:t>→ </a:t>
            </a:r>
            <a:r>
              <a:rPr lang="sl-SI" sz="2000" smtClean="0"/>
              <a:t>zone hipoperfuzije</a:t>
            </a:r>
          </a:p>
          <a:p>
            <a:pPr eaLnBrk="1" hangingPunct="1">
              <a:buFont typeface="Wingdings" panose="05000000000000000000" pitchFamily="2" charset="2"/>
              <a:buNone/>
            </a:pPr>
            <a:r>
              <a:rPr lang="sl-SI" sz="2000" b="1" smtClean="0"/>
              <a:t>→ </a:t>
            </a:r>
            <a:r>
              <a:rPr lang="sl-SI" sz="2000" smtClean="0"/>
              <a:t>česti nakon hirurške intervencije</a:t>
            </a:r>
            <a:endParaRPr lang="en-US" sz="20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9750" y="836613"/>
            <a:ext cx="8229600" cy="476250"/>
          </a:xfrm>
        </p:spPr>
        <p:txBody>
          <a:bodyPr/>
          <a:lstStyle/>
          <a:p>
            <a:pPr eaLnBrk="1" hangingPunct="1"/>
            <a:r>
              <a:rPr lang="sl-SI" sz="3600" smtClean="0">
                <a:ln>
                  <a:noFill/>
                </a:ln>
              </a:rPr>
              <a:t>Anamneza</a:t>
            </a:r>
            <a:endParaRPr lang="en-US" sz="3600" smtClean="0">
              <a:ln>
                <a:noFill/>
              </a:ln>
            </a:endParaRPr>
          </a:p>
        </p:txBody>
      </p:sp>
      <p:sp>
        <p:nvSpPr>
          <p:cNvPr id="90115" name="Rectangle 3"/>
          <p:cNvSpPr>
            <a:spLocks noGrp="1" noChangeArrowheads="1"/>
          </p:cNvSpPr>
          <p:nvPr>
            <p:ph type="body" idx="1"/>
          </p:nvPr>
        </p:nvSpPr>
        <p:spPr>
          <a:xfrm>
            <a:off x="683568" y="836613"/>
            <a:ext cx="8610600" cy="2996951"/>
          </a:xfrm>
        </p:spPr>
        <p:txBody>
          <a:bodyPr/>
          <a:lstStyle/>
          <a:p>
            <a:pPr eaLnBrk="1" hangingPunct="1">
              <a:lnSpc>
                <a:spcPct val="80000"/>
              </a:lnSpc>
              <a:buFont typeface="Wingdings" panose="05000000000000000000" pitchFamily="2" charset="2"/>
              <a:buNone/>
            </a:pPr>
            <a:endParaRPr lang="sl-SI" b="1" dirty="0" smtClean="0">
              <a:latin typeface="Comic Sans MS" panose="030F0702030302020204" pitchFamily="66" charset="0"/>
            </a:endParaRPr>
          </a:p>
          <a:p>
            <a:pPr eaLnBrk="1" hangingPunct="1">
              <a:lnSpc>
                <a:spcPct val="80000"/>
              </a:lnSpc>
              <a:buFont typeface="Wingdings" panose="05000000000000000000" pitchFamily="2" charset="2"/>
              <a:buNone/>
            </a:pPr>
            <a:endParaRPr lang="sl-SI" b="1" dirty="0" smtClean="0">
              <a:latin typeface="Comic Sans MS" panose="030F0702030302020204" pitchFamily="66" charset="0"/>
            </a:endParaRPr>
          </a:p>
          <a:p>
            <a:pPr eaLnBrk="1" hangingPunct="1">
              <a:lnSpc>
                <a:spcPct val="80000"/>
              </a:lnSpc>
              <a:buFont typeface="Wingdings" panose="05000000000000000000" pitchFamily="2" charset="2"/>
              <a:buNone/>
            </a:pPr>
            <a:r>
              <a:rPr lang="sl-SI" b="1" dirty="0" smtClean="0">
                <a:latin typeface="Comic Sans MS" panose="030F0702030302020204" pitchFamily="66" charset="0"/>
              </a:rPr>
              <a:t> 				</a:t>
            </a:r>
            <a:r>
              <a:rPr lang="sl-SI" b="1" smtClean="0">
                <a:latin typeface="Comic Sans MS" panose="030F0702030302020204" pitchFamily="66" charset="0"/>
              </a:rPr>
              <a:t>	</a:t>
            </a:r>
            <a:r>
              <a:rPr lang="sl-SI" b="1" smtClean="0">
                <a:latin typeface="+mj-lt"/>
              </a:rPr>
              <a:t>American </a:t>
            </a:r>
            <a:r>
              <a:rPr lang="sl-SI" b="1" dirty="0" smtClean="0">
                <a:latin typeface="+mj-lt"/>
              </a:rPr>
              <a:t>Stroke Association:</a:t>
            </a:r>
          </a:p>
          <a:p>
            <a:pPr eaLnBrk="1" hangingPunct="1">
              <a:lnSpc>
                <a:spcPct val="80000"/>
              </a:lnSpc>
              <a:buFont typeface="Wingdings" panose="05000000000000000000" pitchFamily="2" charset="2"/>
              <a:buNone/>
            </a:pPr>
            <a:endParaRPr lang="sl-SI" b="1" dirty="0" smtClean="0">
              <a:latin typeface="Comic Sans MS" panose="030F0702030302020204" pitchFamily="66" charset="0"/>
            </a:endParaRPr>
          </a:p>
          <a:p>
            <a:pPr eaLnBrk="1" hangingPunct="1">
              <a:lnSpc>
                <a:spcPct val="80000"/>
              </a:lnSpc>
              <a:buFont typeface="Wingdings" panose="05000000000000000000" pitchFamily="2" charset="2"/>
              <a:buNone/>
            </a:pPr>
            <a:endParaRPr lang="sl-SI" dirty="0" smtClean="0">
              <a:latin typeface="Comic Sans MS" panose="030F0702030302020204" pitchFamily="66" charset="0"/>
            </a:endParaRPr>
          </a:p>
          <a:p>
            <a:pPr eaLnBrk="1" hangingPunct="1">
              <a:lnSpc>
                <a:spcPct val="80000"/>
              </a:lnSpc>
            </a:pPr>
            <a:r>
              <a:rPr lang="sl-SI" dirty="0" smtClean="0"/>
              <a:t>Iznenadna slabost ili trnjenje lica, ruke, noge jedne strane tela</a:t>
            </a:r>
          </a:p>
          <a:p>
            <a:pPr eaLnBrk="1" hangingPunct="1">
              <a:lnSpc>
                <a:spcPct val="80000"/>
              </a:lnSpc>
            </a:pPr>
            <a:r>
              <a:rPr lang="sl-SI" dirty="0" smtClean="0"/>
              <a:t>Iznenadna konfuznost, teškoća govora ili razumevanja</a:t>
            </a:r>
          </a:p>
          <a:p>
            <a:pPr eaLnBrk="1" hangingPunct="1">
              <a:lnSpc>
                <a:spcPct val="80000"/>
              </a:lnSpc>
            </a:pPr>
            <a:r>
              <a:rPr lang="sl-SI" dirty="0" smtClean="0"/>
              <a:t>Iznenadna slabost vida jednog ili oba oka</a:t>
            </a:r>
          </a:p>
          <a:p>
            <a:pPr eaLnBrk="1" hangingPunct="1">
              <a:lnSpc>
                <a:spcPct val="80000"/>
              </a:lnSpc>
            </a:pPr>
            <a:r>
              <a:rPr lang="sl-SI" dirty="0" smtClean="0"/>
              <a:t>Iznenadna teškoća hoda, nestabilnost, gubitak ravnoteže</a:t>
            </a:r>
          </a:p>
          <a:p>
            <a:pPr eaLnBrk="1" hangingPunct="1">
              <a:lnSpc>
                <a:spcPct val="80000"/>
              </a:lnSpc>
            </a:pPr>
            <a:r>
              <a:rPr lang="sl-SI" dirty="0" smtClean="0"/>
              <a:t>Iznenadna teška glavobolja bez poznatog uzroka</a:t>
            </a:r>
            <a:endParaRPr lang="sl-SI" b="1"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684213" y="620713"/>
            <a:ext cx="7772400" cy="1066800"/>
          </a:xfrm>
        </p:spPr>
        <p:txBody>
          <a:bodyPr/>
          <a:lstStyle/>
          <a:p>
            <a:pPr eaLnBrk="1" hangingPunct="1"/>
            <a:r>
              <a:rPr lang="sl-SI" sz="3200" smtClean="0">
                <a:ln>
                  <a:noFill/>
                </a:ln>
              </a:rPr>
              <a:t>KLINIČKA SLIKA</a:t>
            </a:r>
            <a:endParaRPr lang="en-US" sz="3200" smtClean="0">
              <a:ln>
                <a:noFill/>
              </a:ln>
            </a:endParaRPr>
          </a:p>
        </p:txBody>
      </p:sp>
      <p:sp>
        <p:nvSpPr>
          <p:cNvPr id="91139" name="Rectangle 3"/>
          <p:cNvSpPr>
            <a:spLocks noGrp="1" noChangeArrowheads="1"/>
          </p:cNvSpPr>
          <p:nvPr>
            <p:ph type="body" idx="1"/>
          </p:nvPr>
        </p:nvSpPr>
        <p:spPr>
          <a:xfrm>
            <a:off x="755650" y="2205038"/>
            <a:ext cx="8077200" cy="5410200"/>
          </a:xfrm>
        </p:spPr>
        <p:txBody>
          <a:bodyPr/>
          <a:lstStyle/>
          <a:p>
            <a:pPr eaLnBrk="1" hangingPunct="1">
              <a:lnSpc>
                <a:spcPct val="80000"/>
              </a:lnSpc>
            </a:pPr>
            <a:r>
              <a:rPr lang="sl-SI" sz="2000" smtClean="0"/>
              <a:t>Akutna hemipareza, monopareza ili quadripareza</a:t>
            </a:r>
          </a:p>
          <a:p>
            <a:pPr eaLnBrk="1" hangingPunct="1">
              <a:lnSpc>
                <a:spcPct val="80000"/>
              </a:lnSpc>
            </a:pPr>
            <a:r>
              <a:rPr lang="sl-SI" sz="2000" smtClean="0"/>
              <a:t>Hemianopsija, diplopije, slabovidost</a:t>
            </a:r>
          </a:p>
          <a:p>
            <a:pPr eaLnBrk="1" hangingPunct="1">
              <a:lnSpc>
                <a:spcPct val="80000"/>
              </a:lnSpc>
            </a:pPr>
            <a:r>
              <a:rPr lang="sl-SI" sz="2000" smtClean="0"/>
              <a:t>Afazija ili dizartrija</a:t>
            </a:r>
          </a:p>
          <a:p>
            <a:pPr eaLnBrk="1" hangingPunct="1">
              <a:lnSpc>
                <a:spcPct val="80000"/>
              </a:lnSpc>
            </a:pPr>
            <a:r>
              <a:rPr lang="sl-SI" sz="2000" smtClean="0"/>
              <a:t>Ataksija, vertigo ili nistagmus</a:t>
            </a:r>
          </a:p>
          <a:p>
            <a:pPr eaLnBrk="1" hangingPunct="1">
              <a:lnSpc>
                <a:spcPct val="80000"/>
              </a:lnSpc>
            </a:pPr>
            <a:r>
              <a:rPr lang="sl-SI" sz="2000" smtClean="0"/>
              <a:t>Iznenadno </a:t>
            </a:r>
            <a:r>
              <a:rPr lang="sl-SI" sz="2000" b="1" smtClean="0"/>
              <a:t>smanjenje nivoa svesti</a:t>
            </a:r>
          </a:p>
          <a:p>
            <a:pPr eaLnBrk="1" hangingPunct="1">
              <a:lnSpc>
                <a:spcPct val="80000"/>
              </a:lnSpc>
              <a:buFont typeface="Wingdings" panose="05000000000000000000" pitchFamily="2" charset="2"/>
              <a:buNone/>
            </a:pPr>
            <a:endParaRPr lang="sl-SI" sz="2000" b="1" smtClean="0"/>
          </a:p>
          <a:p>
            <a:pPr eaLnBrk="1" hangingPunct="1">
              <a:lnSpc>
                <a:spcPct val="80000"/>
              </a:lnSpc>
              <a:buFont typeface="Wingdings" panose="05000000000000000000" pitchFamily="2" charset="2"/>
              <a:buNone/>
            </a:pPr>
            <a:r>
              <a:rPr lang="sl-SI" sz="2000" b="1" smtClean="0"/>
              <a:t>Isključiti: </a:t>
            </a:r>
            <a:r>
              <a:rPr lang="sl-SI" sz="2000" smtClean="0"/>
              <a:t>traumu, koagulopatije, upotrebu lekova (kokain, oralni kontraceptivi), migrenu, nedavnu infekciju, epi napade</a:t>
            </a:r>
          </a:p>
          <a:p>
            <a:pPr eaLnBrk="1" hangingPunct="1">
              <a:lnSpc>
                <a:spcPct val="80000"/>
              </a:lnSpc>
              <a:buFont typeface="Wingdings" panose="05000000000000000000" pitchFamily="2" charset="2"/>
              <a:buNone/>
            </a:pPr>
            <a:endParaRPr lang="sl-SI" sz="2000" b="1" smtClean="0"/>
          </a:p>
          <a:p>
            <a:pPr eaLnBrk="1" hangingPunct="1">
              <a:lnSpc>
                <a:spcPct val="80000"/>
              </a:lnSpc>
              <a:buFont typeface="Wingdings" panose="05000000000000000000" pitchFamily="2" charset="2"/>
              <a:buNone/>
            </a:pPr>
            <a:r>
              <a:rPr lang="sl-SI" sz="2000" b="1" smtClean="0"/>
              <a:t>Ustanoviti: </a:t>
            </a:r>
            <a:r>
              <a:rPr lang="sl-SI" sz="2000" smtClean="0"/>
              <a:t>vreme početka ili vreme kada je bolesnik poslednji put viđen zdrav </a:t>
            </a:r>
            <a:endParaRPr lang="sl-SI" sz="2000" b="1" smtClean="0"/>
          </a:p>
          <a:p>
            <a:pPr eaLnBrk="1" hangingPunct="1">
              <a:lnSpc>
                <a:spcPct val="80000"/>
              </a:lnSpc>
            </a:pPr>
            <a:endParaRPr lang="en-US" sz="20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539750" y="836613"/>
            <a:ext cx="8229600" cy="479425"/>
          </a:xfrm>
        </p:spPr>
        <p:txBody>
          <a:bodyPr/>
          <a:lstStyle/>
          <a:p>
            <a:pPr eaLnBrk="1" hangingPunct="1">
              <a:defRPr/>
            </a:pPr>
            <a:r>
              <a:rPr lang="en-US" sz="3600" dirty="0" smtClean="0">
                <a:ln>
                  <a:noFill/>
                </a:ln>
                <a:latin typeface="+mn-lt"/>
              </a:rPr>
              <a:t>POSTUPANJE SA BOLESNIKOM</a:t>
            </a:r>
          </a:p>
        </p:txBody>
      </p:sp>
      <p:sp>
        <p:nvSpPr>
          <p:cNvPr id="92163" name="Rectangle 3"/>
          <p:cNvSpPr>
            <a:spLocks noGrp="1" noChangeArrowheads="1"/>
          </p:cNvSpPr>
          <p:nvPr>
            <p:ph type="body" idx="1"/>
          </p:nvPr>
        </p:nvSpPr>
        <p:spPr>
          <a:xfrm>
            <a:off x="900113" y="1628775"/>
            <a:ext cx="7786687" cy="5791200"/>
          </a:xfrm>
        </p:spPr>
        <p:txBody>
          <a:bodyPr/>
          <a:lstStyle/>
          <a:p>
            <a:pPr eaLnBrk="1" hangingPunct="1">
              <a:lnSpc>
                <a:spcPct val="90000"/>
              </a:lnSpc>
              <a:buFont typeface="Wingdings" panose="05000000000000000000" pitchFamily="2" charset="2"/>
              <a:buNone/>
            </a:pPr>
            <a:r>
              <a:rPr lang="sl-SI" sz="2000" b="1" smtClean="0"/>
              <a:t>Pregled</a:t>
            </a:r>
          </a:p>
          <a:p>
            <a:pPr eaLnBrk="1" hangingPunct="1">
              <a:lnSpc>
                <a:spcPct val="90000"/>
              </a:lnSpc>
            </a:pPr>
            <a:r>
              <a:rPr lang="sl-SI" sz="2000" smtClean="0"/>
              <a:t>u minutama, što pre ukazati pomoć </a:t>
            </a:r>
          </a:p>
          <a:p>
            <a:pPr eaLnBrk="1" hangingPunct="1">
              <a:lnSpc>
                <a:spcPct val="90000"/>
              </a:lnSpc>
            </a:pPr>
            <a:r>
              <a:rPr lang="sl-SI" sz="2000" smtClean="0"/>
              <a:t>Obezbediti prohodnost disajnih puteva (Airway), vensku liniju, urinarni kateter</a:t>
            </a:r>
          </a:p>
          <a:p>
            <a:pPr eaLnBrk="1" hangingPunct="1">
              <a:lnSpc>
                <a:spcPct val="90000"/>
              </a:lnSpc>
            </a:pPr>
            <a:r>
              <a:rPr lang="sl-SI" sz="2000" smtClean="0"/>
              <a:t>Otkriti potencijalni uzrok mođdanog udara</a:t>
            </a:r>
          </a:p>
          <a:p>
            <a:pPr eaLnBrk="1" hangingPunct="1">
              <a:lnSpc>
                <a:spcPct val="90000"/>
              </a:lnSpc>
            </a:pPr>
            <a:r>
              <a:rPr lang="sl-SI" sz="2000" smtClean="0"/>
              <a:t>Definisati težinu neurološkog deficita</a:t>
            </a:r>
          </a:p>
          <a:p>
            <a:pPr eaLnBrk="1" hangingPunct="1">
              <a:lnSpc>
                <a:spcPct val="90000"/>
              </a:lnSpc>
            </a:pPr>
            <a:r>
              <a:rPr lang="sl-SI" sz="2000" smtClean="0"/>
              <a:t>Identifikovati komorbodna stanja</a:t>
            </a:r>
          </a:p>
          <a:p>
            <a:pPr eaLnBrk="1" hangingPunct="1">
              <a:lnSpc>
                <a:spcPct val="90000"/>
              </a:lnSpc>
            </a:pPr>
            <a:r>
              <a:rPr lang="sl-SI" sz="2000" smtClean="0"/>
              <a:t>Pratiti vitalne znake (disanje, tenzija, puls)</a:t>
            </a:r>
          </a:p>
          <a:p>
            <a:pPr eaLnBrk="1" hangingPunct="1">
              <a:lnSpc>
                <a:spcPct val="90000"/>
              </a:lnSpc>
            </a:pPr>
            <a:r>
              <a:rPr lang="sl-SI" sz="2000" smtClean="0"/>
              <a:t>Pregled glave, vrata, auskultacija vrata</a:t>
            </a:r>
          </a:p>
          <a:p>
            <a:pPr eaLnBrk="1" hangingPunct="1">
              <a:lnSpc>
                <a:spcPct val="90000"/>
              </a:lnSpc>
            </a:pPr>
            <a:r>
              <a:rPr lang="sl-SI" sz="2000" smtClean="0"/>
              <a:t>Pregled kardiologa (aritmije, atrijalne fibrilacije, sinhroni infarkt miokarda)</a:t>
            </a:r>
          </a:p>
          <a:p>
            <a:pPr eaLnBrk="1" hangingPunct="1">
              <a:lnSpc>
                <a:spcPct val="90000"/>
              </a:lnSpc>
            </a:pPr>
            <a:r>
              <a:rPr lang="sl-SI" sz="2000" smtClean="0"/>
              <a:t>Nejednakost pulsa- sumnja na disekciju</a:t>
            </a:r>
            <a:endParaRPr lang="sl-SI" sz="2000" b="1" smtClean="0"/>
          </a:p>
          <a:p>
            <a:pPr eaLnBrk="1" hangingPunct="1">
              <a:lnSpc>
                <a:spcPct val="90000"/>
              </a:lnSpc>
              <a:buFont typeface="Wingdings" panose="05000000000000000000" pitchFamily="2" charset="2"/>
              <a:buNone/>
            </a:pPr>
            <a:endParaRPr lang="sl-SI" sz="2000" b="1"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endParaRPr lang="x-none" smtClean="0">
              <a:ln>
                <a:noFill/>
              </a:ln>
              <a:latin typeface="Comic Sans MS" panose="030F0702030302020204" pitchFamily="66" charset="0"/>
            </a:endParaRPr>
          </a:p>
        </p:txBody>
      </p:sp>
      <p:sp>
        <p:nvSpPr>
          <p:cNvPr id="93187" name="Rectangle 3"/>
          <p:cNvSpPr>
            <a:spLocks noGrp="1" noChangeArrowheads="1"/>
          </p:cNvSpPr>
          <p:nvPr>
            <p:ph type="body" idx="1"/>
          </p:nvPr>
        </p:nvSpPr>
        <p:spPr/>
        <p:txBody>
          <a:bodyPr/>
          <a:lstStyle/>
          <a:p>
            <a:pPr eaLnBrk="1" hangingPunct="1">
              <a:buFont typeface="Wingdings" panose="05000000000000000000" pitchFamily="2" charset="2"/>
              <a:buNone/>
            </a:pPr>
            <a:r>
              <a:rPr lang="sl-SI" b="1" smtClean="0">
                <a:latin typeface="Comic Sans MS" panose="030F0702030302020204" pitchFamily="66" charset="0"/>
              </a:rPr>
              <a:t>Skale</a:t>
            </a:r>
          </a:p>
          <a:p>
            <a:pPr eaLnBrk="1" hangingPunct="1"/>
            <a:r>
              <a:rPr lang="sl-SI" smtClean="0">
                <a:latin typeface="Comic Sans MS" panose="030F0702030302020204" pitchFamily="66" charset="0"/>
              </a:rPr>
              <a:t>nivo svesti, funkcija vida, motorna funkcija, senzacije i neglekt, cerebelarna funkcija i jezik</a:t>
            </a:r>
            <a:endParaRPr lang="en-US" smtClean="0">
              <a:latin typeface="Comic Sans MS" panose="030F0702030302020204" pitchFamily="66" charset="0"/>
            </a:endParaRPr>
          </a:p>
          <a:p>
            <a:pPr eaLnBrk="1" hangingPunct="1"/>
            <a:r>
              <a:rPr lang="sl-SI" smtClean="0">
                <a:latin typeface="Comic Sans MS" panose="030F0702030302020204" pitchFamily="66" charset="0"/>
              </a:rPr>
              <a:t>Glasgow koma skala</a:t>
            </a:r>
            <a:endParaRPr lang="sl-SI" b="1" smtClean="0">
              <a:latin typeface="Comic Sans MS" panose="030F0702030302020204" pitchFamily="66" charset="0"/>
            </a:endParaRPr>
          </a:p>
          <a:p>
            <a:pPr eaLnBrk="1" hangingPunct="1">
              <a:buFont typeface="Wingdings" panose="05000000000000000000" pitchFamily="2" charset="2"/>
              <a:buNone/>
            </a:pPr>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ln>
                  <a:noFill/>
                </a:ln>
              </a:rPr>
              <a:t>Definisanje starosti</a:t>
            </a:r>
          </a:p>
        </p:txBody>
      </p:sp>
      <p:sp>
        <p:nvSpPr>
          <p:cNvPr id="3" name="Content Placeholder 2"/>
          <p:cNvSpPr>
            <a:spLocks noGrp="1"/>
          </p:cNvSpPr>
          <p:nvPr>
            <p:ph idx="1"/>
          </p:nvPr>
        </p:nvSpPr>
        <p:spPr/>
        <p:txBody>
          <a:bodyPr rtlCol="0">
            <a:normAutofit/>
          </a:bodyPr>
          <a:lstStyle/>
          <a:p>
            <a:pPr eaLnBrk="1" fontAlgn="auto" hangingPunct="1">
              <a:buFont typeface="Arial"/>
              <a:buChar char="•"/>
              <a:defRPr/>
            </a:pPr>
            <a:r>
              <a:rPr lang="x-none" altLang="en-US" dirty="0" smtClean="0">
                <a:solidFill>
                  <a:schemeClr val="tx1">
                    <a:lumMod val="85000"/>
                    <a:lumOff val="15000"/>
                  </a:schemeClr>
                </a:solidFill>
              </a:rPr>
              <a:t>Mladji stariji, younger old</a:t>
            </a:r>
            <a:r>
              <a:rPr lang="en-US" altLang="en-US" dirty="0" smtClean="0">
                <a:solidFill>
                  <a:schemeClr val="tx1">
                    <a:lumMod val="85000"/>
                    <a:lumOff val="15000"/>
                  </a:schemeClr>
                </a:solidFill>
              </a:rPr>
              <a:t> (60 do 80 </a:t>
            </a:r>
            <a:r>
              <a:rPr lang="x-none" altLang="en-US" dirty="0" smtClean="0">
                <a:solidFill>
                  <a:schemeClr val="tx1">
                    <a:lumMod val="85000"/>
                    <a:lumOff val="15000"/>
                  </a:schemeClr>
                </a:solidFill>
              </a:rPr>
              <a:t>godina starosti) i stariji stariji, </a:t>
            </a:r>
            <a:r>
              <a:rPr lang="en-US" altLang="en-US" dirty="0" smtClean="0">
                <a:solidFill>
                  <a:schemeClr val="tx1">
                    <a:lumMod val="85000"/>
                    <a:lumOff val="15000"/>
                  </a:schemeClr>
                </a:solidFill>
              </a:rPr>
              <a:t>older old (</a:t>
            </a:r>
            <a:r>
              <a:rPr lang="x-none" altLang="en-US" dirty="0" smtClean="0">
                <a:solidFill>
                  <a:schemeClr val="tx1">
                    <a:lumMod val="85000"/>
                    <a:lumOff val="15000"/>
                  </a:schemeClr>
                </a:solidFill>
              </a:rPr>
              <a:t>preko </a:t>
            </a:r>
            <a:r>
              <a:rPr lang="en-US" altLang="en-US" dirty="0" smtClean="0">
                <a:solidFill>
                  <a:schemeClr val="tx1">
                    <a:lumMod val="85000"/>
                    <a:lumOff val="15000"/>
                  </a:schemeClr>
                </a:solidFill>
              </a:rPr>
              <a:t>80</a:t>
            </a:r>
            <a:r>
              <a:rPr lang="x-none" altLang="en-US" dirty="0" smtClean="0">
                <a:solidFill>
                  <a:schemeClr val="tx1">
                    <a:lumMod val="85000"/>
                    <a:lumOff val="15000"/>
                  </a:schemeClr>
                </a:solidFill>
              </a:rPr>
              <a:t> godina) </a:t>
            </a:r>
            <a:endParaRPr lang="en-US" altLang="en-US" dirty="0" smtClean="0">
              <a:solidFill>
                <a:schemeClr val="tx1">
                  <a:lumMod val="85000"/>
                  <a:lumOff val="15000"/>
                </a:schemeClr>
              </a:solidFill>
            </a:endParaRPr>
          </a:p>
          <a:p>
            <a:pPr marL="0" indent="0" eaLnBrk="1" fontAlgn="auto" hangingPunct="1">
              <a:buFont typeface="Arial" panose="020B0604020202020204" pitchFamily="34" charset="0"/>
              <a:buNone/>
              <a:defRPr/>
            </a:pPr>
            <a:r>
              <a:rPr lang="en-US" altLang="en-US" dirty="0">
                <a:solidFill>
                  <a:schemeClr val="tx1">
                    <a:lumMod val="85000"/>
                    <a:lumOff val="15000"/>
                  </a:schemeClr>
                </a:solidFill>
              </a:rPr>
              <a:t>	</a:t>
            </a:r>
            <a:r>
              <a:rPr lang="en-US" sz="1400" b="1" i="1" dirty="0">
                <a:solidFill>
                  <a:schemeClr val="tx1">
                    <a:lumMod val="85000"/>
                    <a:lumOff val="15000"/>
                  </a:schemeClr>
                </a:solidFill>
              </a:rPr>
              <a:t> </a:t>
            </a:r>
            <a:r>
              <a:rPr lang="en-US" sz="1400" b="1" i="1" dirty="0" err="1">
                <a:solidFill>
                  <a:schemeClr val="tx1">
                    <a:lumMod val="85000"/>
                    <a:lumOff val="15000"/>
                  </a:schemeClr>
                </a:solidFill>
              </a:rPr>
              <a:t>Klass</a:t>
            </a:r>
            <a:r>
              <a:rPr lang="en-US" sz="1400" b="1" i="1" dirty="0">
                <a:solidFill>
                  <a:schemeClr val="tx1">
                    <a:lumMod val="85000"/>
                    <a:lumOff val="15000"/>
                  </a:schemeClr>
                </a:solidFill>
              </a:rPr>
              <a:t> DW, Brenner RP. Electroencephalography of the elderly. J </a:t>
            </a:r>
            <a:r>
              <a:rPr lang="en-US" sz="1400" b="1" i="1" dirty="0" err="1">
                <a:solidFill>
                  <a:schemeClr val="tx1">
                    <a:lumMod val="85000"/>
                    <a:lumOff val="15000"/>
                  </a:schemeClr>
                </a:solidFill>
              </a:rPr>
              <a:t>Clin</a:t>
            </a:r>
            <a:r>
              <a:rPr lang="en-US" sz="1400" b="1" i="1" dirty="0">
                <a:solidFill>
                  <a:schemeClr val="tx1">
                    <a:lumMod val="85000"/>
                    <a:lumOff val="15000"/>
                  </a:schemeClr>
                </a:solidFill>
              </a:rPr>
              <a:t> </a:t>
            </a:r>
            <a:r>
              <a:rPr lang="en-US" sz="1400" b="1" i="1" dirty="0" err="1">
                <a:solidFill>
                  <a:schemeClr val="tx1">
                    <a:lumMod val="85000"/>
                    <a:lumOff val="15000"/>
                  </a:schemeClr>
                </a:solidFill>
              </a:rPr>
              <a:t>Neurophysiol</a:t>
            </a:r>
            <a:r>
              <a:rPr lang="en-US" sz="1400" b="1" i="1" dirty="0">
                <a:solidFill>
                  <a:schemeClr val="tx1">
                    <a:lumMod val="85000"/>
                    <a:lumOff val="15000"/>
                  </a:schemeClr>
                </a:solidFill>
              </a:rPr>
              <a:t> 1995; </a:t>
            </a:r>
            <a:r>
              <a:rPr lang="en-US" sz="1400" b="1" i="1" dirty="0" smtClean="0">
                <a:solidFill>
                  <a:schemeClr val="tx1">
                    <a:lumMod val="85000"/>
                    <a:lumOff val="15000"/>
                  </a:schemeClr>
                </a:solidFill>
              </a:rPr>
              <a:t>12:116–31</a:t>
            </a:r>
            <a:endParaRPr lang="x-none" sz="1400" b="1" i="1" dirty="0" smtClean="0">
              <a:solidFill>
                <a:schemeClr val="tx1">
                  <a:lumMod val="85000"/>
                  <a:lumOff val="15000"/>
                </a:schemeClr>
              </a:solidFill>
            </a:endParaRPr>
          </a:p>
          <a:p>
            <a:pPr marL="0" indent="0" eaLnBrk="1" fontAlgn="auto" hangingPunct="1">
              <a:buFont typeface="Arial" panose="020B0604020202020204" pitchFamily="34" charset="0"/>
              <a:buNone/>
              <a:defRPr/>
            </a:pPr>
            <a:endParaRPr lang="x-none" altLang="en-US" sz="1400" b="1" i="1" dirty="0" smtClean="0">
              <a:solidFill>
                <a:schemeClr val="tx1">
                  <a:lumMod val="85000"/>
                  <a:lumOff val="15000"/>
                </a:schemeClr>
              </a:solidFill>
            </a:endParaRPr>
          </a:p>
          <a:p>
            <a:pPr eaLnBrk="1" fontAlgn="auto" hangingPunct="1">
              <a:buFont typeface="Arial"/>
              <a:buChar char="•"/>
              <a:defRPr/>
            </a:pPr>
            <a:r>
              <a:rPr lang="en-US" altLang="en-US" b="1" i="1" dirty="0" err="1" smtClean="0">
                <a:solidFill>
                  <a:schemeClr val="tx1">
                    <a:lumMod val="85000"/>
                    <a:lumOff val="15000"/>
                  </a:schemeClr>
                </a:solidFill>
              </a:rPr>
              <a:t>Peltz</a:t>
            </a:r>
            <a:r>
              <a:rPr lang="en-US" altLang="en-US" b="1" i="1" dirty="0" smtClean="0">
                <a:solidFill>
                  <a:schemeClr val="tx1">
                    <a:lumMod val="85000"/>
                    <a:lumOff val="15000"/>
                  </a:schemeClr>
                </a:solidFill>
              </a:rPr>
              <a:t> et al. (2010) </a:t>
            </a:r>
            <a:r>
              <a:rPr lang="en-US" altLang="en-US" dirty="0" err="1" smtClean="0">
                <a:solidFill>
                  <a:schemeClr val="tx1">
                    <a:lumMod val="85000"/>
                    <a:lumOff val="15000"/>
                  </a:schemeClr>
                </a:solidFill>
              </a:rPr>
              <a:t>kao</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posebnu</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grupu</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izdvaja</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starije</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osobe</a:t>
            </a:r>
            <a:r>
              <a:rPr lang="en-US" altLang="en-US" dirty="0" smtClean="0">
                <a:solidFill>
                  <a:schemeClr val="tx1">
                    <a:lumMod val="85000"/>
                    <a:lumOff val="15000"/>
                  </a:schemeClr>
                </a:solidFill>
              </a:rPr>
              <a:t> od 90 </a:t>
            </a:r>
            <a:r>
              <a:rPr lang="en-US" altLang="en-US" dirty="0" err="1" smtClean="0">
                <a:solidFill>
                  <a:schemeClr val="tx1">
                    <a:lumMod val="85000"/>
                    <a:lumOff val="15000"/>
                  </a:schemeClr>
                </a:solidFill>
              </a:rPr>
              <a:t>godine</a:t>
            </a:r>
            <a:r>
              <a:rPr lang="en-US" altLang="en-US" dirty="0" smtClean="0">
                <a:solidFill>
                  <a:schemeClr val="tx1">
                    <a:lumMod val="85000"/>
                    <a:lumOff val="15000"/>
                  </a:schemeClr>
                </a:solidFill>
              </a:rPr>
              <a:t> ( oldest old </a:t>
            </a:r>
            <a:r>
              <a:rPr lang="en-US" altLang="en-US" dirty="0" err="1" smtClean="0">
                <a:solidFill>
                  <a:schemeClr val="tx1">
                    <a:lumMod val="85000"/>
                    <a:lumOff val="15000"/>
                  </a:schemeClr>
                </a:solidFill>
              </a:rPr>
              <a:t>tj</a:t>
            </a:r>
            <a:r>
              <a:rPr lang="en-US" altLang="en-US" dirty="0" smtClean="0">
                <a:solidFill>
                  <a:schemeClr val="tx1">
                    <a:lumMod val="85000"/>
                    <a:lumOff val="15000"/>
                  </a:schemeClr>
                </a:solidFill>
              </a:rPr>
              <a:t> 90+)</a:t>
            </a:r>
          </a:p>
          <a:p>
            <a:pPr eaLnBrk="1" fontAlgn="auto" hangingPunct="1">
              <a:buFont typeface="Arial"/>
              <a:buChar char="•"/>
              <a:defRPr/>
            </a:pPr>
            <a:endParaRPr lang="en-US" dirty="0">
              <a:solidFill>
                <a:schemeClr val="tx1">
                  <a:lumMod val="85000"/>
                  <a:lumOff val="15000"/>
                </a:schemeClr>
              </a:solidFill>
            </a:endParaRPr>
          </a:p>
        </p:txBody>
      </p:sp>
      <p:sp>
        <p:nvSpPr>
          <p:cNvPr id="4" name="Date Placeholder 3"/>
          <p:cNvSpPr>
            <a:spLocks noGrp="1"/>
          </p:cNvSpPr>
          <p:nvPr>
            <p:ph type="dt" sz="quarter" idx="10"/>
          </p:nvPr>
        </p:nvSpPr>
        <p:spPr/>
        <p:txBody>
          <a:bodyPr/>
          <a:lstStyle/>
          <a:p>
            <a:pPr>
              <a:defRPr/>
            </a:pPr>
            <a:fld id="{06542CE8-72A3-4099-9FEE-4185C320DD6A}" type="datetime3">
              <a:rPr lang="en-US"/>
              <a:pPr>
                <a:defRPr/>
              </a:pPr>
              <a:t>7 February 2023</a:t>
            </a:fld>
            <a:endParaRPr lang="en-US" dirty="0"/>
          </a:p>
        </p:txBody>
      </p:sp>
      <p:sp>
        <p:nvSpPr>
          <p:cNvPr id="21509"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r>
              <a:rPr lang="sv-SE" altLang="en-US" sz="1000" smtClean="0">
                <a:latin typeface="Garamond" panose="02020404030301010803" pitchFamily="18" charset="0"/>
              </a:rPr>
              <a:t>21. epileptološka škola, 25-27. okt.2019 Zlatibor</a:t>
            </a:r>
            <a:endParaRPr lang="en-US" altLang="en-US" sz="1000" smtClean="0">
              <a:latin typeface="Garamond" panose="02020404030301010803" pitchFamily="18" charset="0"/>
            </a:endParaRPr>
          </a:p>
        </p:txBody>
      </p:sp>
      <p:sp>
        <p:nvSpPr>
          <p:cNvPr id="21510"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49C3EB3D-0199-4720-82EC-BD35F516C7C8}" type="slidenum">
              <a:rPr lang="en-US" altLang="x-none" sz="1000" smtClean="0">
                <a:latin typeface="Garamond" panose="02020404030301010803" pitchFamily="18" charset="0"/>
              </a:rPr>
              <a:pPr/>
              <a:t>2</a:t>
            </a:fld>
            <a:endParaRPr lang="en-US" altLang="x-none" sz="1000" smtClean="0">
              <a:latin typeface="Garamond" panose="020204040303010108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sl-SI" sz="3600" b="1" dirty="0" smtClean="0">
                <a:ln>
                  <a:noFill/>
                </a:ln>
                <a:latin typeface="+mn-lt"/>
              </a:rPr>
              <a:t>FAKTORI RIZIKA</a:t>
            </a:r>
            <a:br>
              <a:rPr lang="sl-SI" sz="3600" b="1" dirty="0" smtClean="0">
                <a:ln>
                  <a:noFill/>
                </a:ln>
                <a:latin typeface="+mn-lt"/>
              </a:rPr>
            </a:br>
            <a:endParaRPr lang="en-US" sz="3600" b="1" dirty="0" smtClean="0">
              <a:ln>
                <a:noFill/>
              </a:ln>
              <a:latin typeface="+mn-lt"/>
            </a:endParaRPr>
          </a:p>
        </p:txBody>
      </p:sp>
      <p:sp>
        <p:nvSpPr>
          <p:cNvPr id="94211" name="Rectangle 3"/>
          <p:cNvSpPr>
            <a:spLocks noGrp="1" noChangeArrowheads="1"/>
          </p:cNvSpPr>
          <p:nvPr>
            <p:ph type="body" idx="1"/>
          </p:nvPr>
        </p:nvSpPr>
        <p:spPr/>
        <p:txBody>
          <a:bodyPr/>
          <a:lstStyle/>
          <a:p>
            <a:pPr eaLnBrk="1" hangingPunct="1">
              <a:lnSpc>
                <a:spcPct val="80000"/>
              </a:lnSpc>
            </a:pPr>
            <a:endParaRPr lang="en-US" sz="2800" b="1" smtClean="0">
              <a:latin typeface="Comic Sans MS" panose="030F0702030302020204" pitchFamily="66" charset="0"/>
            </a:endParaRPr>
          </a:p>
          <a:p>
            <a:pPr eaLnBrk="1" hangingPunct="1">
              <a:lnSpc>
                <a:spcPct val="80000"/>
              </a:lnSpc>
            </a:pPr>
            <a:endParaRPr lang="en-US" sz="2800" b="1" smtClean="0">
              <a:latin typeface="Comic Sans MS" panose="030F0702030302020204" pitchFamily="66" charset="0"/>
            </a:endParaRPr>
          </a:p>
          <a:p>
            <a:pPr eaLnBrk="1" hangingPunct="1">
              <a:lnSpc>
                <a:spcPct val="80000"/>
              </a:lnSpc>
            </a:pPr>
            <a:r>
              <a:rPr lang="sl-SI" sz="2800" b="1" smtClean="0"/>
              <a:t>Nemodifibilni</a:t>
            </a:r>
            <a:endParaRPr lang="sl-SI" sz="2800" smtClean="0"/>
          </a:p>
          <a:p>
            <a:pPr eaLnBrk="1" hangingPunct="1">
              <a:lnSpc>
                <a:spcPct val="80000"/>
              </a:lnSpc>
            </a:pPr>
            <a:endParaRPr lang="en-US" sz="2800" b="1" smtClean="0"/>
          </a:p>
          <a:p>
            <a:pPr eaLnBrk="1" hangingPunct="1">
              <a:lnSpc>
                <a:spcPct val="80000"/>
              </a:lnSpc>
            </a:pPr>
            <a:endParaRPr lang="en-US" sz="2800" b="1" smtClean="0"/>
          </a:p>
          <a:p>
            <a:pPr eaLnBrk="1" hangingPunct="1">
              <a:lnSpc>
                <a:spcPct val="80000"/>
              </a:lnSpc>
            </a:pPr>
            <a:r>
              <a:rPr lang="sl-SI" sz="2800" b="1" smtClean="0"/>
              <a:t>Modifibilni</a:t>
            </a:r>
            <a:endParaRPr lang="sl-SI" sz="28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r>
              <a:rPr lang="sl-SI" sz="3600" dirty="0" smtClean="0">
                <a:ln>
                  <a:noFill/>
                </a:ln>
              </a:rPr>
              <a:t>Nemodifibilni faktori rizika</a:t>
            </a:r>
            <a:endParaRPr lang="en-US" sz="3600" dirty="0" smtClean="0">
              <a:ln>
                <a:noFill/>
              </a:ln>
            </a:endParaRPr>
          </a:p>
        </p:txBody>
      </p:sp>
      <p:sp>
        <p:nvSpPr>
          <p:cNvPr id="95235" name="Rectangle 3"/>
          <p:cNvSpPr>
            <a:spLocks noGrp="1" noChangeArrowheads="1"/>
          </p:cNvSpPr>
          <p:nvPr>
            <p:ph type="body" idx="1"/>
          </p:nvPr>
        </p:nvSpPr>
        <p:spPr/>
        <p:txBody>
          <a:bodyPr/>
          <a:lstStyle/>
          <a:p>
            <a:pPr eaLnBrk="1" hangingPunct="1"/>
            <a:r>
              <a:rPr lang="sl-SI" sz="2800" dirty="0" smtClean="0"/>
              <a:t>Starost</a:t>
            </a:r>
          </a:p>
          <a:p>
            <a:pPr eaLnBrk="1" hangingPunct="1"/>
            <a:r>
              <a:rPr lang="sl-SI" sz="2800" dirty="0" smtClean="0"/>
              <a:t>Rasa</a:t>
            </a:r>
          </a:p>
          <a:p>
            <a:pPr eaLnBrk="1" hangingPunct="1"/>
            <a:r>
              <a:rPr lang="sl-SI" sz="2800" dirty="0" smtClean="0"/>
              <a:t>Pol</a:t>
            </a:r>
          </a:p>
          <a:p>
            <a:pPr eaLnBrk="1" hangingPunct="1"/>
            <a:r>
              <a:rPr lang="sl-SI" sz="2800" dirty="0" smtClean="0"/>
              <a:t>Etnička pripadnost</a:t>
            </a:r>
          </a:p>
          <a:p>
            <a:pPr eaLnBrk="1" hangingPunct="1"/>
            <a:r>
              <a:rPr lang="sl-SI" sz="2800" dirty="0" smtClean="0"/>
              <a:t>Heredit</a:t>
            </a:r>
            <a:r>
              <a:rPr lang="en-US" sz="2800" dirty="0" smtClean="0"/>
              <a:t>et</a:t>
            </a:r>
            <a:endParaRPr lang="sl-SI" sz="2800" b="1" dirty="0" smtClean="0">
              <a:latin typeface="Comic Sans MS" panose="030F0702030302020204" pitchFamily="66" charset="0"/>
            </a:endParaRPr>
          </a:p>
          <a:p>
            <a:pPr eaLnBrk="1" hangingPunct="1"/>
            <a:endParaRPr lang="en-US" sz="2800" dirty="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598488" y="981075"/>
            <a:ext cx="8229600" cy="776288"/>
          </a:xfrm>
        </p:spPr>
        <p:txBody>
          <a:bodyPr/>
          <a:lstStyle/>
          <a:p>
            <a:pPr eaLnBrk="1" hangingPunct="1">
              <a:defRPr/>
            </a:pPr>
            <a:r>
              <a:rPr lang="sl-SI" sz="3600" dirty="0" smtClean="0">
                <a:ln>
                  <a:noFill/>
                </a:ln>
                <a:latin typeface="+mn-lt"/>
              </a:rPr>
              <a:t>Modifibilni faktori rizika</a:t>
            </a:r>
            <a:endParaRPr lang="en-US" sz="3600" dirty="0" smtClean="0">
              <a:ln>
                <a:noFill/>
              </a:ln>
              <a:latin typeface="+mn-lt"/>
            </a:endParaRPr>
          </a:p>
        </p:txBody>
      </p:sp>
      <p:sp>
        <p:nvSpPr>
          <p:cNvPr id="96259" name="Rectangle 3"/>
          <p:cNvSpPr>
            <a:spLocks noGrp="1" noChangeArrowheads="1"/>
          </p:cNvSpPr>
          <p:nvPr>
            <p:ph type="body" idx="1"/>
          </p:nvPr>
        </p:nvSpPr>
        <p:spPr>
          <a:xfrm>
            <a:off x="827088" y="2349500"/>
            <a:ext cx="7772400" cy="5486400"/>
          </a:xfrm>
        </p:spPr>
        <p:txBody>
          <a:bodyPr/>
          <a:lstStyle/>
          <a:p>
            <a:pPr eaLnBrk="1" hangingPunct="1">
              <a:lnSpc>
                <a:spcPct val="80000"/>
              </a:lnSpc>
            </a:pPr>
            <a:r>
              <a:rPr lang="sl-SI" sz="2000" b="1" smtClean="0"/>
              <a:t>hipertenzija </a:t>
            </a:r>
          </a:p>
          <a:p>
            <a:pPr eaLnBrk="1" hangingPunct="1">
              <a:lnSpc>
                <a:spcPct val="80000"/>
              </a:lnSpc>
            </a:pPr>
            <a:r>
              <a:rPr lang="sl-SI" sz="2000" b="1" smtClean="0"/>
              <a:t>bolesti srca</a:t>
            </a:r>
            <a:r>
              <a:rPr lang="sl-SI" sz="2000" smtClean="0"/>
              <a:t> (fibrilacije pretkomora, bolesti valvula, mitralna stenoza, anomalije)</a:t>
            </a:r>
          </a:p>
          <a:p>
            <a:pPr eaLnBrk="1" hangingPunct="1">
              <a:lnSpc>
                <a:spcPct val="80000"/>
              </a:lnSpc>
            </a:pPr>
            <a:r>
              <a:rPr lang="sl-SI" sz="2000" b="1" smtClean="0"/>
              <a:t>dijabetes</a:t>
            </a:r>
          </a:p>
          <a:p>
            <a:pPr eaLnBrk="1" hangingPunct="1">
              <a:lnSpc>
                <a:spcPct val="80000"/>
              </a:lnSpc>
            </a:pPr>
            <a:r>
              <a:rPr lang="sl-SI" sz="2000" smtClean="0"/>
              <a:t>hiperholesterolemija </a:t>
            </a:r>
          </a:p>
          <a:p>
            <a:pPr eaLnBrk="1" hangingPunct="1">
              <a:lnSpc>
                <a:spcPct val="80000"/>
              </a:lnSpc>
            </a:pPr>
            <a:r>
              <a:rPr lang="sl-SI" sz="2000" smtClean="0"/>
              <a:t>istorija TIA </a:t>
            </a:r>
          </a:p>
          <a:p>
            <a:pPr eaLnBrk="1" hangingPunct="1">
              <a:lnSpc>
                <a:spcPct val="80000"/>
              </a:lnSpc>
            </a:pPr>
            <a:r>
              <a:rPr lang="sl-SI" sz="2000" smtClean="0"/>
              <a:t>karotidna stenoza </a:t>
            </a:r>
          </a:p>
          <a:p>
            <a:pPr eaLnBrk="1" hangingPunct="1">
              <a:lnSpc>
                <a:spcPct val="80000"/>
              </a:lnSpc>
            </a:pPr>
            <a:r>
              <a:rPr lang="sl-SI" sz="2000" smtClean="0"/>
              <a:t>hiperhomocistinemija</a:t>
            </a:r>
          </a:p>
          <a:p>
            <a:pPr eaLnBrk="1" hangingPunct="1">
              <a:lnSpc>
                <a:spcPct val="80000"/>
              </a:lnSpc>
            </a:pPr>
            <a:r>
              <a:rPr lang="sl-SI" sz="2000" smtClean="0"/>
              <a:t>način života (alkohol, duvan, droge, lekovi, gojaznost, fizička neaktivnost), </a:t>
            </a:r>
          </a:p>
          <a:p>
            <a:pPr eaLnBrk="1" hangingPunct="1">
              <a:lnSpc>
                <a:spcPct val="80000"/>
              </a:lnSpc>
            </a:pPr>
            <a:r>
              <a:rPr lang="sl-SI" sz="2000" smtClean="0"/>
              <a:t>napadi migrene</a:t>
            </a:r>
          </a:p>
          <a:p>
            <a:pPr eaLnBrk="1" hangingPunct="1">
              <a:lnSpc>
                <a:spcPct val="80000"/>
              </a:lnSpc>
            </a:pPr>
            <a:r>
              <a:rPr lang="sl-SI" sz="2000" smtClean="0"/>
              <a:t>oralni kontraceptivi</a:t>
            </a:r>
            <a:endParaRPr lang="sl-SI" sz="2000" b="1" smtClean="0"/>
          </a:p>
          <a:p>
            <a:pPr eaLnBrk="1" hangingPunct="1">
              <a:lnSpc>
                <a:spcPct val="80000"/>
              </a:lnSpc>
            </a:pPr>
            <a:endParaRPr lang="en-US" sz="200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sl-SI" sz="3600" dirty="0" smtClean="0">
                <a:ln>
                  <a:noFill/>
                </a:ln>
                <a:latin typeface="+mn-lt"/>
              </a:rPr>
              <a:t>LABORATORIJSKA EVALUACIJA</a:t>
            </a:r>
            <a:endParaRPr lang="en-US" sz="3600" dirty="0" smtClean="0">
              <a:ln>
                <a:noFill/>
              </a:ln>
              <a:latin typeface="+mn-lt"/>
            </a:endParaRPr>
          </a:p>
        </p:txBody>
      </p:sp>
      <p:sp>
        <p:nvSpPr>
          <p:cNvPr id="97283" name="Rectangle 3"/>
          <p:cNvSpPr>
            <a:spLocks noGrp="1" noChangeArrowheads="1"/>
          </p:cNvSpPr>
          <p:nvPr>
            <p:ph type="body" idx="1"/>
          </p:nvPr>
        </p:nvSpPr>
        <p:spPr>
          <a:xfrm>
            <a:off x="900113" y="2565400"/>
            <a:ext cx="7772400" cy="4876800"/>
          </a:xfrm>
        </p:spPr>
        <p:txBody>
          <a:bodyPr/>
          <a:lstStyle/>
          <a:p>
            <a:pPr eaLnBrk="1" hangingPunct="1">
              <a:buFont typeface="Wingdings" panose="05000000000000000000" pitchFamily="2" charset="2"/>
              <a:buNone/>
            </a:pPr>
            <a:r>
              <a:rPr lang="sl-SI" sz="2000" smtClean="0"/>
              <a:t>Potencijalni uzrok ili komorbiditet</a:t>
            </a:r>
          </a:p>
          <a:p>
            <a:pPr eaLnBrk="1" hangingPunct="1"/>
            <a:r>
              <a:rPr lang="sl-SI" sz="2000" smtClean="0"/>
              <a:t>Glikemija i elektroliti, uremia</a:t>
            </a:r>
          </a:p>
          <a:p>
            <a:pPr eaLnBrk="1" hangingPunct="1"/>
            <a:r>
              <a:rPr lang="sl-SI" sz="2000" smtClean="0"/>
              <a:t>KS, Hg, Ht</a:t>
            </a:r>
          </a:p>
          <a:p>
            <a:pPr eaLnBrk="1" hangingPunct="1"/>
            <a:r>
              <a:rPr lang="sl-SI" sz="2000" smtClean="0"/>
              <a:t>Protrombinsko/aktivisano parcijalno protrombinsko vreme (PT/aPTT) INR</a:t>
            </a:r>
          </a:p>
          <a:p>
            <a:pPr eaLnBrk="1" hangingPunct="1"/>
            <a:r>
              <a:rPr lang="sl-SI" sz="2000" smtClean="0"/>
              <a:t>Enzimi</a:t>
            </a:r>
          </a:p>
          <a:p>
            <a:pPr eaLnBrk="1" hangingPunct="1"/>
            <a:r>
              <a:rPr lang="sl-SI" sz="2000" smtClean="0"/>
              <a:t>Gasne analize</a:t>
            </a:r>
          </a:p>
          <a:p>
            <a:pPr eaLnBrk="1" hangingPunct="1"/>
            <a:r>
              <a:rPr lang="sl-SI" sz="2000" smtClean="0"/>
              <a:t>Dodatne analize (SE, lipidni profil, ANA, RF, homocistein, antifosfolipidna antitela)</a:t>
            </a:r>
            <a:endParaRPr lang="sl-SI" sz="2000" b="1"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n-US" sz="3600" b="1" smtClean="0">
                <a:ln>
                  <a:noFill/>
                </a:ln>
              </a:rPr>
              <a:t>KOMPJUTERIZOVANA TOMOGRAFIJA/ CT</a:t>
            </a:r>
          </a:p>
        </p:txBody>
      </p:sp>
      <p:sp>
        <p:nvSpPr>
          <p:cNvPr id="98307" name="Rectangle 3"/>
          <p:cNvSpPr>
            <a:spLocks noGrp="1" noChangeArrowheads="1"/>
          </p:cNvSpPr>
          <p:nvPr>
            <p:ph type="body" idx="1"/>
          </p:nvPr>
        </p:nvSpPr>
        <p:spPr>
          <a:xfrm>
            <a:off x="642938" y="2195513"/>
            <a:ext cx="7866062" cy="4137025"/>
          </a:xfrm>
        </p:spPr>
        <p:txBody>
          <a:bodyPr/>
          <a:lstStyle/>
          <a:p>
            <a:pPr eaLnBrk="1" hangingPunct="1"/>
            <a:endParaRPr lang="sl-SI" smtClean="0">
              <a:latin typeface="Comic Sans MS" panose="030F0702030302020204" pitchFamily="66" charset="0"/>
            </a:endParaRPr>
          </a:p>
          <a:p>
            <a:pPr eaLnBrk="1" hangingPunct="1"/>
            <a:r>
              <a:rPr lang="sl-SI" smtClean="0"/>
              <a:t>Jako senzitivan za SAH, ICH i subduralne hematome→važno za terapiju</a:t>
            </a:r>
          </a:p>
          <a:p>
            <a:pPr eaLnBrk="1" hangingPunct="1"/>
            <a:r>
              <a:rPr lang="sl-SI" smtClean="0"/>
              <a:t>Nije senzitivan za ranu ishemiju (&lt;6 sati) → delineacija bele i sive mase, smanjenje sulkusa</a:t>
            </a:r>
          </a:p>
          <a:p>
            <a:pPr eaLnBrk="1" hangingPunct="1"/>
            <a:r>
              <a:rPr lang="sl-SI" smtClean="0"/>
              <a:t>Rani mas efekat ili hipodenzne zone→ ireverzibilno oštećenje (veći rizik od hemoragije sa t-Pa) ili nepoznato vreme početka</a:t>
            </a:r>
          </a:p>
          <a:p>
            <a:pPr eaLnBrk="1" hangingPunct="1"/>
            <a:r>
              <a:rPr lang="sl-SI" smtClean="0"/>
              <a:t>Drugi uzroci- Tu, meta, hematomi, aneurizme, apscesi, AV malformacije</a:t>
            </a:r>
            <a:endParaRPr lang="sl-SI" b="1"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900113" y="333375"/>
            <a:ext cx="7772400" cy="1143000"/>
          </a:xfrm>
        </p:spPr>
        <p:txBody>
          <a:bodyPr/>
          <a:lstStyle/>
          <a:p>
            <a:pPr eaLnBrk="1" hangingPunct="1">
              <a:defRPr/>
            </a:pPr>
            <a:r>
              <a:rPr lang="en-US" sz="3600" dirty="0" smtClean="0">
                <a:ln>
                  <a:noFill/>
                </a:ln>
                <a:latin typeface="+mn-lt"/>
              </a:rPr>
              <a:t>OSTALA DIJAGNOSTIKA</a:t>
            </a:r>
          </a:p>
        </p:txBody>
      </p:sp>
      <p:sp>
        <p:nvSpPr>
          <p:cNvPr id="99331" name="Rectangle 3"/>
          <p:cNvSpPr>
            <a:spLocks noGrp="1" noChangeArrowheads="1"/>
          </p:cNvSpPr>
          <p:nvPr>
            <p:ph type="body" idx="1"/>
          </p:nvPr>
        </p:nvSpPr>
        <p:spPr>
          <a:xfrm>
            <a:off x="900113" y="1952625"/>
            <a:ext cx="6981825" cy="4926013"/>
          </a:xfrm>
        </p:spPr>
        <p:txBody>
          <a:bodyPr/>
          <a:lstStyle/>
          <a:p>
            <a:pPr eaLnBrk="1" hangingPunct="1">
              <a:lnSpc>
                <a:spcPct val="80000"/>
              </a:lnSpc>
            </a:pPr>
            <a:r>
              <a:rPr lang="sl-SI" sz="2000" b="1" smtClean="0"/>
              <a:t>MRI i MRI angiografija</a:t>
            </a:r>
          </a:p>
          <a:p>
            <a:pPr eaLnBrk="1" hangingPunct="1">
              <a:lnSpc>
                <a:spcPct val="80000"/>
              </a:lnSpc>
            </a:pPr>
            <a:r>
              <a:rPr lang="sl-SI" sz="2000" b="1" smtClean="0"/>
              <a:t>Cerebrovaskularna angiografija</a:t>
            </a:r>
            <a:r>
              <a:rPr lang="sl-SI" sz="2000" smtClean="0"/>
              <a:t>- interventna terapijski?</a:t>
            </a:r>
            <a:endParaRPr lang="sl-SI" sz="2000" b="1" smtClean="0"/>
          </a:p>
          <a:p>
            <a:pPr eaLnBrk="1" hangingPunct="1">
              <a:lnSpc>
                <a:spcPct val="80000"/>
              </a:lnSpc>
            </a:pPr>
            <a:r>
              <a:rPr lang="sl-SI" sz="2000" b="1" smtClean="0"/>
              <a:t>Digitalna subtrakciona angiografija- </a:t>
            </a:r>
            <a:r>
              <a:rPr lang="sl-SI" sz="2000" smtClean="0"/>
              <a:t>definitivni metod za okluzije, stenoze, disekcije i aneurizme- rizik od IMU 1-2%</a:t>
            </a:r>
            <a:endParaRPr lang="sl-SI" sz="2000" b="1" smtClean="0"/>
          </a:p>
          <a:p>
            <a:pPr eaLnBrk="1" hangingPunct="1">
              <a:lnSpc>
                <a:spcPct val="80000"/>
              </a:lnSpc>
            </a:pPr>
            <a:r>
              <a:rPr lang="sl-SI" sz="2000" b="1" smtClean="0"/>
              <a:t>MR spektroskopija- </a:t>
            </a:r>
            <a:r>
              <a:rPr lang="sl-SI" sz="2000" smtClean="0"/>
              <a:t>oštećenje neurona</a:t>
            </a:r>
            <a:endParaRPr lang="sl-SI" sz="2000" b="1" smtClean="0"/>
          </a:p>
          <a:p>
            <a:pPr eaLnBrk="1" hangingPunct="1">
              <a:lnSpc>
                <a:spcPct val="80000"/>
              </a:lnSpc>
            </a:pPr>
            <a:r>
              <a:rPr lang="sl-SI" sz="2000" b="1" smtClean="0"/>
              <a:t>Duplex scan karotidnih arterija- </a:t>
            </a:r>
            <a:r>
              <a:rPr lang="sl-SI" sz="2000" smtClean="0"/>
              <a:t>CEA</a:t>
            </a:r>
            <a:endParaRPr lang="sl-SI" sz="2000" b="1" smtClean="0"/>
          </a:p>
          <a:p>
            <a:pPr eaLnBrk="1" hangingPunct="1">
              <a:lnSpc>
                <a:spcPct val="80000"/>
              </a:lnSpc>
            </a:pPr>
            <a:r>
              <a:rPr lang="sl-SI" sz="2000" b="1" smtClean="0"/>
              <a:t>Transkranijalni doppler ultrazvuk-</a:t>
            </a:r>
            <a:r>
              <a:rPr lang="sl-SI" sz="2000" smtClean="0"/>
              <a:t>okluzije manjih krvnih sudova i praćenje efekata terapije</a:t>
            </a:r>
            <a:endParaRPr lang="sl-SI" sz="2000" b="1" smtClean="0"/>
          </a:p>
          <a:p>
            <a:pPr eaLnBrk="1" hangingPunct="1">
              <a:lnSpc>
                <a:spcPct val="80000"/>
              </a:lnSpc>
            </a:pPr>
            <a:r>
              <a:rPr lang="sl-SI" sz="2000" smtClean="0"/>
              <a:t>EKG i ehokardiogragija</a:t>
            </a:r>
          </a:p>
          <a:p>
            <a:pPr eaLnBrk="1" hangingPunct="1">
              <a:lnSpc>
                <a:spcPct val="80000"/>
              </a:lnSpc>
            </a:pPr>
            <a:r>
              <a:rPr lang="sl-SI" sz="2000" smtClean="0"/>
              <a:t>LP</a:t>
            </a:r>
          </a:p>
          <a:p>
            <a:pPr eaLnBrk="1" hangingPunct="1">
              <a:lnSpc>
                <a:spcPct val="80000"/>
              </a:lnSpc>
            </a:pPr>
            <a:r>
              <a:rPr lang="sl-SI" sz="2000" smtClean="0"/>
              <a:t>Konsultanti- kardiolog, vaskularni hirurg, neurohirurg, fizijatar, psihijatar, logoped</a:t>
            </a:r>
            <a:endParaRPr lang="sl-SI" sz="2000" b="1"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827088" y="1052513"/>
            <a:ext cx="8229600" cy="657225"/>
          </a:xfrm>
        </p:spPr>
        <p:txBody>
          <a:bodyPr/>
          <a:lstStyle/>
          <a:p>
            <a:pPr eaLnBrk="1" hangingPunct="1"/>
            <a:r>
              <a:rPr lang="sl-SI" sz="3600" smtClean="0">
                <a:ln>
                  <a:noFill/>
                </a:ln>
              </a:rPr>
              <a:t>TERAPIJA</a:t>
            </a:r>
            <a:endParaRPr lang="en-US" sz="3600" smtClean="0">
              <a:ln>
                <a:noFill/>
              </a:ln>
            </a:endParaRPr>
          </a:p>
        </p:txBody>
      </p:sp>
      <p:sp>
        <p:nvSpPr>
          <p:cNvPr id="100355" name="Rectangle 3"/>
          <p:cNvSpPr>
            <a:spLocks noGrp="1" noChangeArrowheads="1"/>
          </p:cNvSpPr>
          <p:nvPr>
            <p:ph type="body" idx="1"/>
          </p:nvPr>
        </p:nvSpPr>
        <p:spPr>
          <a:xfrm>
            <a:off x="1187450" y="2852738"/>
            <a:ext cx="7086600" cy="4419600"/>
          </a:xfrm>
        </p:spPr>
        <p:txBody>
          <a:bodyPr/>
          <a:lstStyle/>
          <a:p>
            <a:pPr eaLnBrk="1" hangingPunct="1">
              <a:lnSpc>
                <a:spcPct val="80000"/>
              </a:lnSpc>
            </a:pPr>
            <a:r>
              <a:rPr lang="sl-SI" smtClean="0"/>
              <a:t>Regulisanje glikemije↓↑,</a:t>
            </a:r>
          </a:p>
          <a:p>
            <a:pPr eaLnBrk="1" hangingPunct="1">
              <a:lnSpc>
                <a:spcPct val="80000"/>
              </a:lnSpc>
            </a:pPr>
            <a:endParaRPr lang="sl-SI" smtClean="0"/>
          </a:p>
          <a:p>
            <a:pPr eaLnBrk="1" hangingPunct="1">
              <a:lnSpc>
                <a:spcPct val="80000"/>
              </a:lnSpc>
            </a:pPr>
            <a:r>
              <a:rPr lang="sl-SI" smtClean="0"/>
              <a:t>Regulisanje hipertenzije (oprez) </a:t>
            </a:r>
          </a:p>
          <a:p>
            <a:pPr eaLnBrk="1" hangingPunct="1">
              <a:lnSpc>
                <a:spcPct val="80000"/>
              </a:lnSpc>
              <a:buFont typeface="Wingdings" panose="05000000000000000000" pitchFamily="2" charset="2"/>
              <a:buNone/>
            </a:pPr>
            <a:endParaRPr lang="sl-SI" smtClean="0"/>
          </a:p>
          <a:p>
            <a:pPr eaLnBrk="1" hangingPunct="1">
              <a:lnSpc>
                <a:spcPct val="80000"/>
              </a:lnSpc>
            </a:pPr>
            <a:r>
              <a:rPr lang="sl-SI" smtClean="0"/>
              <a:t>terapijski prozor – (3 – 4,5 h) </a:t>
            </a:r>
          </a:p>
          <a:p>
            <a:pPr eaLnBrk="1" hangingPunct="1">
              <a:lnSpc>
                <a:spcPct val="80000"/>
              </a:lnSpc>
            </a:pPr>
            <a:endParaRPr lang="sl-SI" smtClean="0"/>
          </a:p>
          <a:p>
            <a:pPr eaLnBrk="1" hangingPunct="1">
              <a:lnSpc>
                <a:spcPct val="80000"/>
              </a:lnSpc>
            </a:pPr>
            <a:r>
              <a:rPr lang="sl-SI" smtClean="0"/>
              <a:t>Door to bed (60 minuta)</a:t>
            </a:r>
          </a:p>
          <a:p>
            <a:pPr eaLnBrk="1" hangingPunct="1">
              <a:lnSpc>
                <a:spcPct val="80000"/>
              </a:lnSpc>
              <a:buFont typeface="Wingdings" panose="05000000000000000000" pitchFamily="2" charset="2"/>
              <a:buNone/>
            </a:pPr>
            <a:endParaRPr lang="en-US" smtClean="0">
              <a:latin typeface="Comic Sans MS" panose="030F0702030302020204" pitchFamily="66" charset="0"/>
            </a:endParaRPr>
          </a:p>
          <a:p>
            <a:pPr eaLnBrk="1" hangingPunct="1">
              <a:lnSpc>
                <a:spcPct val="80000"/>
              </a:lnSpc>
            </a:pPr>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defRPr/>
            </a:pPr>
            <a:r>
              <a:rPr lang="en-US" sz="3600" dirty="0" smtClean="0">
                <a:ln>
                  <a:noFill/>
                </a:ln>
                <a:latin typeface="+mn-lt"/>
              </a:rPr>
              <a:t>OSTALE MERE</a:t>
            </a:r>
          </a:p>
        </p:txBody>
      </p:sp>
      <p:sp>
        <p:nvSpPr>
          <p:cNvPr id="101379" name="Rectangle 3"/>
          <p:cNvSpPr>
            <a:spLocks noGrp="1" noChangeArrowheads="1"/>
          </p:cNvSpPr>
          <p:nvPr>
            <p:ph type="body" idx="1"/>
          </p:nvPr>
        </p:nvSpPr>
        <p:spPr/>
        <p:txBody>
          <a:bodyPr/>
          <a:lstStyle/>
          <a:p>
            <a:pPr eaLnBrk="1" hangingPunct="1">
              <a:buFont typeface="Wingdings" panose="05000000000000000000" pitchFamily="2" charset="2"/>
              <a:buNone/>
            </a:pPr>
            <a:endParaRPr lang="sl-SI" sz="4400" smtClean="0">
              <a:latin typeface="Comic Sans MS" panose="030F0702030302020204" pitchFamily="66" charset="0"/>
            </a:endParaRPr>
          </a:p>
          <a:p>
            <a:pPr eaLnBrk="1" hangingPunct="1"/>
            <a:r>
              <a:rPr lang="sl-SI" smtClean="0"/>
              <a:t>Kardiološki monitoring</a:t>
            </a:r>
          </a:p>
          <a:p>
            <a:pPr eaLnBrk="1" hangingPunct="1"/>
            <a:r>
              <a:rPr lang="sl-SI" smtClean="0"/>
              <a:t>i.v. terapija- mogućnost aspiracije</a:t>
            </a:r>
          </a:p>
          <a:p>
            <a:pPr eaLnBrk="1" hangingPunct="1"/>
            <a:r>
              <a:rPr lang="sl-SI" smtClean="0"/>
              <a:t>kiseonik</a:t>
            </a:r>
          </a:p>
          <a:p>
            <a:pPr eaLnBrk="1" hangingPunct="1"/>
            <a:r>
              <a:rPr lang="sl-SI" smtClean="0"/>
              <a:t>terapija hipertermije</a:t>
            </a:r>
            <a:endParaRPr lang="sl-SI" b="1" smtClean="0"/>
          </a:p>
          <a:p>
            <a:pPr eaLnBrk="1" hangingPunct="1"/>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765175"/>
            <a:ext cx="8229600" cy="717550"/>
          </a:xfrm>
        </p:spPr>
        <p:txBody>
          <a:bodyPr/>
          <a:lstStyle/>
          <a:p>
            <a:pPr eaLnBrk="1" hangingPunct="1">
              <a:defRPr/>
            </a:pPr>
            <a:r>
              <a:rPr lang="sl-SI" sz="3600" dirty="0" smtClean="0">
                <a:ln>
                  <a:noFill/>
                </a:ln>
                <a:latin typeface="+mn-lt"/>
              </a:rPr>
              <a:t>KAUZALNA TERAPIJA</a:t>
            </a:r>
            <a:endParaRPr lang="en-US" sz="3600" dirty="0" smtClean="0">
              <a:ln>
                <a:noFill/>
              </a:ln>
              <a:latin typeface="+mn-lt"/>
            </a:endParaRPr>
          </a:p>
        </p:txBody>
      </p:sp>
      <p:sp>
        <p:nvSpPr>
          <p:cNvPr id="102403" name="Rectangle 3"/>
          <p:cNvSpPr>
            <a:spLocks noGrp="1" noChangeArrowheads="1"/>
          </p:cNvSpPr>
          <p:nvPr>
            <p:ph type="body" idx="1"/>
          </p:nvPr>
        </p:nvSpPr>
        <p:spPr>
          <a:xfrm>
            <a:off x="747713" y="2420938"/>
            <a:ext cx="7939087" cy="4572000"/>
          </a:xfrm>
        </p:spPr>
        <p:txBody>
          <a:bodyPr/>
          <a:lstStyle/>
          <a:p>
            <a:pPr eaLnBrk="1" hangingPunct="1">
              <a:lnSpc>
                <a:spcPct val="80000"/>
              </a:lnSpc>
            </a:pPr>
            <a:r>
              <a:rPr lang="sl-SI" sz="2000" smtClean="0"/>
              <a:t>Fibrinolitički agensi- t-PA→fibrinolitički protein iz endotelnih ćelija (enzim serin proteaza) koji konvertuje plazminogen u plazmin u prisustvu fibrina (vezuje fibrin iz tromba →lokalna fibrinoliza uz ograničenu sistemsku fibrinolizu</a:t>
            </a:r>
            <a:r>
              <a:rPr lang="sl-SI" sz="2000" b="1" smtClean="0"/>
              <a:t>*</a:t>
            </a:r>
            <a:endParaRPr lang="sl-SI" sz="2000" smtClean="0"/>
          </a:p>
          <a:p>
            <a:pPr eaLnBrk="1" hangingPunct="1">
              <a:lnSpc>
                <a:spcPct val="80000"/>
              </a:lnSpc>
            </a:pPr>
            <a:r>
              <a:rPr lang="sl-SI" sz="2000" smtClean="0"/>
              <a:t>Antiagregacioni lekovi- Aspirin</a:t>
            </a:r>
            <a:r>
              <a:rPr lang="sl-SI" sz="2000" b="1" smtClean="0"/>
              <a:t>*</a:t>
            </a:r>
            <a:r>
              <a:rPr lang="sl-SI" sz="2000" smtClean="0"/>
              <a:t> 50-325mg/24h</a:t>
            </a:r>
          </a:p>
          <a:p>
            <a:pPr eaLnBrk="1" hangingPunct="1">
              <a:lnSpc>
                <a:spcPct val="80000"/>
              </a:lnSpc>
            </a:pPr>
            <a:endParaRPr lang="sl-SI" sz="2000" smtClean="0"/>
          </a:p>
          <a:p>
            <a:pPr eaLnBrk="1" hangingPunct="1">
              <a:lnSpc>
                <a:spcPct val="80000"/>
              </a:lnSpc>
              <a:buFont typeface="Wingdings" panose="05000000000000000000" pitchFamily="2" charset="2"/>
              <a:buNone/>
            </a:pPr>
            <a:endParaRPr lang="sl-SI" sz="2000" smtClean="0"/>
          </a:p>
          <a:p>
            <a:pPr eaLnBrk="1" hangingPunct="1">
              <a:lnSpc>
                <a:spcPct val="80000"/>
              </a:lnSpc>
            </a:pPr>
            <a:r>
              <a:rPr lang="sl-SI" sz="2000" smtClean="0"/>
              <a:t>Hiperosmotski agensi- Manitol na 6-8 sati i.v. 30-60 minuta (do 2g/kg)</a:t>
            </a:r>
          </a:p>
          <a:p>
            <a:pPr eaLnBrk="1" hangingPunct="1">
              <a:lnSpc>
                <a:spcPct val="80000"/>
              </a:lnSpc>
            </a:pPr>
            <a:r>
              <a:rPr lang="sl-SI" sz="2000" smtClean="0"/>
              <a:t>Clopidogrel, Ticlopidine, Dipyridamole+Aspirin</a:t>
            </a:r>
          </a:p>
          <a:p>
            <a:pPr eaLnBrk="1" hangingPunct="1">
              <a:lnSpc>
                <a:spcPct val="80000"/>
              </a:lnSpc>
            </a:pPr>
            <a:r>
              <a:rPr lang="sl-SI" sz="2000" smtClean="0"/>
              <a:t>Antihipertenzivi, Antipiretici, Antibiotici, Antikoagulantna terapija, Antikonvulzivi</a:t>
            </a:r>
            <a:endParaRPr lang="en-US" sz="2000" smtClean="0"/>
          </a:p>
          <a:p>
            <a:pPr eaLnBrk="1" hangingPunct="1">
              <a:lnSpc>
                <a:spcPct val="80000"/>
              </a:lnSpc>
            </a:pPr>
            <a:endParaRPr lang="en-US"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685800" y="301625"/>
            <a:ext cx="7772400" cy="4803775"/>
          </a:xfrm>
        </p:spPr>
        <p:txBody>
          <a:bodyPr/>
          <a:lstStyle/>
          <a:p>
            <a:pPr eaLnBrk="1" hangingPunct="1">
              <a:defRPr/>
            </a:pPr>
            <a:r>
              <a:rPr lang="sl-SI" dirty="0" smtClean="0">
                <a:ln>
                  <a:noFill/>
                </a:ln>
                <a:latin typeface="+mn-lt"/>
              </a:rPr>
              <a:t>HEMORAGIČNI </a:t>
            </a:r>
            <a:r>
              <a:rPr lang="en-US" dirty="0" smtClean="0">
                <a:ln>
                  <a:noFill/>
                </a:ln>
                <a:latin typeface="+mn-lt"/>
              </a:rPr>
              <a:t/>
            </a:r>
            <a:br>
              <a:rPr lang="en-US" dirty="0" smtClean="0">
                <a:ln>
                  <a:noFill/>
                </a:ln>
                <a:latin typeface="+mn-lt"/>
              </a:rPr>
            </a:br>
            <a:r>
              <a:rPr lang="sl-SI" dirty="0" smtClean="0">
                <a:ln>
                  <a:noFill/>
                </a:ln>
                <a:latin typeface="+mn-lt"/>
              </a:rPr>
              <a:t>MOŽDANI UDAR</a:t>
            </a:r>
            <a:r>
              <a:rPr lang="sl-SI" sz="3200" b="1" dirty="0" smtClean="0">
                <a:ln>
                  <a:noFill/>
                </a:ln>
                <a:latin typeface="Comic Sans MS" panose="030F0702030302020204" pitchFamily="66" charset="0"/>
              </a:rPr>
              <a:t/>
            </a:r>
            <a:br>
              <a:rPr lang="sl-SI" sz="3200" b="1" dirty="0" smtClean="0">
                <a:ln>
                  <a:noFill/>
                </a:ln>
                <a:latin typeface="Comic Sans MS" panose="030F0702030302020204" pitchFamily="66" charset="0"/>
              </a:rPr>
            </a:br>
            <a:endParaRPr lang="en-US" sz="3200" b="1" dirty="0" smtClean="0">
              <a:ln>
                <a:noFill/>
              </a:ln>
              <a:latin typeface="Comic Sans MS" panose="030F0702030302020204" pitchFamily="66" charset="0"/>
            </a:endParaRPr>
          </a:p>
        </p:txBody>
      </p:sp>
      <p:sp>
        <p:nvSpPr>
          <p:cNvPr id="103427" name="Rectangle 3"/>
          <p:cNvSpPr>
            <a:spLocks noGrp="1" noChangeArrowheads="1"/>
          </p:cNvSpPr>
          <p:nvPr>
            <p:ph type="body" idx="1"/>
          </p:nvPr>
        </p:nvSpPr>
        <p:spPr/>
        <p:txBody>
          <a:bodyPr/>
          <a:lstStyle/>
          <a:p>
            <a:pPr eaLnBrk="1" hangingPunct="1">
              <a:lnSpc>
                <a:spcPct val="80000"/>
              </a:lnSpc>
            </a:pPr>
            <a:endParaRPr lang="sl-SI" sz="2800" b="1" smtClean="0">
              <a:latin typeface="Comic Sans MS" panose="030F0702030302020204" pitchFamily="66" charset="0"/>
            </a:endParaRPr>
          </a:p>
          <a:p>
            <a:pPr eaLnBrk="1" hangingPunct="1">
              <a:lnSpc>
                <a:spcPct val="80000"/>
              </a:lnSpc>
            </a:pPr>
            <a:endParaRPr lang="sl-SI" sz="2800" b="1" smtClean="0">
              <a:latin typeface="Comic Sans MS" panose="030F0702030302020204" pitchFamily="66" charset="0"/>
            </a:endParaRPr>
          </a:p>
          <a:p>
            <a:pPr eaLnBrk="1" hangingPunct="1">
              <a:lnSpc>
                <a:spcPct val="80000"/>
              </a:lnSpc>
              <a:buFont typeface="Wingdings" panose="05000000000000000000" pitchFamily="2" charset="2"/>
              <a:buNone/>
            </a:pPr>
            <a:endParaRPr lang="sl-SI" sz="2800" b="1"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endParaRPr lang="en-US" altLang="en-US" smtClean="0">
              <a:ln>
                <a:noFill/>
              </a:ln>
            </a:endParaRPr>
          </a:p>
        </p:txBody>
      </p:sp>
      <p:sp>
        <p:nvSpPr>
          <p:cNvPr id="3" name="Content Placeholder 2"/>
          <p:cNvSpPr>
            <a:spLocks noGrp="1"/>
          </p:cNvSpPr>
          <p:nvPr>
            <p:ph idx="1"/>
          </p:nvPr>
        </p:nvSpPr>
        <p:spPr>
          <a:xfrm>
            <a:off x="1176338" y="2516188"/>
            <a:ext cx="6799262" cy="3444875"/>
          </a:xfrm>
        </p:spPr>
        <p:txBody>
          <a:bodyPr rtlCol="0">
            <a:normAutofit fontScale="92500"/>
          </a:bodyPr>
          <a:lstStyle/>
          <a:p>
            <a:pPr eaLnBrk="1" fontAlgn="auto" hangingPunct="1">
              <a:buFont typeface="Arial"/>
              <a:buChar char="•"/>
              <a:defRPr/>
            </a:pPr>
            <a:r>
              <a:rPr lang="x-none" dirty="0" smtClean="0">
                <a:solidFill>
                  <a:schemeClr val="tx1">
                    <a:lumMod val="85000"/>
                    <a:lumOff val="15000"/>
                  </a:schemeClr>
                </a:solidFill>
              </a:rPr>
              <a:t>Očekivanja su da ce do 2030 godine, populacija starijih činiti do 20% populacije stanovništva</a:t>
            </a:r>
          </a:p>
          <a:p>
            <a:pPr marL="0" indent="0" eaLnBrk="1" fontAlgn="auto" hangingPunct="1">
              <a:buFont typeface="Arial" panose="020B0604020202020204" pitchFamily="34" charset="0"/>
              <a:buNone/>
              <a:defRPr/>
            </a:pPr>
            <a:r>
              <a:rPr lang="x-none" sz="1400" b="1" i="1" dirty="0" smtClean="0">
                <a:solidFill>
                  <a:schemeClr val="tx1">
                    <a:lumMod val="85000"/>
                    <a:lumOff val="15000"/>
                  </a:schemeClr>
                </a:solidFill>
              </a:rPr>
              <a:t>	</a:t>
            </a:r>
            <a:r>
              <a:rPr lang="en-US" sz="1400" b="1" i="1" dirty="0" smtClean="0">
                <a:solidFill>
                  <a:schemeClr val="tx1">
                    <a:lumMod val="85000"/>
                    <a:lumOff val="15000"/>
                  </a:schemeClr>
                </a:solidFill>
              </a:rPr>
              <a:t>AOA 2009, </a:t>
            </a:r>
            <a:r>
              <a:rPr lang="en-US" sz="1400" b="1" i="1" dirty="0" err="1" smtClean="0">
                <a:solidFill>
                  <a:schemeClr val="tx1">
                    <a:lumMod val="85000"/>
                    <a:lumOff val="15000"/>
                  </a:schemeClr>
                </a:solidFill>
              </a:rPr>
              <a:t>Leppik</a:t>
            </a:r>
            <a:r>
              <a:rPr lang="en-US" sz="1400" b="1" i="1" dirty="0" smtClean="0">
                <a:solidFill>
                  <a:schemeClr val="tx1">
                    <a:lumMod val="85000"/>
                    <a:lumOff val="15000"/>
                  </a:schemeClr>
                </a:solidFill>
              </a:rPr>
              <a:t> and Birnbaum 2010, </a:t>
            </a:r>
            <a:r>
              <a:rPr lang="en-US" sz="1400" b="1" i="1" dirty="0" err="1" smtClean="0">
                <a:solidFill>
                  <a:schemeClr val="tx1">
                    <a:lumMod val="85000"/>
                    <a:lumOff val="15000"/>
                  </a:schemeClr>
                </a:solidFill>
              </a:rPr>
              <a:t>Trinka</a:t>
            </a:r>
            <a:r>
              <a:rPr lang="en-US" sz="1400" b="1" i="1" dirty="0" smtClean="0">
                <a:solidFill>
                  <a:schemeClr val="tx1">
                    <a:lumMod val="85000"/>
                    <a:lumOff val="15000"/>
                  </a:schemeClr>
                </a:solidFill>
              </a:rPr>
              <a:t> 2003, </a:t>
            </a:r>
            <a:r>
              <a:rPr lang="x-none" sz="1400" b="1" i="1" dirty="0" smtClean="0">
                <a:solidFill>
                  <a:schemeClr val="tx1">
                    <a:lumMod val="85000"/>
                    <a:lumOff val="15000"/>
                  </a:schemeClr>
                </a:solidFill>
              </a:rPr>
              <a:t>	</a:t>
            </a:r>
            <a:r>
              <a:rPr lang="en-US" sz="1400" b="1" i="1" dirty="0" err="1" smtClean="0">
                <a:solidFill>
                  <a:schemeClr val="tx1">
                    <a:lumMod val="85000"/>
                    <a:lumOff val="15000"/>
                  </a:schemeClr>
                </a:solidFill>
              </a:rPr>
              <a:t>Bergey</a:t>
            </a:r>
            <a:r>
              <a:rPr lang="en-US" sz="1400" b="1" i="1" dirty="0" smtClean="0">
                <a:solidFill>
                  <a:schemeClr val="tx1">
                    <a:lumMod val="85000"/>
                    <a:lumOff val="15000"/>
                  </a:schemeClr>
                </a:solidFill>
              </a:rPr>
              <a:t> et al. 2006</a:t>
            </a:r>
            <a:endParaRPr lang="x-none" sz="1400" b="1" i="1" dirty="0" smtClean="0">
              <a:solidFill>
                <a:schemeClr val="tx1">
                  <a:lumMod val="85000"/>
                  <a:lumOff val="15000"/>
                </a:schemeClr>
              </a:solidFill>
            </a:endParaRPr>
          </a:p>
          <a:p>
            <a:pPr eaLnBrk="1" fontAlgn="auto" hangingPunct="1">
              <a:buFont typeface="Arial"/>
              <a:buChar char="•"/>
              <a:defRPr/>
            </a:pPr>
            <a:r>
              <a:rPr lang="en-US" dirty="0" smtClean="0">
                <a:solidFill>
                  <a:schemeClr val="tx1">
                    <a:lumMod val="85000"/>
                    <a:lumOff val="15000"/>
                  </a:schemeClr>
                </a:solidFill>
              </a:rPr>
              <a:t>The Administration on Aging (AOA)</a:t>
            </a:r>
            <a:r>
              <a:rPr lang="x-none" dirty="0" smtClean="0">
                <a:solidFill>
                  <a:schemeClr val="tx1">
                    <a:lumMod val="85000"/>
                    <a:lumOff val="15000"/>
                  </a:schemeClr>
                </a:solidFill>
              </a:rPr>
              <a:t> 2009- polovina žena iznad 75 godina starosti u USA živi sama</a:t>
            </a:r>
          </a:p>
          <a:p>
            <a:pPr eaLnBrk="1" fontAlgn="auto" hangingPunct="1">
              <a:buFont typeface="Arial"/>
              <a:buChar char="•"/>
              <a:defRPr/>
            </a:pPr>
            <a:r>
              <a:rPr lang="x-none" dirty="0" smtClean="0">
                <a:solidFill>
                  <a:schemeClr val="tx1">
                    <a:lumMod val="85000"/>
                    <a:lumOff val="15000"/>
                  </a:schemeClr>
                </a:solidFill>
              </a:rPr>
              <a:t>Fokalni napadi sa pomućenjem svesti češći od GTK napada kod starijih i obično bez svedoka i neprijavljeni</a:t>
            </a:r>
            <a:endParaRPr lang="x-none" sz="1400" b="1" i="1" dirty="0" smtClean="0">
              <a:solidFill>
                <a:schemeClr val="tx1">
                  <a:lumMod val="85000"/>
                  <a:lumOff val="15000"/>
                </a:schemeClr>
              </a:solidFill>
            </a:endParaRPr>
          </a:p>
          <a:p>
            <a:pPr eaLnBrk="1" fontAlgn="auto" hangingPunct="1">
              <a:buFont typeface="Arial"/>
              <a:buChar char="•"/>
              <a:defRPr/>
            </a:pPr>
            <a:r>
              <a:rPr lang="da-DK" sz="1400" b="1" i="1" dirty="0" smtClean="0">
                <a:solidFill>
                  <a:schemeClr val="tx1">
                    <a:lumMod val="85000"/>
                    <a:lumOff val="15000"/>
                  </a:schemeClr>
                </a:solidFill>
              </a:rPr>
              <a:t>Stephen and Brodie 2000, Kellinghaus et al. 2004</a:t>
            </a:r>
            <a:endParaRPr lang="x-none" sz="1400" b="1" i="1" dirty="0" smtClean="0">
              <a:solidFill>
                <a:schemeClr val="tx1">
                  <a:lumMod val="85000"/>
                  <a:lumOff val="15000"/>
                </a:schemeClr>
              </a:solidFill>
            </a:endParaRPr>
          </a:p>
          <a:p>
            <a:pPr marL="0" indent="0" eaLnBrk="1" fontAlgn="auto" hangingPunct="1">
              <a:buFont typeface="Arial" panose="020B0604020202020204" pitchFamily="34" charset="0"/>
              <a:buNone/>
              <a:defRPr/>
            </a:pPr>
            <a:r>
              <a:rPr lang="x-none" sz="1400" b="1" dirty="0" smtClean="0">
                <a:solidFill>
                  <a:schemeClr val="tx1">
                    <a:lumMod val="85000"/>
                    <a:lumOff val="15000"/>
                  </a:schemeClr>
                </a:solidFill>
              </a:rPr>
              <a:t>	</a:t>
            </a:r>
            <a:endParaRPr lang="en-US" sz="1400" b="1" dirty="0">
              <a:solidFill>
                <a:schemeClr val="tx1">
                  <a:lumMod val="85000"/>
                  <a:lumOff val="15000"/>
                </a:schemeClr>
              </a:solidFill>
            </a:endParaRPr>
          </a:p>
        </p:txBody>
      </p:sp>
      <p:sp>
        <p:nvSpPr>
          <p:cNvPr id="4" name="Date Placeholder 3"/>
          <p:cNvSpPr>
            <a:spLocks noGrp="1"/>
          </p:cNvSpPr>
          <p:nvPr>
            <p:ph type="dt" sz="quarter" idx="10"/>
          </p:nvPr>
        </p:nvSpPr>
        <p:spPr/>
        <p:txBody>
          <a:bodyPr/>
          <a:lstStyle/>
          <a:p>
            <a:pPr>
              <a:defRPr/>
            </a:pPr>
            <a:fld id="{992EBB53-956F-4291-91CB-1D3602A867D6}" type="datetime3">
              <a:rPr lang="en-US"/>
              <a:pPr>
                <a:defRPr/>
              </a:pPr>
              <a:t>7 February 2023</a:t>
            </a:fld>
            <a:endParaRPr lang="en-US" dirty="0"/>
          </a:p>
        </p:txBody>
      </p:sp>
      <p:sp>
        <p:nvSpPr>
          <p:cNvPr id="22533"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r>
              <a:rPr lang="sv-SE" altLang="en-US" sz="1000" smtClean="0">
                <a:latin typeface="Garamond" panose="02020404030301010803" pitchFamily="18" charset="0"/>
              </a:rPr>
              <a:t>21. epileptološka škola, 25-27. okt.2019 Zlatibor</a:t>
            </a:r>
            <a:endParaRPr lang="en-US" altLang="en-US" sz="1000" smtClean="0">
              <a:latin typeface="Garamond" panose="02020404030301010803" pitchFamily="18" charset="0"/>
            </a:endParaRPr>
          </a:p>
        </p:txBody>
      </p:sp>
      <p:sp>
        <p:nvSpPr>
          <p:cNvPr id="22534"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35417687-ABB0-40F7-92DE-05FFCCFC23FC}" type="slidenum">
              <a:rPr lang="en-US" altLang="x-none" sz="1000" smtClean="0">
                <a:latin typeface="Garamond" panose="02020404030301010803" pitchFamily="18" charset="0"/>
              </a:rPr>
              <a:pPr/>
              <a:t>3</a:t>
            </a:fld>
            <a:endParaRPr lang="en-US" altLang="x-none" sz="1000" smtClean="0">
              <a:latin typeface="Garamond" panose="020204040303010108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endParaRPr lang="x-none" smtClean="0">
              <a:ln>
                <a:noFill/>
              </a:ln>
              <a:latin typeface="Comic Sans MS" panose="030F0702030302020204" pitchFamily="66" charset="0"/>
            </a:endParaRPr>
          </a:p>
        </p:txBody>
      </p:sp>
      <p:sp>
        <p:nvSpPr>
          <p:cNvPr id="104451" name="Rectangle 3"/>
          <p:cNvSpPr>
            <a:spLocks noGrp="1" noChangeArrowheads="1"/>
          </p:cNvSpPr>
          <p:nvPr>
            <p:ph type="body" idx="1"/>
          </p:nvPr>
        </p:nvSpPr>
        <p:spPr/>
        <p:txBody>
          <a:bodyPr/>
          <a:lstStyle/>
          <a:p>
            <a:pPr eaLnBrk="1" hangingPunct="1"/>
            <a:r>
              <a:rPr lang="sl-SI" smtClean="0"/>
              <a:t>INTRACEREBRALNA HEMORAGIJA (Haemorrhagia intracerebralis)</a:t>
            </a:r>
          </a:p>
          <a:p>
            <a:pPr eaLnBrk="1" hangingPunct="1"/>
            <a:endParaRPr lang="sl-SI" smtClean="0"/>
          </a:p>
          <a:p>
            <a:pPr eaLnBrk="1" hangingPunct="1"/>
            <a:endParaRPr lang="sl-SI" smtClean="0"/>
          </a:p>
          <a:p>
            <a:pPr eaLnBrk="1" hangingPunct="1"/>
            <a:r>
              <a:rPr lang="sl-SI" smtClean="0"/>
              <a:t>SUBARAHNOIDALNA HEMORAGIJA (Haemorrhagia subarachnoidalis) SAH</a:t>
            </a:r>
          </a:p>
          <a:p>
            <a:pPr eaLnBrk="1" hangingPunct="1">
              <a:buFont typeface="Wingdings" panose="05000000000000000000" pitchFamily="2" charset="2"/>
              <a:buNone/>
            </a:pPr>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325438" y="868363"/>
            <a:ext cx="8458200" cy="1462087"/>
          </a:xfrm>
        </p:spPr>
        <p:txBody>
          <a:bodyPr/>
          <a:lstStyle/>
          <a:p>
            <a:pPr eaLnBrk="1" hangingPunct="1"/>
            <a:r>
              <a:rPr lang="sl-SI" sz="3600" smtClean="0">
                <a:ln>
                  <a:noFill/>
                </a:ln>
              </a:rPr>
              <a:t>INTRACEREBRALNA HEMORAGIJA (Haemorrhagia intracerebralis)</a:t>
            </a:r>
            <a:r>
              <a:rPr lang="sl-SI" sz="3600" smtClean="0">
                <a:ln>
                  <a:noFill/>
                </a:ln>
                <a:latin typeface="Comic Sans MS" panose="030F0702030302020204" pitchFamily="66" charset="0"/>
              </a:rPr>
              <a:t/>
            </a:r>
            <a:br>
              <a:rPr lang="sl-SI" sz="3600" smtClean="0">
                <a:ln>
                  <a:noFill/>
                </a:ln>
                <a:latin typeface="Comic Sans MS" panose="030F0702030302020204" pitchFamily="66" charset="0"/>
              </a:rPr>
            </a:br>
            <a:endParaRPr lang="en-US" sz="3600" smtClean="0">
              <a:ln>
                <a:noFill/>
              </a:ln>
              <a:latin typeface="Comic Sans MS" panose="030F0702030302020204" pitchFamily="66" charset="0"/>
            </a:endParaRPr>
          </a:p>
        </p:txBody>
      </p:sp>
      <p:sp>
        <p:nvSpPr>
          <p:cNvPr id="105475" name="Rectangle 3"/>
          <p:cNvSpPr>
            <a:spLocks noGrp="1" noChangeArrowheads="1"/>
          </p:cNvSpPr>
          <p:nvPr>
            <p:ph type="body" idx="1"/>
          </p:nvPr>
        </p:nvSpPr>
        <p:spPr>
          <a:xfrm>
            <a:off x="684213" y="2349500"/>
            <a:ext cx="8099425" cy="4876800"/>
          </a:xfrm>
        </p:spPr>
        <p:txBody>
          <a:bodyPr/>
          <a:lstStyle/>
          <a:p>
            <a:pPr eaLnBrk="1" hangingPunct="1">
              <a:lnSpc>
                <a:spcPct val="90000"/>
              </a:lnSpc>
            </a:pPr>
            <a:r>
              <a:rPr lang="sl-SI" sz="2000" smtClean="0"/>
              <a:t>Predispozicija→HTA→fibrinoidna nekroza arterija →slabljenje zida→mikroaneurizme </a:t>
            </a:r>
          </a:p>
          <a:p>
            <a:pPr eaLnBrk="1" hangingPunct="1">
              <a:lnSpc>
                <a:spcPct val="90000"/>
              </a:lnSpc>
              <a:buFont typeface="Wingdings" panose="05000000000000000000" pitchFamily="2" charset="2"/>
              <a:buNone/>
            </a:pPr>
            <a:r>
              <a:rPr lang="sl-SI" sz="2000" smtClean="0"/>
              <a:t>                              →nagli skok TA</a:t>
            </a:r>
          </a:p>
          <a:p>
            <a:pPr eaLnBrk="1" hangingPunct="1">
              <a:lnSpc>
                <a:spcPct val="90000"/>
              </a:lnSpc>
              <a:buFont typeface="Wingdings" panose="05000000000000000000" pitchFamily="2" charset="2"/>
              <a:buNone/>
            </a:pPr>
            <a:r>
              <a:rPr lang="sl-SI" sz="2000" smtClean="0"/>
              <a:t>                              →ruptura vaskularne malformacije</a:t>
            </a:r>
          </a:p>
          <a:p>
            <a:pPr eaLnBrk="1" hangingPunct="1">
              <a:lnSpc>
                <a:spcPct val="90000"/>
              </a:lnSpc>
            </a:pPr>
            <a:r>
              <a:rPr lang="sl-SI" sz="2000" smtClean="0"/>
              <a:t>Krvavljenje je </a:t>
            </a:r>
            <a:r>
              <a:rPr lang="sl-SI" sz="2000" b="1" smtClean="0"/>
              <a:t>ograničeno</a:t>
            </a:r>
            <a:r>
              <a:rPr lang="sl-SI" sz="2000" smtClean="0"/>
              <a:t> otporom tkiva okolnih struktura</a:t>
            </a:r>
          </a:p>
          <a:p>
            <a:pPr eaLnBrk="1" hangingPunct="1">
              <a:lnSpc>
                <a:spcPct val="90000"/>
              </a:lnSpc>
            </a:pPr>
            <a:r>
              <a:rPr lang="sl-SI" sz="2000" smtClean="0"/>
              <a:t>10-15% svih moždanih udara (40% u putamenu, 7% u caudatusu, 22% lobarno,15% u talamusu, 8% u ponsu</a:t>
            </a:r>
          </a:p>
          <a:p>
            <a:pPr eaLnBrk="1" hangingPunct="1">
              <a:lnSpc>
                <a:spcPct val="90000"/>
              </a:lnSpc>
            </a:pPr>
            <a:endParaRPr lang="sl-SI" sz="2000" smtClean="0"/>
          </a:p>
          <a:p>
            <a:pPr eaLnBrk="1" hangingPunct="1">
              <a:lnSpc>
                <a:spcPct val="90000"/>
              </a:lnSpc>
            </a:pPr>
            <a:r>
              <a:rPr lang="sl-SI" sz="2000" smtClean="0"/>
              <a:t>Spontane hemoragije (antikoagulantna terapija,  antiagregaciona terapija, Tu)</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755650" y="692150"/>
            <a:ext cx="8229600" cy="657225"/>
          </a:xfrm>
        </p:spPr>
        <p:txBody>
          <a:bodyPr/>
          <a:lstStyle/>
          <a:p>
            <a:pPr eaLnBrk="1" hangingPunct="1"/>
            <a:r>
              <a:rPr lang="sl-SI" sz="3600" smtClean="0">
                <a:ln>
                  <a:noFill/>
                </a:ln>
              </a:rPr>
              <a:t>KLINIČKA SLIKA</a:t>
            </a:r>
            <a:endParaRPr lang="en-US" sz="3600" smtClean="0">
              <a:ln>
                <a:noFill/>
              </a:ln>
            </a:endParaRPr>
          </a:p>
        </p:txBody>
      </p:sp>
      <p:sp>
        <p:nvSpPr>
          <p:cNvPr id="106499" name="Rectangle 3"/>
          <p:cNvSpPr>
            <a:spLocks noGrp="1" noChangeArrowheads="1"/>
          </p:cNvSpPr>
          <p:nvPr>
            <p:ph type="body" idx="1"/>
          </p:nvPr>
        </p:nvSpPr>
        <p:spPr>
          <a:xfrm>
            <a:off x="69850" y="2349500"/>
            <a:ext cx="8915400" cy="4724400"/>
          </a:xfrm>
        </p:spPr>
        <p:txBody>
          <a:bodyPr/>
          <a:lstStyle/>
          <a:p>
            <a:pPr algn="ctr" eaLnBrk="1" hangingPunct="1">
              <a:lnSpc>
                <a:spcPct val="80000"/>
              </a:lnSpc>
              <a:buFont typeface="Wingdings" panose="05000000000000000000" pitchFamily="2" charset="2"/>
              <a:buNone/>
            </a:pPr>
            <a:r>
              <a:rPr lang="sl-SI" sz="2800" smtClean="0">
                <a:solidFill>
                  <a:schemeClr val="hlink"/>
                </a:solidFill>
                <a:latin typeface="Comic Sans MS" panose="030F0702030302020204" pitchFamily="66" charset="0"/>
              </a:rPr>
              <a:t>      </a:t>
            </a:r>
            <a:r>
              <a:rPr lang="sl-SI" smtClean="0">
                <a:solidFill>
                  <a:schemeClr val="tx1"/>
                </a:solidFill>
              </a:rPr>
              <a:t>neurološki deficit</a:t>
            </a:r>
            <a:r>
              <a:rPr lang="sl-SI" b="1" smtClean="0">
                <a:solidFill>
                  <a:schemeClr val="tx1"/>
                </a:solidFill>
              </a:rPr>
              <a:t> </a:t>
            </a:r>
            <a:r>
              <a:rPr lang="sl-SI" smtClean="0">
                <a:solidFill>
                  <a:schemeClr val="tx1"/>
                </a:solidFill>
              </a:rPr>
              <a:t>(zavisno od lokalizacije) </a:t>
            </a:r>
          </a:p>
          <a:p>
            <a:pPr algn="ctr" eaLnBrk="1" hangingPunct="1">
              <a:lnSpc>
                <a:spcPct val="80000"/>
              </a:lnSpc>
              <a:buFont typeface="Wingdings" panose="05000000000000000000" pitchFamily="2" charset="2"/>
              <a:buNone/>
            </a:pPr>
            <a:r>
              <a:rPr lang="sl-SI" smtClean="0">
                <a:solidFill>
                  <a:schemeClr val="tx1"/>
                </a:solidFill>
              </a:rPr>
              <a:t>+ </a:t>
            </a:r>
          </a:p>
          <a:p>
            <a:pPr algn="ctr" eaLnBrk="1" hangingPunct="1">
              <a:lnSpc>
                <a:spcPct val="80000"/>
              </a:lnSpc>
              <a:buFont typeface="Wingdings" panose="05000000000000000000" pitchFamily="2" charset="2"/>
              <a:buNone/>
            </a:pPr>
            <a:r>
              <a:rPr lang="sl-SI" smtClean="0">
                <a:solidFill>
                  <a:schemeClr val="tx1"/>
                </a:solidFill>
              </a:rPr>
              <a:t>znaci naglog porasta intrakranijalnog pritiska (nagla glavobolja, povraćanje, poremećaj svesti→ koma)</a:t>
            </a:r>
          </a:p>
          <a:p>
            <a:pPr eaLnBrk="1" hangingPunct="1">
              <a:lnSpc>
                <a:spcPct val="80000"/>
              </a:lnSpc>
            </a:pPr>
            <a:endParaRPr lang="sl-SI" smtClean="0">
              <a:solidFill>
                <a:schemeClr val="tx1"/>
              </a:solidFill>
            </a:endParaRPr>
          </a:p>
          <a:p>
            <a:pPr eaLnBrk="1" hangingPunct="1">
              <a:lnSpc>
                <a:spcPct val="80000"/>
              </a:lnSpc>
            </a:pPr>
            <a:r>
              <a:rPr lang="sl-SI" smtClean="0">
                <a:solidFill>
                  <a:schemeClr val="tx1"/>
                </a:solidFill>
              </a:rPr>
              <a:t>Intraventricularna hemoragija</a:t>
            </a:r>
            <a:endParaRPr lang="sl-SI" b="1" smtClean="0">
              <a:solidFill>
                <a:schemeClr val="tx1"/>
              </a:solidFill>
            </a:endParaRPr>
          </a:p>
          <a:p>
            <a:pPr eaLnBrk="1" hangingPunct="1">
              <a:lnSpc>
                <a:spcPct val="80000"/>
              </a:lnSpc>
            </a:pPr>
            <a:endParaRPr lang="sl-SI" b="1" smtClean="0">
              <a:solidFill>
                <a:schemeClr val="tx1"/>
              </a:solidFill>
            </a:endParaRPr>
          </a:p>
          <a:p>
            <a:pPr eaLnBrk="1" hangingPunct="1">
              <a:lnSpc>
                <a:spcPct val="80000"/>
              </a:lnSpc>
            </a:pPr>
            <a:endParaRPr lang="sl-SI" b="1" smtClean="0">
              <a:solidFill>
                <a:schemeClr val="tx1"/>
              </a:solidFill>
            </a:endParaRPr>
          </a:p>
          <a:p>
            <a:pPr eaLnBrk="1" hangingPunct="1">
              <a:lnSpc>
                <a:spcPct val="80000"/>
              </a:lnSpc>
            </a:pPr>
            <a:r>
              <a:rPr lang="sl-SI" b="1" smtClean="0">
                <a:solidFill>
                  <a:schemeClr val="tx1"/>
                </a:solidFill>
              </a:rPr>
              <a:t>Diferencijalna dijagnoza- </a:t>
            </a:r>
            <a:r>
              <a:rPr lang="sl-SI" smtClean="0">
                <a:solidFill>
                  <a:schemeClr val="tx1"/>
                </a:solidFill>
              </a:rPr>
              <a:t>tumori, apscesi, subduralni i epiduralni hematomi, IMU</a:t>
            </a:r>
            <a:endParaRPr lang="sl-SI" b="1" smtClean="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352425" y="981075"/>
            <a:ext cx="8229600" cy="657225"/>
          </a:xfrm>
        </p:spPr>
        <p:txBody>
          <a:bodyPr/>
          <a:lstStyle/>
          <a:p>
            <a:pPr eaLnBrk="1" hangingPunct="1"/>
            <a:r>
              <a:rPr lang="en-US" sz="3600" smtClean="0">
                <a:ln>
                  <a:noFill/>
                </a:ln>
              </a:rPr>
              <a:t>DIJAGNOSTIKA</a:t>
            </a:r>
          </a:p>
        </p:txBody>
      </p:sp>
      <p:sp>
        <p:nvSpPr>
          <p:cNvPr id="107523" name="Rectangle 3"/>
          <p:cNvSpPr>
            <a:spLocks noGrp="1" noChangeArrowheads="1"/>
          </p:cNvSpPr>
          <p:nvPr>
            <p:ph type="body" idx="1"/>
          </p:nvPr>
        </p:nvSpPr>
        <p:spPr>
          <a:xfrm>
            <a:off x="457200" y="2349500"/>
            <a:ext cx="8021638" cy="4319588"/>
          </a:xfrm>
        </p:spPr>
        <p:txBody>
          <a:bodyPr/>
          <a:lstStyle/>
          <a:p>
            <a:pPr eaLnBrk="1" hangingPunct="1">
              <a:lnSpc>
                <a:spcPct val="80000"/>
              </a:lnSpc>
            </a:pPr>
            <a:r>
              <a:rPr lang="sl-SI" sz="2000" smtClean="0"/>
              <a:t>identifikovati uzrok!!! (hipertenzija, jatrogeni, trauma,amiloidna angiopatija), </a:t>
            </a:r>
          </a:p>
          <a:p>
            <a:pPr eaLnBrk="1" hangingPunct="1">
              <a:lnSpc>
                <a:spcPct val="80000"/>
              </a:lnSpc>
            </a:pPr>
            <a:endParaRPr lang="sl-SI" sz="2000" smtClean="0"/>
          </a:p>
          <a:p>
            <a:pPr eaLnBrk="1" hangingPunct="1">
              <a:lnSpc>
                <a:spcPct val="80000"/>
              </a:lnSpc>
            </a:pPr>
            <a:r>
              <a:rPr lang="sl-SI" sz="2000" smtClean="0"/>
              <a:t>Kod mlađih- vaskularne malformacije, aneurizme, hemoragije u tumoru ili metastazi</a:t>
            </a:r>
          </a:p>
          <a:p>
            <a:pPr eaLnBrk="1" hangingPunct="1">
              <a:lnSpc>
                <a:spcPct val="80000"/>
              </a:lnSpc>
            </a:pPr>
            <a:endParaRPr lang="sl-SI" sz="2000" smtClean="0"/>
          </a:p>
          <a:p>
            <a:pPr eaLnBrk="1" hangingPunct="1">
              <a:lnSpc>
                <a:spcPct val="80000"/>
              </a:lnSpc>
            </a:pPr>
            <a:r>
              <a:rPr lang="sl-SI" sz="2000" smtClean="0"/>
              <a:t>Laboratorija- KKS, urea, glikemija, jonogram, koagulacioni status, gasne analize</a:t>
            </a:r>
          </a:p>
          <a:p>
            <a:pPr eaLnBrk="1" hangingPunct="1">
              <a:lnSpc>
                <a:spcPct val="80000"/>
              </a:lnSpc>
            </a:pPr>
            <a:endParaRPr lang="sl-SI" sz="2000" smtClean="0"/>
          </a:p>
          <a:p>
            <a:pPr eaLnBrk="1" hangingPunct="1">
              <a:lnSpc>
                <a:spcPct val="80000"/>
              </a:lnSpc>
            </a:pPr>
            <a:r>
              <a:rPr lang="sl-SI" sz="2000" smtClean="0">
                <a:solidFill>
                  <a:schemeClr val="hlink"/>
                </a:solidFill>
              </a:rPr>
              <a:t>CT- </a:t>
            </a:r>
            <a:r>
              <a:rPr lang="sl-SI" sz="2000" b="1" smtClean="0">
                <a:solidFill>
                  <a:schemeClr val="hlink"/>
                </a:solidFill>
              </a:rPr>
              <a:t>odmah</a:t>
            </a:r>
            <a:r>
              <a:rPr lang="sl-SI" sz="2000" smtClean="0">
                <a:solidFill>
                  <a:schemeClr val="hlink"/>
                </a:solidFill>
              </a:rPr>
              <a:t>-</a:t>
            </a:r>
            <a:r>
              <a:rPr lang="sl-SI" sz="2000" smtClean="0"/>
              <a:t> idealan za praćenje bolesnika</a:t>
            </a:r>
          </a:p>
          <a:p>
            <a:pPr eaLnBrk="1" hangingPunct="1">
              <a:lnSpc>
                <a:spcPct val="80000"/>
              </a:lnSpc>
            </a:pPr>
            <a:endParaRPr lang="sl-SI" sz="2000" smtClean="0"/>
          </a:p>
          <a:p>
            <a:pPr eaLnBrk="1" hangingPunct="1">
              <a:lnSpc>
                <a:spcPct val="80000"/>
              </a:lnSpc>
            </a:pPr>
            <a:r>
              <a:rPr lang="sl-SI" sz="2000" smtClean="0"/>
              <a:t>Angiografija- atipične hemoragije kod normotenzivnih i mladih (aneurizme i malformacije)</a:t>
            </a:r>
            <a:endParaRPr lang="en-US" sz="2000" smtClean="0"/>
          </a:p>
          <a:p>
            <a:pPr eaLnBrk="1" hangingPunct="1">
              <a:lnSpc>
                <a:spcPct val="80000"/>
              </a:lnSpc>
              <a:buFont typeface="Wingdings" panose="05000000000000000000" pitchFamily="2" charset="2"/>
              <a:buNone/>
            </a:pPr>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395288" y="620713"/>
            <a:ext cx="8229600" cy="419100"/>
          </a:xfrm>
        </p:spPr>
        <p:txBody>
          <a:bodyPr/>
          <a:lstStyle/>
          <a:p>
            <a:pPr eaLnBrk="1" hangingPunct="1"/>
            <a:r>
              <a:rPr lang="sl-SI" sz="3200" smtClean="0">
                <a:ln>
                  <a:noFill/>
                </a:ln>
              </a:rPr>
              <a:t>TERAPIJA</a:t>
            </a:r>
            <a:endParaRPr lang="en-US" sz="3200" smtClean="0">
              <a:ln>
                <a:noFill/>
              </a:ln>
            </a:endParaRPr>
          </a:p>
        </p:txBody>
      </p:sp>
      <p:sp>
        <p:nvSpPr>
          <p:cNvPr id="108547" name="Rectangle 3"/>
          <p:cNvSpPr>
            <a:spLocks noGrp="1" noChangeArrowheads="1"/>
          </p:cNvSpPr>
          <p:nvPr>
            <p:ph type="body" idx="1"/>
          </p:nvPr>
        </p:nvSpPr>
        <p:spPr>
          <a:xfrm>
            <a:off x="971550" y="1484313"/>
            <a:ext cx="7512050" cy="5715000"/>
          </a:xfrm>
        </p:spPr>
        <p:txBody>
          <a:bodyPr/>
          <a:lstStyle/>
          <a:p>
            <a:pPr eaLnBrk="1" hangingPunct="1">
              <a:lnSpc>
                <a:spcPct val="90000"/>
              </a:lnSpc>
              <a:buFont typeface="Wingdings" panose="05000000000000000000" pitchFamily="2" charset="2"/>
              <a:buNone/>
            </a:pPr>
            <a:r>
              <a:rPr lang="sl-SI" smtClean="0">
                <a:latin typeface="Comic Sans MS" panose="030F0702030302020204" pitchFamily="66" charset="0"/>
              </a:rPr>
              <a:t>1. </a:t>
            </a:r>
            <a:r>
              <a:rPr lang="sl-SI" sz="2000" smtClean="0"/>
              <a:t>airway i respiratorna podrška, kiseonik (gasne analize i izmenjeno stanje svesti), endotrahealna intubacija (koma, respiratorno ugroženi) i mehanička ventilacija</a:t>
            </a:r>
          </a:p>
          <a:p>
            <a:pPr eaLnBrk="1" hangingPunct="1">
              <a:lnSpc>
                <a:spcPct val="90000"/>
              </a:lnSpc>
              <a:buFont typeface="Wingdings" panose="05000000000000000000" pitchFamily="2" charset="2"/>
              <a:buNone/>
            </a:pPr>
            <a:r>
              <a:rPr lang="sl-SI" sz="2000" smtClean="0"/>
              <a:t>               </a:t>
            </a:r>
          </a:p>
          <a:p>
            <a:pPr eaLnBrk="1" hangingPunct="1">
              <a:lnSpc>
                <a:spcPct val="90000"/>
              </a:lnSpc>
              <a:buFont typeface="Wingdings" panose="05000000000000000000" pitchFamily="2" charset="2"/>
              <a:buNone/>
            </a:pPr>
            <a:r>
              <a:rPr lang="sl-SI" sz="2000" smtClean="0"/>
              <a:t>2. Medicamenti – kontrola edema (Manitol 0.5-1g/kg i.v. </a:t>
            </a:r>
          </a:p>
          <a:p>
            <a:pPr eaLnBrk="1" hangingPunct="1">
              <a:lnSpc>
                <a:spcPct val="90000"/>
              </a:lnSpc>
              <a:buFont typeface="Wingdings" panose="05000000000000000000" pitchFamily="2" charset="2"/>
              <a:buNone/>
            </a:pPr>
            <a:r>
              <a:rPr lang="sl-SI" sz="2000" smtClean="0"/>
              <a:t>                         - kontrola hipertenzije (Lasix 40mg i.v.)</a:t>
            </a:r>
          </a:p>
          <a:p>
            <a:pPr eaLnBrk="1" hangingPunct="1">
              <a:lnSpc>
                <a:spcPct val="90000"/>
              </a:lnSpc>
              <a:buFont typeface="Wingdings" panose="05000000000000000000" pitchFamily="2" charset="2"/>
              <a:buNone/>
            </a:pPr>
            <a:r>
              <a:rPr lang="sl-SI" sz="2000" smtClean="0"/>
              <a:t>                         - kontrola cerebralne perfuzije (transfuzija sveže krvi, plazme, trombocita)</a:t>
            </a:r>
          </a:p>
          <a:p>
            <a:pPr eaLnBrk="1" hangingPunct="1">
              <a:lnSpc>
                <a:spcPct val="90000"/>
              </a:lnSpc>
              <a:buFont typeface="Wingdings" panose="05000000000000000000" pitchFamily="2" charset="2"/>
              <a:buNone/>
            </a:pPr>
            <a:endParaRPr lang="sl-SI" sz="2000" smtClean="0"/>
          </a:p>
          <a:p>
            <a:pPr eaLnBrk="1" hangingPunct="1">
              <a:lnSpc>
                <a:spcPct val="90000"/>
              </a:lnSpc>
              <a:buFont typeface="Wingdings" panose="05000000000000000000" pitchFamily="2" charset="2"/>
              <a:buNone/>
            </a:pPr>
            <a:r>
              <a:rPr lang="sl-SI" sz="2000" smtClean="0"/>
              <a:t>3. Hirurgija – </a:t>
            </a:r>
            <a:r>
              <a:rPr lang="sl-SI" sz="2000" b="1" smtClean="0"/>
              <a:t>kada?</a:t>
            </a:r>
            <a:r>
              <a:rPr lang="sl-SI" sz="2000" smtClean="0"/>
              <a:t> – svesni sa umerenim do velikim hematomima</a:t>
            </a:r>
          </a:p>
          <a:p>
            <a:pPr eaLnBrk="1" hangingPunct="1">
              <a:lnSpc>
                <a:spcPct val="90000"/>
              </a:lnSpc>
              <a:buFont typeface="Wingdings" panose="05000000000000000000" pitchFamily="2" charset="2"/>
              <a:buNone/>
            </a:pPr>
            <a:r>
              <a:rPr lang="sl-SI" sz="2000" smtClean="0"/>
              <a:t>                  – drenaža hematoma, ventrikularna drenaža, uklanjanje AV malformacije ili tumora, klipsovanje aneurizme</a:t>
            </a:r>
            <a:endParaRPr lang="sl-SI" sz="2000" b="1" smtClean="0"/>
          </a:p>
          <a:p>
            <a:pPr eaLnBrk="1" hangingPunct="1">
              <a:lnSpc>
                <a:spcPct val="90000"/>
              </a:lnSpc>
            </a:pPr>
            <a:endParaRPr lang="en-US"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1176338" y="915988"/>
            <a:ext cx="6799262" cy="1303337"/>
          </a:xfrm>
        </p:spPr>
        <p:txBody>
          <a:bodyPr/>
          <a:lstStyle/>
          <a:p>
            <a:pPr eaLnBrk="1" hangingPunct="1"/>
            <a:endParaRPr lang="x-none" smtClean="0">
              <a:ln>
                <a:noFill/>
              </a:ln>
              <a:latin typeface="Comic Sans MS" panose="030F0702030302020204" pitchFamily="66" charset="0"/>
            </a:endParaRPr>
          </a:p>
        </p:txBody>
      </p:sp>
      <p:pic>
        <p:nvPicPr>
          <p:cNvPr id="109571" name="Picture 3" descr="Click to see larger picture">
            <a:hlinkClick r:id="rId2"/>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0" y="1778000"/>
            <a:ext cx="4202113" cy="5080000"/>
          </a:xfrm>
        </p:spPr>
      </p:pic>
      <p:pic>
        <p:nvPicPr>
          <p:cNvPr id="109572" name="Picture 4" descr="Click to see larger picture">
            <a:hlinkClick r:id="rId4"/>
          </p:cNvPr>
          <p:cNvPicPr>
            <a:picLocks noGrp="1" noChangeAspect="1" noChangeArrowheads="1"/>
          </p:cNvPicPr>
          <p:nvPr>
            <p:ph sz="half" idx="2"/>
          </p:nvPr>
        </p:nvPicPr>
        <p:blipFill>
          <a:blip r:embed="rId5">
            <a:extLst>
              <a:ext uri="{28A0092B-C50C-407E-A947-70E740481C1C}">
                <a14:useLocalDpi xmlns:a14="http://schemas.microsoft.com/office/drawing/2010/main" val="0"/>
              </a:ext>
            </a:extLst>
          </a:blip>
          <a:srcRect/>
          <a:stretch>
            <a:fillRect/>
          </a:stretch>
        </p:blipFill>
        <p:spPr>
          <a:xfrm>
            <a:off x="4940300" y="2057400"/>
            <a:ext cx="4203700" cy="4800600"/>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31750" y="836613"/>
            <a:ext cx="9144000" cy="1462087"/>
          </a:xfrm>
        </p:spPr>
        <p:txBody>
          <a:bodyPr/>
          <a:lstStyle/>
          <a:p>
            <a:pPr eaLnBrk="1" hangingPunct="1"/>
            <a:r>
              <a:rPr lang="sl-SI" sz="3600" smtClean="0">
                <a:ln>
                  <a:noFill/>
                </a:ln>
              </a:rPr>
              <a:t>SUBARAHNOIDALNA HEMORAGIJA (Haemorrhagia subarachnoidalis) SAH</a:t>
            </a:r>
            <a:br>
              <a:rPr lang="sl-SI" sz="3600" smtClean="0">
                <a:ln>
                  <a:noFill/>
                </a:ln>
              </a:rPr>
            </a:br>
            <a:endParaRPr lang="en-US" sz="3600" smtClean="0">
              <a:ln>
                <a:noFill/>
              </a:ln>
            </a:endParaRPr>
          </a:p>
        </p:txBody>
      </p:sp>
      <p:sp>
        <p:nvSpPr>
          <p:cNvPr id="110595" name="Rectangle 3"/>
          <p:cNvSpPr>
            <a:spLocks noGrp="1" noChangeArrowheads="1"/>
          </p:cNvSpPr>
          <p:nvPr>
            <p:ph type="body" idx="1"/>
          </p:nvPr>
        </p:nvSpPr>
        <p:spPr/>
        <p:txBody>
          <a:bodyPr/>
          <a:lstStyle/>
          <a:p>
            <a:pPr eaLnBrk="1" hangingPunct="1"/>
            <a:endParaRPr lang="en-US" sz="2800" smtClean="0">
              <a:latin typeface="Comic Sans MS" panose="030F0702030302020204" pitchFamily="66" charset="0"/>
            </a:endParaRPr>
          </a:p>
          <a:p>
            <a:pPr eaLnBrk="1" hangingPunct="1"/>
            <a:r>
              <a:rPr lang="en-US" sz="2800" smtClean="0"/>
              <a:t>URGENTNO STANJE</a:t>
            </a:r>
          </a:p>
          <a:p>
            <a:pPr eaLnBrk="1" hangingPunct="1"/>
            <a:endParaRPr lang="sl-SI" sz="2800" smtClean="0"/>
          </a:p>
          <a:p>
            <a:pPr eaLnBrk="1" hangingPunct="1"/>
            <a:r>
              <a:rPr lang="sl-SI" sz="2800" smtClean="0"/>
              <a:t>SPONTANA</a:t>
            </a:r>
          </a:p>
          <a:p>
            <a:pPr eaLnBrk="1" hangingPunct="1"/>
            <a:r>
              <a:rPr lang="sl-SI" sz="2800" smtClean="0"/>
              <a:t>TRAUMATSKA</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539750" y="620713"/>
            <a:ext cx="8229600" cy="717550"/>
          </a:xfrm>
        </p:spPr>
        <p:txBody>
          <a:bodyPr/>
          <a:lstStyle/>
          <a:p>
            <a:pPr eaLnBrk="1" hangingPunct="1">
              <a:defRPr/>
            </a:pPr>
            <a:r>
              <a:rPr lang="sl-SI" sz="3600" dirty="0" smtClean="0">
                <a:ln>
                  <a:noFill/>
                </a:ln>
                <a:latin typeface="+mn-lt"/>
              </a:rPr>
              <a:t>PATOGENEZA I PATOFIZIOLOGIJA</a:t>
            </a:r>
            <a:endParaRPr lang="en-US" sz="3600" dirty="0" smtClean="0">
              <a:ln>
                <a:noFill/>
              </a:ln>
              <a:latin typeface="+mn-lt"/>
            </a:endParaRPr>
          </a:p>
        </p:txBody>
      </p:sp>
      <p:sp>
        <p:nvSpPr>
          <p:cNvPr id="111619" name="Rectangle 3"/>
          <p:cNvSpPr>
            <a:spLocks noGrp="1" noChangeArrowheads="1"/>
          </p:cNvSpPr>
          <p:nvPr>
            <p:ph type="body" idx="1"/>
          </p:nvPr>
        </p:nvSpPr>
        <p:spPr>
          <a:xfrm>
            <a:off x="250825" y="1628775"/>
            <a:ext cx="7921625" cy="5791200"/>
          </a:xfrm>
        </p:spPr>
        <p:txBody>
          <a:bodyPr/>
          <a:lstStyle/>
          <a:p>
            <a:pPr eaLnBrk="1" hangingPunct="1">
              <a:lnSpc>
                <a:spcPct val="90000"/>
              </a:lnSpc>
              <a:buFont typeface="Wingdings" panose="05000000000000000000" pitchFamily="2" charset="2"/>
              <a:buNone/>
            </a:pPr>
            <a:r>
              <a:rPr lang="sl-SI" smtClean="0"/>
              <a:t>Krvavljenje na površini mozga zbog rupture krvnog suda (krv se oslobađa pod pritiskom u subarahnoidni prostor i brzo siri oko mozga i kičmene moždine→ </a:t>
            </a:r>
          </a:p>
          <a:p>
            <a:pPr eaLnBrk="1" hangingPunct="1">
              <a:lnSpc>
                <a:spcPct val="90000"/>
              </a:lnSpc>
              <a:buFont typeface="Wingdings" panose="05000000000000000000" pitchFamily="2" charset="2"/>
              <a:buNone/>
            </a:pPr>
            <a:r>
              <a:rPr lang="sl-SI" b="1" smtClean="0"/>
              <a:t>   iritacija meningea</a:t>
            </a:r>
          </a:p>
          <a:p>
            <a:pPr eaLnBrk="1" hangingPunct="1">
              <a:lnSpc>
                <a:spcPct val="90000"/>
              </a:lnSpc>
            </a:pPr>
            <a:r>
              <a:rPr lang="sl-SI" smtClean="0"/>
              <a:t>Aneurizme- urođena proširenja (multiple), na mestu račvanja velikih arterija Willis-ovog šestougla</a:t>
            </a:r>
          </a:p>
          <a:p>
            <a:pPr eaLnBrk="1" hangingPunct="1">
              <a:lnSpc>
                <a:spcPct val="90000"/>
              </a:lnSpc>
            </a:pPr>
            <a:r>
              <a:rPr lang="sl-SI" smtClean="0"/>
              <a:t>disekcija arterije</a:t>
            </a:r>
          </a:p>
          <a:p>
            <a:pPr eaLnBrk="1" hangingPunct="1">
              <a:lnSpc>
                <a:spcPct val="90000"/>
              </a:lnSpc>
            </a:pPr>
            <a:r>
              <a:rPr lang="sl-SI" smtClean="0"/>
              <a:t>Vaskularne malformacije (10% netraumatske SAH)</a:t>
            </a:r>
          </a:p>
          <a:p>
            <a:pPr eaLnBrk="1" hangingPunct="1">
              <a:lnSpc>
                <a:spcPct val="90000"/>
              </a:lnSpc>
            </a:pPr>
            <a:r>
              <a:rPr lang="sl-SI" smtClean="0"/>
              <a:t>Koagulopatije</a:t>
            </a:r>
          </a:p>
          <a:p>
            <a:pPr eaLnBrk="1" hangingPunct="1">
              <a:lnSpc>
                <a:spcPct val="90000"/>
              </a:lnSpc>
            </a:pPr>
            <a:r>
              <a:rPr lang="sl-SI" smtClean="0"/>
              <a:t>Krvavljenje tumora i metastaza</a:t>
            </a:r>
          </a:p>
          <a:p>
            <a:pPr eaLnBrk="1" hangingPunct="1">
              <a:lnSpc>
                <a:spcPct val="90000"/>
              </a:lnSpc>
            </a:pPr>
            <a:r>
              <a:rPr lang="sl-SI" smtClean="0"/>
              <a:t>Amiloidne angiopatija (stari ljudi)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pPr eaLnBrk="1" hangingPunct="1"/>
            <a:endParaRPr lang="x-none" smtClean="0">
              <a:ln>
                <a:noFill/>
              </a:ln>
              <a:latin typeface="Comic Sans MS" panose="030F0702030302020204" pitchFamily="66" charset="0"/>
            </a:endParaRPr>
          </a:p>
        </p:txBody>
      </p:sp>
      <p:sp>
        <p:nvSpPr>
          <p:cNvPr id="112643" name="Rectangle 3"/>
          <p:cNvSpPr>
            <a:spLocks noGrp="1" noChangeArrowheads="1"/>
          </p:cNvSpPr>
          <p:nvPr>
            <p:ph type="body" idx="1"/>
          </p:nvPr>
        </p:nvSpPr>
        <p:spPr>
          <a:xfrm>
            <a:off x="611188" y="2420938"/>
            <a:ext cx="8686800" cy="5791200"/>
          </a:xfrm>
        </p:spPr>
        <p:txBody>
          <a:bodyPr/>
          <a:lstStyle/>
          <a:p>
            <a:pPr eaLnBrk="1" hangingPunct="1">
              <a:buFont typeface="Wingdings" panose="05000000000000000000" pitchFamily="2" charset="2"/>
              <a:buNone/>
            </a:pPr>
            <a:r>
              <a:rPr lang="sl-SI" b="1" smtClean="0"/>
              <a:t>Epidemiologija- </a:t>
            </a:r>
            <a:r>
              <a:rPr lang="sl-SI" smtClean="0"/>
              <a:t>Oba pola, više žene, 6-16 na 100 000, ne raste sa starenjem</a:t>
            </a:r>
          </a:p>
          <a:p>
            <a:pPr eaLnBrk="1" hangingPunct="1">
              <a:buFont typeface="Wingdings" panose="05000000000000000000" pitchFamily="2" charset="2"/>
              <a:buNone/>
            </a:pPr>
            <a:r>
              <a:rPr lang="sl-SI" b="1" smtClean="0"/>
              <a:t>Smrtnost</a:t>
            </a:r>
            <a:r>
              <a:rPr lang="sl-SI" smtClean="0"/>
              <a:t> opada od 1970, rizik u trećoj trećini trudnoće</a:t>
            </a:r>
            <a:endParaRPr lang="sl-SI" b="1" smtClean="0"/>
          </a:p>
          <a:p>
            <a:pPr eaLnBrk="1" hangingPunct="1">
              <a:buFont typeface="Wingdings" panose="05000000000000000000" pitchFamily="2" charset="2"/>
              <a:buNone/>
            </a:pPr>
            <a:r>
              <a:rPr lang="sl-SI" b="1" smtClean="0"/>
              <a:t>Faktori rizika  </a:t>
            </a:r>
            <a:r>
              <a:rPr lang="sl-SI" smtClean="0"/>
              <a:t>- pušenje </a:t>
            </a:r>
          </a:p>
          <a:p>
            <a:pPr eaLnBrk="1" hangingPunct="1">
              <a:buFont typeface="Wingdings" panose="05000000000000000000" pitchFamily="2" charset="2"/>
              <a:buNone/>
            </a:pPr>
            <a:r>
              <a:rPr lang="sl-SI" smtClean="0"/>
              <a:t>                         - hipertenzija</a:t>
            </a:r>
          </a:p>
          <a:p>
            <a:pPr eaLnBrk="1" hangingPunct="1">
              <a:buFont typeface="Wingdings" panose="05000000000000000000" pitchFamily="2" charset="2"/>
              <a:buNone/>
            </a:pPr>
            <a:r>
              <a:rPr lang="sl-SI" smtClean="0"/>
              <a:t>                         - alkoholizam </a:t>
            </a:r>
          </a:p>
          <a:p>
            <a:pPr eaLnBrk="1" hangingPunct="1">
              <a:buFont typeface="Wingdings" panose="05000000000000000000" pitchFamily="2" charset="2"/>
              <a:buNone/>
            </a:pPr>
            <a:r>
              <a:rPr lang="sl-SI" smtClean="0"/>
              <a:t>                   - terapija kontraceptivima, hormonima</a:t>
            </a:r>
          </a:p>
          <a:p>
            <a:pPr eaLnBrk="1" hangingPunct="1"/>
            <a:r>
              <a:rPr lang="sl-SI" smtClean="0"/>
              <a:t> hiperholesterolemija i fizički napor→bez značajne povezanosti)</a:t>
            </a:r>
            <a:endParaRPr lang="sl-SI" b="1" smtClean="0"/>
          </a:p>
          <a:p>
            <a:pPr eaLnBrk="1" hangingPunct="1"/>
            <a:endParaRPr lang="en-US" sz="2800" smtClean="0">
              <a:latin typeface="Comic Sans MS" panose="030F0702030302020204" pitchFamily="66" charset="0"/>
            </a:endParaRPr>
          </a:p>
          <a:p>
            <a:pPr eaLnBrk="1" hangingPunct="1"/>
            <a:endParaRPr lang="en-US"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sl-SI" sz="3600" dirty="0" smtClean="0">
                <a:ln>
                  <a:noFill/>
                </a:ln>
              </a:rPr>
              <a:t>KLINIČKA SLIKA</a:t>
            </a:r>
            <a:br>
              <a:rPr lang="sl-SI" sz="3600" dirty="0" smtClean="0">
                <a:ln>
                  <a:noFill/>
                </a:ln>
              </a:rPr>
            </a:br>
            <a:endParaRPr lang="en-US" sz="3600" dirty="0" smtClean="0">
              <a:ln>
                <a:noFill/>
              </a:ln>
            </a:endParaRPr>
          </a:p>
        </p:txBody>
      </p:sp>
      <p:sp>
        <p:nvSpPr>
          <p:cNvPr id="113667" name="Rectangle 3"/>
          <p:cNvSpPr>
            <a:spLocks noGrp="1" noChangeArrowheads="1"/>
          </p:cNvSpPr>
          <p:nvPr>
            <p:ph type="body" idx="1"/>
          </p:nvPr>
        </p:nvSpPr>
        <p:spPr>
          <a:xfrm>
            <a:off x="900113" y="3141663"/>
            <a:ext cx="7704137" cy="2990850"/>
          </a:xfrm>
        </p:spPr>
        <p:txBody>
          <a:bodyPr/>
          <a:lstStyle/>
          <a:p>
            <a:pPr eaLnBrk="1" hangingPunct="1">
              <a:lnSpc>
                <a:spcPct val="80000"/>
              </a:lnSpc>
            </a:pPr>
            <a:r>
              <a:rPr lang="sl-SI" sz="2800" smtClean="0"/>
              <a:t>iznenadna jaka glavobolja</a:t>
            </a:r>
          </a:p>
          <a:p>
            <a:pPr eaLnBrk="1" hangingPunct="1">
              <a:lnSpc>
                <a:spcPct val="80000"/>
              </a:lnSpc>
            </a:pPr>
            <a:r>
              <a:rPr lang="sl-SI" sz="2800" smtClean="0"/>
              <a:t>obično prekid svake fizičke i intelektualne aktivnosti </a:t>
            </a:r>
          </a:p>
          <a:p>
            <a:pPr eaLnBrk="1" hangingPunct="1">
              <a:lnSpc>
                <a:spcPct val="80000"/>
              </a:lnSpc>
            </a:pPr>
            <a:r>
              <a:rPr lang="sl-SI" sz="2800" smtClean="0"/>
              <a:t>Povraćanje</a:t>
            </a:r>
          </a:p>
          <a:p>
            <a:pPr eaLnBrk="1" hangingPunct="1">
              <a:lnSpc>
                <a:spcPct val="80000"/>
              </a:lnSpc>
            </a:pPr>
            <a:r>
              <a:rPr lang="sl-SI" sz="2800" smtClean="0"/>
              <a:t>nekad agitiranost</a:t>
            </a:r>
          </a:p>
          <a:p>
            <a:pPr eaLnBrk="1" hangingPunct="1">
              <a:lnSpc>
                <a:spcPct val="80000"/>
              </a:lnSpc>
            </a:pPr>
            <a:r>
              <a:rPr lang="sl-SI" sz="2800" smtClean="0"/>
              <a:t>poremećaj svesti→ koma</a:t>
            </a:r>
            <a:endParaRPr lang="sl-SI" sz="2800" b="1" smtClean="0"/>
          </a:p>
          <a:p>
            <a:pPr eaLnBrk="1" hangingPunct="1">
              <a:lnSpc>
                <a:spcPct val="80000"/>
              </a:lnSpc>
              <a:buFont typeface="Wingdings" panose="05000000000000000000" pitchFamily="2" charset="2"/>
              <a:buNone/>
            </a:pPr>
            <a:endParaRPr lang="sl-SI" sz="2800" b="1" smtClean="0">
              <a:latin typeface="Comic Sans MS" panose="030F0702030302020204" pitchFamily="66" charset="0"/>
            </a:endParaRPr>
          </a:p>
          <a:p>
            <a:pPr eaLnBrk="1" hangingPunct="1">
              <a:lnSpc>
                <a:spcPct val="80000"/>
              </a:lnSpc>
            </a:pPr>
            <a:endParaRPr lang="en-US"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endParaRPr lang="en-US" altLang="en-US" smtClean="0">
              <a:ln>
                <a:noFill/>
              </a:ln>
            </a:endParaRPr>
          </a:p>
        </p:txBody>
      </p:sp>
      <p:sp>
        <p:nvSpPr>
          <p:cNvPr id="23555" name="Content Placeholder 2"/>
          <p:cNvSpPr>
            <a:spLocks noGrp="1"/>
          </p:cNvSpPr>
          <p:nvPr>
            <p:ph idx="1"/>
          </p:nvPr>
        </p:nvSpPr>
        <p:spPr/>
        <p:txBody>
          <a:bodyPr/>
          <a:lstStyle/>
          <a:p>
            <a:pPr eaLnBrk="1" hangingPunct="1"/>
            <a:r>
              <a:rPr lang="en-US" altLang="en-US" smtClean="0"/>
              <a:t>Starost ili starenje je neizbežan proces, čija se suština svodi na pojavu simptoma „premorenosti“, ne samo posebnih organa i tkiva nego i organizma u celini.</a:t>
            </a:r>
          </a:p>
          <a:p>
            <a:pPr eaLnBrk="1" hangingPunct="1"/>
            <a:r>
              <a:rPr lang="en-US" altLang="en-US" smtClean="0"/>
              <a:t>Starost počinje posle 65. godine života  – fiziološka starost. </a:t>
            </a:r>
          </a:p>
          <a:p>
            <a:pPr eaLnBrk="1" hangingPunct="1"/>
            <a:r>
              <a:rPr lang="en-US" altLang="en-US" smtClean="0"/>
              <a:t>Vidljiva strana starenja se javlja ranije nego što mislimo.  </a:t>
            </a:r>
          </a:p>
        </p:txBody>
      </p:sp>
      <p:sp>
        <p:nvSpPr>
          <p:cNvPr id="4" name="Date Placeholder 3"/>
          <p:cNvSpPr>
            <a:spLocks noGrp="1"/>
          </p:cNvSpPr>
          <p:nvPr>
            <p:ph type="dt" sz="quarter" idx="10"/>
          </p:nvPr>
        </p:nvSpPr>
        <p:spPr/>
        <p:txBody>
          <a:bodyPr/>
          <a:lstStyle/>
          <a:p>
            <a:pPr>
              <a:defRPr/>
            </a:pPr>
            <a:fld id="{C32A8E93-284E-4B62-AF6F-AE95CAE2C912}" type="datetime3">
              <a:rPr lang="en-US"/>
              <a:pPr>
                <a:defRPr/>
              </a:pPr>
              <a:t>7 February 2023</a:t>
            </a:fld>
            <a:endParaRPr lang="en-US" dirty="0"/>
          </a:p>
        </p:txBody>
      </p:sp>
      <p:sp>
        <p:nvSpPr>
          <p:cNvPr id="23557"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r>
              <a:rPr lang="sv-SE" altLang="en-US" sz="1000" smtClean="0">
                <a:latin typeface="Garamond" panose="02020404030301010803" pitchFamily="18" charset="0"/>
              </a:rPr>
              <a:t>21. epileptološka škola, 25-27. okt.2019 Zlatibor</a:t>
            </a:r>
            <a:endParaRPr lang="en-US" altLang="en-US" sz="1000" smtClean="0">
              <a:latin typeface="Garamond" panose="02020404030301010803" pitchFamily="18" charset="0"/>
            </a:endParaRPr>
          </a:p>
        </p:txBody>
      </p:sp>
      <p:sp>
        <p:nvSpPr>
          <p:cNvPr id="23558"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8AA44CA2-AECF-4CA8-AF91-0C5945E48705}" type="slidenum">
              <a:rPr lang="en-US" altLang="x-none" sz="1000" smtClean="0">
                <a:latin typeface="Garamond" panose="02020404030301010803" pitchFamily="18" charset="0"/>
              </a:rPr>
              <a:pPr/>
              <a:t>4</a:t>
            </a:fld>
            <a:endParaRPr lang="en-US" altLang="x-none" sz="1000" smtClean="0">
              <a:latin typeface="Garamond" panose="020204040303010108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defRPr/>
            </a:pPr>
            <a:r>
              <a:rPr lang="sl-SI" sz="3600" dirty="0" smtClean="0">
                <a:ln>
                  <a:noFill/>
                </a:ln>
                <a:latin typeface="+mn-lt"/>
              </a:rPr>
              <a:t>PREGLED</a:t>
            </a:r>
            <a:endParaRPr lang="en-US" sz="3600" dirty="0" smtClean="0">
              <a:ln>
                <a:noFill/>
              </a:ln>
              <a:latin typeface="+mn-lt"/>
            </a:endParaRPr>
          </a:p>
        </p:txBody>
      </p:sp>
      <p:sp>
        <p:nvSpPr>
          <p:cNvPr id="114691" name="Rectangle 3"/>
          <p:cNvSpPr>
            <a:spLocks noGrp="1" noChangeArrowheads="1"/>
          </p:cNvSpPr>
          <p:nvPr>
            <p:ph type="body" idx="1"/>
          </p:nvPr>
        </p:nvSpPr>
        <p:spPr>
          <a:xfrm>
            <a:off x="827088" y="2219325"/>
            <a:ext cx="7772400" cy="4876800"/>
          </a:xfrm>
        </p:spPr>
        <p:txBody>
          <a:bodyPr/>
          <a:lstStyle/>
          <a:p>
            <a:pPr eaLnBrk="1" hangingPunct="1">
              <a:lnSpc>
                <a:spcPct val="80000"/>
              </a:lnSpc>
              <a:buFont typeface="Wingdings" panose="05000000000000000000" pitchFamily="2" charset="2"/>
              <a:buNone/>
            </a:pPr>
            <a:endParaRPr lang="sl-SI" b="1" smtClean="0">
              <a:latin typeface="Comic Sans MS" panose="030F0702030302020204" pitchFamily="66" charset="0"/>
            </a:endParaRPr>
          </a:p>
          <a:p>
            <a:pPr eaLnBrk="1" hangingPunct="1">
              <a:lnSpc>
                <a:spcPct val="80000"/>
              </a:lnSpc>
            </a:pPr>
            <a:r>
              <a:rPr lang="sl-SI" smtClean="0">
                <a:solidFill>
                  <a:schemeClr val="tx1"/>
                </a:solidFill>
              </a:rPr>
              <a:t>bez teških neuroloških poremećaja (III nerv, VII nerv, diskretna hemipareza, disfazija, vertigo, obostrani Babinski</a:t>
            </a:r>
          </a:p>
          <a:p>
            <a:pPr eaLnBrk="1" hangingPunct="1">
              <a:lnSpc>
                <a:spcPct val="80000"/>
              </a:lnSpc>
              <a:buFont typeface="Wingdings" panose="05000000000000000000" pitchFamily="2" charset="2"/>
              <a:buNone/>
            </a:pPr>
            <a:endParaRPr lang="sl-SI" b="1" smtClean="0">
              <a:solidFill>
                <a:schemeClr val="tx1"/>
              </a:solidFill>
            </a:endParaRPr>
          </a:p>
          <a:p>
            <a:pPr eaLnBrk="1" hangingPunct="1">
              <a:lnSpc>
                <a:spcPct val="80000"/>
              </a:lnSpc>
              <a:buFont typeface="Wingdings" panose="05000000000000000000" pitchFamily="2" charset="2"/>
              <a:buNone/>
            </a:pPr>
            <a:r>
              <a:rPr lang="sl-SI" b="1" smtClean="0">
                <a:solidFill>
                  <a:schemeClr val="tx1"/>
                </a:solidFill>
              </a:rPr>
              <a:t>CT</a:t>
            </a:r>
            <a:r>
              <a:rPr lang="sl-SI" smtClean="0">
                <a:solidFill>
                  <a:schemeClr val="tx1"/>
                </a:solidFill>
              </a:rPr>
              <a:t> pozitivan ako se uradi odmah, može da bude i negativan</a:t>
            </a:r>
          </a:p>
          <a:p>
            <a:pPr eaLnBrk="1" hangingPunct="1">
              <a:lnSpc>
                <a:spcPct val="80000"/>
              </a:lnSpc>
              <a:buFont typeface="Wingdings" panose="05000000000000000000" pitchFamily="2" charset="2"/>
              <a:buNone/>
            </a:pPr>
            <a:endParaRPr lang="sl-SI" b="1" smtClean="0">
              <a:solidFill>
                <a:schemeClr val="tx1"/>
              </a:solidFill>
            </a:endParaRPr>
          </a:p>
          <a:p>
            <a:pPr eaLnBrk="1" hangingPunct="1">
              <a:lnSpc>
                <a:spcPct val="80000"/>
              </a:lnSpc>
              <a:buFont typeface="Wingdings" panose="05000000000000000000" pitchFamily="2" charset="2"/>
              <a:buNone/>
            </a:pPr>
            <a:r>
              <a:rPr lang="sl-SI" b="1" smtClean="0">
                <a:solidFill>
                  <a:schemeClr val="tx1"/>
                </a:solidFill>
              </a:rPr>
              <a:t>LP </a:t>
            </a:r>
            <a:r>
              <a:rPr lang="sl-SI" smtClean="0">
                <a:solidFill>
                  <a:schemeClr val="tx1"/>
                </a:solidFill>
              </a:rPr>
              <a:t>- ako je dijagnoza verovatna a CT normalan</a:t>
            </a:r>
          </a:p>
          <a:p>
            <a:pPr eaLnBrk="1" hangingPunct="1">
              <a:lnSpc>
                <a:spcPct val="80000"/>
              </a:lnSpc>
              <a:buFont typeface="Wingdings" panose="05000000000000000000" pitchFamily="2" charset="2"/>
              <a:buNone/>
            </a:pPr>
            <a:endParaRPr lang="sl-SI" b="1" smtClean="0">
              <a:solidFill>
                <a:schemeClr val="tx1"/>
              </a:solidFill>
            </a:endParaRPr>
          </a:p>
          <a:p>
            <a:pPr eaLnBrk="1" hangingPunct="1">
              <a:lnSpc>
                <a:spcPct val="80000"/>
              </a:lnSpc>
              <a:buFont typeface="Wingdings" panose="05000000000000000000" pitchFamily="2" charset="2"/>
              <a:buNone/>
            </a:pPr>
            <a:r>
              <a:rPr lang="sl-SI" b="1" smtClean="0">
                <a:solidFill>
                  <a:schemeClr val="tx1"/>
                </a:solidFill>
              </a:rPr>
              <a:t>Angiografija</a:t>
            </a:r>
            <a:r>
              <a:rPr lang="sl-SI" smtClean="0">
                <a:solidFill>
                  <a:schemeClr val="tx1"/>
                </a:solidFill>
              </a:rPr>
              <a:t> </a:t>
            </a:r>
            <a:r>
              <a:rPr lang="sl-SI" b="1" smtClean="0">
                <a:solidFill>
                  <a:schemeClr val="tx1"/>
                </a:solidFill>
              </a:rPr>
              <a:t>(kada?!)</a:t>
            </a:r>
          </a:p>
          <a:p>
            <a:pPr eaLnBrk="1" hangingPunct="1">
              <a:lnSpc>
                <a:spcPct val="80000"/>
              </a:lnSpc>
            </a:pPr>
            <a:endParaRPr lang="en-US" sz="2800" smtClean="0">
              <a:latin typeface="Comic Sans MS" panose="030F0702030302020204" pitchFamily="66" charset="0"/>
            </a:endParaRPr>
          </a:p>
          <a:p>
            <a:pPr eaLnBrk="1" hangingPunct="1">
              <a:lnSpc>
                <a:spcPct val="80000"/>
              </a:lnSpc>
            </a:pPr>
            <a:endParaRPr lang="en-US"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defRPr/>
            </a:pPr>
            <a:r>
              <a:rPr lang="sl-SI" sz="3600" b="1" dirty="0" smtClean="0">
                <a:ln>
                  <a:noFill/>
                </a:ln>
                <a:latin typeface="+mn-lt"/>
              </a:rPr>
              <a:t>Terapija</a:t>
            </a:r>
            <a:endParaRPr lang="en-US" sz="3600" b="1" dirty="0" smtClean="0">
              <a:ln>
                <a:noFill/>
              </a:ln>
              <a:latin typeface="+mn-lt"/>
            </a:endParaRPr>
          </a:p>
        </p:txBody>
      </p:sp>
      <p:sp>
        <p:nvSpPr>
          <p:cNvPr id="115715" name="Rectangle 3"/>
          <p:cNvSpPr>
            <a:spLocks noGrp="1" noChangeArrowheads="1"/>
          </p:cNvSpPr>
          <p:nvPr>
            <p:ph type="body" idx="1"/>
          </p:nvPr>
        </p:nvSpPr>
        <p:spPr>
          <a:xfrm>
            <a:off x="684213" y="3141663"/>
            <a:ext cx="8229600" cy="3995737"/>
          </a:xfrm>
        </p:spPr>
        <p:txBody>
          <a:bodyPr/>
          <a:lstStyle/>
          <a:p>
            <a:pPr eaLnBrk="1" hangingPunct="1"/>
            <a:r>
              <a:rPr lang="sl-SI" smtClean="0">
                <a:solidFill>
                  <a:schemeClr val="tx1"/>
                </a:solidFill>
              </a:rPr>
              <a:t>Hirurška u većini slučajeva </a:t>
            </a:r>
          </a:p>
          <a:p>
            <a:pPr eaLnBrk="1" hangingPunct="1">
              <a:buFont typeface="Wingdings" panose="05000000000000000000" pitchFamily="2" charset="2"/>
              <a:buNone/>
            </a:pPr>
            <a:r>
              <a:rPr lang="sl-SI" b="1" smtClean="0">
                <a:solidFill>
                  <a:schemeClr val="tx1"/>
                </a:solidFill>
              </a:rPr>
              <a:t>  rano klipsovanje aneurizme</a:t>
            </a:r>
            <a:r>
              <a:rPr lang="sl-SI" smtClean="0">
                <a:solidFill>
                  <a:schemeClr val="tx1"/>
                </a:solidFill>
              </a:rPr>
              <a:t> -metod izbora</a:t>
            </a:r>
          </a:p>
          <a:p>
            <a:pPr eaLnBrk="1" hangingPunct="1"/>
            <a:endParaRPr lang="sl-SI" sz="28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395288" y="908050"/>
            <a:ext cx="8229600" cy="479425"/>
          </a:xfrm>
        </p:spPr>
        <p:txBody>
          <a:bodyPr/>
          <a:lstStyle/>
          <a:p>
            <a:pPr eaLnBrk="1" hangingPunct="1"/>
            <a:r>
              <a:rPr lang="sl-SI" sz="3600" smtClean="0">
                <a:ln>
                  <a:noFill/>
                </a:ln>
              </a:rPr>
              <a:t>TERAPIJA</a:t>
            </a:r>
            <a:endParaRPr lang="en-US" sz="3600" smtClean="0">
              <a:ln>
                <a:noFill/>
              </a:ln>
            </a:endParaRPr>
          </a:p>
        </p:txBody>
      </p:sp>
      <p:sp>
        <p:nvSpPr>
          <p:cNvPr id="116739" name="Rectangle 3"/>
          <p:cNvSpPr>
            <a:spLocks noGrp="1" noChangeArrowheads="1"/>
          </p:cNvSpPr>
          <p:nvPr>
            <p:ph type="body" idx="1"/>
          </p:nvPr>
        </p:nvSpPr>
        <p:spPr>
          <a:xfrm>
            <a:off x="755650" y="1773238"/>
            <a:ext cx="7704138" cy="4681537"/>
          </a:xfrm>
        </p:spPr>
        <p:txBody>
          <a:bodyPr/>
          <a:lstStyle/>
          <a:p>
            <a:pPr eaLnBrk="1" hangingPunct="1">
              <a:lnSpc>
                <a:spcPct val="90000"/>
              </a:lnSpc>
              <a:buFont typeface="Wingdings" panose="05000000000000000000" pitchFamily="2" charset="2"/>
              <a:buNone/>
            </a:pPr>
            <a:r>
              <a:rPr lang="sl-SI" smtClean="0">
                <a:solidFill>
                  <a:schemeClr val="tx1"/>
                </a:solidFill>
              </a:rPr>
              <a:t>Da se spreče komplikacije: </a:t>
            </a:r>
          </a:p>
          <a:p>
            <a:pPr eaLnBrk="1" hangingPunct="1">
              <a:lnSpc>
                <a:spcPct val="90000"/>
              </a:lnSpc>
            </a:pPr>
            <a:r>
              <a:rPr lang="sl-SI" smtClean="0">
                <a:solidFill>
                  <a:schemeClr val="tx1"/>
                </a:solidFill>
              </a:rPr>
              <a:t>Rekrvavljenje→ varijacije TA→mirovanje, analgetici</a:t>
            </a:r>
          </a:p>
          <a:p>
            <a:pPr eaLnBrk="1" hangingPunct="1">
              <a:lnSpc>
                <a:spcPct val="90000"/>
              </a:lnSpc>
            </a:pPr>
            <a:r>
              <a:rPr lang="sl-SI" smtClean="0">
                <a:solidFill>
                  <a:schemeClr val="tx1"/>
                </a:solidFill>
              </a:rPr>
              <a:t>Vazospazam→ ograničena perfuzija u nekim zonama→1/2 ima vazospazam i do 20% takvih umire uprkos terapiji (početak 3-5 dana od hemoragije, maksimum od 5-14 dana, smanjuje se 2-4 nedelje) →Nimodipine oralno na 4 sata → 3H (hipertenzija, hipervolemija i hemodilucija)</a:t>
            </a:r>
          </a:p>
          <a:p>
            <a:pPr eaLnBrk="1" hangingPunct="1">
              <a:lnSpc>
                <a:spcPct val="90000"/>
              </a:lnSpc>
            </a:pPr>
            <a:r>
              <a:rPr lang="sl-SI" smtClean="0">
                <a:solidFill>
                  <a:schemeClr val="tx1"/>
                </a:solidFill>
              </a:rPr>
              <a:t>Hidrocefalus u 20% slučajeva→ retko akutno, hronično redovno→ventrikulostoma</a:t>
            </a:r>
          </a:p>
          <a:p>
            <a:pPr eaLnBrk="1" hangingPunct="1">
              <a:lnSpc>
                <a:spcPct val="90000"/>
              </a:lnSpc>
            </a:pPr>
            <a:r>
              <a:rPr lang="sl-SI" smtClean="0">
                <a:solidFill>
                  <a:schemeClr val="tx1"/>
                </a:solidFill>
              </a:rPr>
              <a:t>Hiponatrijemija→ u 10-35%</a:t>
            </a:r>
          </a:p>
          <a:p>
            <a:pPr eaLnBrk="1" hangingPunct="1">
              <a:lnSpc>
                <a:spcPct val="90000"/>
              </a:lnSpc>
            </a:pPr>
            <a:r>
              <a:rPr lang="sl-SI" smtClean="0">
                <a:solidFill>
                  <a:schemeClr val="tx1"/>
                </a:solidFill>
              </a:rPr>
              <a:t>Konvulzije→prolongirana terapija samo izuzetno</a:t>
            </a:r>
            <a:endParaRPr lang="en-US" smtClean="0">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endParaRPr lang="x-none" smtClean="0">
              <a:ln>
                <a:noFill/>
              </a:ln>
              <a:latin typeface="Comic Sans MS" panose="030F0702030302020204" pitchFamily="66" charset="0"/>
            </a:endParaRPr>
          </a:p>
        </p:txBody>
      </p:sp>
      <p:pic>
        <p:nvPicPr>
          <p:cNvPr id="117763" name="Picture 3" descr="Click to see larger picture">
            <a:hlinkClick r:id="rId2"/>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0" y="2057400"/>
            <a:ext cx="3143250" cy="4191000"/>
          </a:xfrm>
        </p:spPr>
      </p:pic>
      <p:pic>
        <p:nvPicPr>
          <p:cNvPr id="117764" name="Picture 4" descr="Click to see larger picture">
            <a:hlinkClick r:id="rId4"/>
          </p:cNvPr>
          <p:cNvPicPr>
            <a:picLocks noGrp="1" noChangeAspect="1" noChangeArrowheads="1"/>
          </p:cNvPicPr>
          <p:nvPr>
            <p:ph sz="quarter" idx="2"/>
          </p:nvPr>
        </p:nvPicPr>
        <p:blipFill>
          <a:blip r:embed="rId5">
            <a:extLst>
              <a:ext uri="{28A0092B-C50C-407E-A947-70E740481C1C}">
                <a14:useLocalDpi xmlns:a14="http://schemas.microsoft.com/office/drawing/2010/main" val="0"/>
              </a:ext>
            </a:extLst>
          </a:blip>
          <a:srcRect/>
          <a:stretch>
            <a:fillRect/>
          </a:stretch>
        </p:blipFill>
        <p:spPr>
          <a:xfrm>
            <a:off x="3200400" y="2057400"/>
            <a:ext cx="3028950" cy="4267200"/>
          </a:xfrm>
        </p:spPr>
      </p:pic>
      <p:pic>
        <p:nvPicPr>
          <p:cNvPr id="117765" name="Picture 5" descr="Click to see larger picture">
            <a:hlinkClick r:id="rId6"/>
          </p:cNvPr>
          <p:cNvPicPr>
            <a:picLocks noGrp="1" noChangeAspect="1" noChangeArrowheads="1"/>
          </p:cNvPicPr>
          <p:nvPr>
            <p:ph sz="quarter" idx="3"/>
          </p:nvPr>
        </p:nvPicPr>
        <p:blipFill>
          <a:blip r:embed="rId7">
            <a:extLst>
              <a:ext uri="{28A0092B-C50C-407E-A947-70E740481C1C}">
                <a14:useLocalDpi xmlns:a14="http://schemas.microsoft.com/office/drawing/2010/main" val="0"/>
              </a:ext>
            </a:extLst>
          </a:blip>
          <a:srcRect/>
          <a:stretch>
            <a:fillRect/>
          </a:stretch>
        </p:blipFill>
        <p:spPr>
          <a:xfrm>
            <a:off x="6172200" y="2057400"/>
            <a:ext cx="2971800" cy="4191000"/>
          </a:xfr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539552" y="915988"/>
            <a:ext cx="7901186" cy="1303337"/>
          </a:xfrm>
        </p:spPr>
        <p:txBody>
          <a:bodyPr/>
          <a:lstStyle/>
          <a:p>
            <a:r>
              <a:rPr lang="x-none" dirty="0" smtClean="0">
                <a:ln>
                  <a:noFill/>
                </a:ln>
              </a:rPr>
              <a:t>EKSTRAPIRADNI POREMEĆAJI tj</a:t>
            </a:r>
            <a:br>
              <a:rPr lang="x-none" dirty="0" smtClean="0">
                <a:ln>
                  <a:noFill/>
                </a:ln>
              </a:rPr>
            </a:br>
            <a:r>
              <a:rPr lang="x-none" dirty="0" smtClean="0">
                <a:ln>
                  <a:noFill/>
                </a:ln>
              </a:rPr>
              <a:t>POREMEĆAJI POKRETA</a:t>
            </a:r>
          </a:p>
        </p:txBody>
      </p:sp>
      <p:sp>
        <p:nvSpPr>
          <p:cNvPr id="17411" name="Content Placeholder 2"/>
          <p:cNvSpPr>
            <a:spLocks noGrp="1"/>
          </p:cNvSpPr>
          <p:nvPr>
            <p:ph idx="1"/>
          </p:nvPr>
        </p:nvSpPr>
        <p:spPr/>
        <p:txBody>
          <a:bodyPr/>
          <a:lstStyle/>
          <a:p>
            <a:r>
              <a:rPr lang="x-none" smtClean="0"/>
              <a:t>Поремећај вољних покрета</a:t>
            </a:r>
          </a:p>
          <a:p>
            <a:r>
              <a:rPr lang="x-none" smtClean="0"/>
              <a:t>Неодговарајући невољни покрети (дискинезије)</a:t>
            </a:r>
          </a:p>
          <a:p>
            <a:endParaRPr lang="x-none" smtClean="0"/>
          </a:p>
          <a:p>
            <a:r>
              <a:rPr lang="x-none" smtClean="0"/>
              <a:t>Базалне ганглије (каудатус, путамен, гл палидус, субталамичко једро и субстанција нигра)</a:t>
            </a:r>
          </a:p>
          <a:p>
            <a:r>
              <a:rPr lang="x-none" smtClean="0"/>
              <a:t>Моторни неуронски круг (започиње вољне и потискује невољне покрете)</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0628589"/>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x-none" smtClean="0">
                <a:ln>
                  <a:noFill/>
                </a:ln>
              </a:rPr>
              <a:t>Болести базалних ганглија</a:t>
            </a:r>
          </a:p>
        </p:txBody>
      </p:sp>
      <p:sp>
        <p:nvSpPr>
          <p:cNvPr id="18435" name="Content Placeholder 2"/>
          <p:cNvSpPr>
            <a:spLocks noGrp="1"/>
          </p:cNvSpPr>
          <p:nvPr>
            <p:ph idx="1"/>
          </p:nvPr>
        </p:nvSpPr>
        <p:spPr>
          <a:xfrm>
            <a:off x="898525" y="2492375"/>
            <a:ext cx="7354888" cy="3444875"/>
          </a:xfrm>
        </p:spPr>
        <p:txBody>
          <a:bodyPr/>
          <a:lstStyle/>
          <a:p>
            <a:r>
              <a:rPr lang="x-none" smtClean="0"/>
              <a:t>Хипокинетски синдром (сиромаштво спонтане моторике, нпр Паркинсонова болест)</a:t>
            </a:r>
          </a:p>
          <a:p>
            <a:endParaRPr lang="x-none" smtClean="0"/>
          </a:p>
          <a:p>
            <a:r>
              <a:rPr lang="x-none" smtClean="0"/>
              <a:t>Хиперкинетски синдром (невољни покрети тј. дискинезије)</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5710862"/>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Cyrl-CS" smtClean="0">
                <a:ln>
                  <a:noFill/>
                </a:ln>
              </a:rPr>
              <a:t>Паркинсонизам</a:t>
            </a:r>
            <a:endParaRPr lang="en-US" smtClean="0">
              <a:ln>
                <a:noFill/>
              </a:ln>
            </a:endParaRPr>
          </a:p>
        </p:txBody>
      </p:sp>
      <p:sp>
        <p:nvSpPr>
          <p:cNvPr id="3075" name="Rectangle 3"/>
          <p:cNvSpPr>
            <a:spLocks noGrp="1" noChangeArrowheads="1"/>
          </p:cNvSpPr>
          <p:nvPr>
            <p:ph idx="1"/>
          </p:nvPr>
        </p:nvSpPr>
        <p:spPr/>
        <p:txBody>
          <a:bodyPr rtlCol="0">
            <a:normAutofit fontScale="85000" lnSpcReduction="20000"/>
          </a:bodyPr>
          <a:lstStyle/>
          <a:p>
            <a:pPr eaLnBrk="1" fontAlgn="auto" hangingPunct="1">
              <a:buFont typeface="Arial"/>
              <a:buChar char="•"/>
              <a:defRPr/>
            </a:pPr>
            <a:r>
              <a:rPr lang="sr-Cyrl-CS" dirty="0" smtClean="0">
                <a:solidFill>
                  <a:schemeClr val="tx1">
                    <a:lumMod val="85000"/>
                    <a:lumOff val="15000"/>
                  </a:schemeClr>
                </a:solidFill>
              </a:rPr>
              <a:t>Клинички синдром:</a:t>
            </a:r>
          </a:p>
          <a:p>
            <a:pPr eaLnBrk="1" fontAlgn="auto" hangingPunct="1">
              <a:buFontTx/>
              <a:buNone/>
              <a:defRPr/>
            </a:pPr>
            <a:r>
              <a:rPr lang="sr-Cyrl-CS" dirty="0" smtClean="0">
                <a:solidFill>
                  <a:schemeClr val="tx1">
                    <a:lumMod val="85000"/>
                    <a:lumOff val="15000"/>
                  </a:schemeClr>
                </a:solidFill>
              </a:rPr>
              <a:t>        Брадикинезија/акинезија</a:t>
            </a:r>
          </a:p>
          <a:p>
            <a:pPr eaLnBrk="1" fontAlgn="auto" hangingPunct="1">
              <a:buFontTx/>
              <a:buNone/>
              <a:defRPr/>
            </a:pPr>
            <a:r>
              <a:rPr lang="sr-Cyrl-CS" dirty="0" smtClean="0">
                <a:solidFill>
                  <a:schemeClr val="tx1">
                    <a:lumMod val="85000"/>
                    <a:lumOff val="15000"/>
                  </a:schemeClr>
                </a:solidFill>
              </a:rPr>
              <a:t>        Ри</a:t>
            </a:r>
            <a:r>
              <a:rPr lang="x-none" dirty="0" smtClean="0">
                <a:solidFill>
                  <a:schemeClr val="tx1">
                    <a:lumMod val="85000"/>
                    <a:lumOff val="15000"/>
                  </a:schemeClr>
                </a:solidFill>
              </a:rPr>
              <a:t>гидитет</a:t>
            </a:r>
            <a:endParaRPr lang="sr-Cyrl-CS" dirty="0" smtClean="0">
              <a:solidFill>
                <a:schemeClr val="tx1">
                  <a:lumMod val="85000"/>
                  <a:lumOff val="15000"/>
                </a:schemeClr>
              </a:solidFill>
            </a:endParaRPr>
          </a:p>
          <a:p>
            <a:pPr eaLnBrk="1" fontAlgn="auto" hangingPunct="1">
              <a:buFontTx/>
              <a:buNone/>
              <a:defRPr/>
            </a:pPr>
            <a:r>
              <a:rPr lang="sr-Cyrl-CS" dirty="0" smtClean="0">
                <a:solidFill>
                  <a:schemeClr val="tx1">
                    <a:lumMod val="85000"/>
                    <a:lumOff val="15000"/>
                  </a:schemeClr>
                </a:solidFill>
              </a:rPr>
              <a:t>        Тремор</a:t>
            </a:r>
          </a:p>
          <a:p>
            <a:pPr eaLnBrk="1" fontAlgn="auto" hangingPunct="1">
              <a:buFontTx/>
              <a:buNone/>
              <a:defRPr/>
            </a:pPr>
            <a:endParaRPr lang="sr-Cyrl-CS" dirty="0" smtClean="0">
              <a:solidFill>
                <a:schemeClr val="tx1">
                  <a:lumMod val="85000"/>
                  <a:lumOff val="15000"/>
                </a:schemeClr>
              </a:solidFill>
            </a:endParaRPr>
          </a:p>
          <a:p>
            <a:pPr eaLnBrk="1" fontAlgn="auto" hangingPunct="1">
              <a:buFontTx/>
              <a:buNone/>
              <a:defRPr/>
            </a:pPr>
            <a:r>
              <a:rPr lang="sr-Cyrl-CS" dirty="0" smtClean="0">
                <a:solidFill>
                  <a:schemeClr val="tx1">
                    <a:lumMod val="85000"/>
                    <a:lumOff val="15000"/>
                  </a:schemeClr>
                </a:solidFill>
              </a:rPr>
              <a:t>        Губитак постуралних рефлекса </a:t>
            </a:r>
          </a:p>
          <a:p>
            <a:pPr eaLnBrk="1" fontAlgn="auto" hangingPunct="1">
              <a:buFont typeface="Arial"/>
              <a:buChar char="•"/>
              <a:defRPr/>
            </a:pPr>
            <a:endParaRPr lang="sr-Cyrl-CS" dirty="0" smtClean="0">
              <a:solidFill>
                <a:schemeClr val="tx1">
                  <a:lumMod val="85000"/>
                  <a:lumOff val="15000"/>
                </a:schemeClr>
              </a:solidFill>
            </a:endParaRPr>
          </a:p>
          <a:p>
            <a:pPr eaLnBrk="1" fontAlgn="auto" hangingPunct="1">
              <a:buFont typeface="Arial"/>
              <a:buChar char="•"/>
              <a:defRPr/>
            </a:pPr>
            <a:r>
              <a:rPr lang="sr-Cyrl-CS" dirty="0" smtClean="0">
                <a:solidFill>
                  <a:schemeClr val="tx1">
                    <a:lumMod val="85000"/>
                    <a:lumOff val="15000"/>
                  </a:schemeClr>
                </a:solidFill>
              </a:rPr>
              <a:t>Идиопатски паркинсонизам – Паркинсонова болест</a:t>
            </a:r>
          </a:p>
          <a:p>
            <a:pPr eaLnBrk="1" fontAlgn="auto" hangingPunct="1">
              <a:buFont typeface="Arial"/>
              <a:buChar char="•"/>
              <a:defRPr/>
            </a:pPr>
            <a:r>
              <a:rPr lang="sr-Cyrl-CS" dirty="0" smtClean="0">
                <a:solidFill>
                  <a:schemeClr val="tx1">
                    <a:lumMod val="85000"/>
                    <a:lumOff val="15000"/>
                  </a:schemeClr>
                </a:solidFill>
              </a:rPr>
              <a:t>Симптоматски паркинсонизам </a:t>
            </a:r>
            <a:endParaRPr lang="en-US" dirty="0" smtClean="0">
              <a:solidFill>
                <a:schemeClr val="tx1">
                  <a:lumMod val="85000"/>
                  <a:lumOff val="15000"/>
                </a:schemeClr>
              </a:solidFill>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9628850"/>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x-none" smtClean="0">
                <a:ln>
                  <a:noFill/>
                </a:ln>
              </a:rPr>
              <a:t>Узроци паркинсонизма</a:t>
            </a:r>
          </a:p>
        </p:txBody>
      </p:sp>
      <p:sp>
        <p:nvSpPr>
          <p:cNvPr id="20483" name="Content Placeholder 2"/>
          <p:cNvSpPr>
            <a:spLocks noGrp="1"/>
          </p:cNvSpPr>
          <p:nvPr>
            <p:ph idx="1"/>
          </p:nvPr>
        </p:nvSpPr>
        <p:spPr/>
        <p:txBody>
          <a:bodyPr/>
          <a:lstStyle/>
          <a:p>
            <a:r>
              <a:rPr lang="x-none" smtClean="0"/>
              <a:t>1. Примарни (Паркинсонова болест)</a:t>
            </a:r>
          </a:p>
          <a:p>
            <a:r>
              <a:rPr lang="x-none" smtClean="0"/>
              <a:t>2. Секундарни (лекови, инфективни, метаболички, васкуларни, токсични...)</a:t>
            </a:r>
          </a:p>
          <a:p>
            <a:r>
              <a:rPr lang="x-none" smtClean="0"/>
              <a:t>3. Атипични паркинсонизам</a:t>
            </a:r>
          </a:p>
          <a:p>
            <a:r>
              <a:rPr lang="x-none" smtClean="0"/>
              <a:t>4. У оквиру хередитарних болести (СЦА, Вилсонова болест, јувенилна Хантингтонова болест...)</a:t>
            </a:r>
          </a:p>
        </p:txBody>
      </p:sp>
      <p:pic>
        <p:nvPicPr>
          <p:cNvPr id="6" name="Audio 5">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4516119"/>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x-none" smtClean="0">
                <a:ln>
                  <a:noFill/>
                </a:ln>
              </a:rPr>
              <a:t>И</a:t>
            </a:r>
            <a:r>
              <a:rPr lang="sr-Latn-CS" smtClean="0">
                <a:ln>
                  <a:noFill/>
                </a:ln>
              </a:rPr>
              <a:t>сториј</a:t>
            </a:r>
            <a:r>
              <a:rPr lang="x-none" smtClean="0">
                <a:ln>
                  <a:noFill/>
                </a:ln>
              </a:rPr>
              <a:t>а</a:t>
            </a:r>
            <a:endParaRPr lang="en-US" smtClean="0">
              <a:ln>
                <a:noFill/>
              </a:ln>
            </a:endParaRPr>
          </a:p>
        </p:txBody>
      </p:sp>
      <p:sp>
        <p:nvSpPr>
          <p:cNvPr id="7171" name="Rectangle 3"/>
          <p:cNvSpPr>
            <a:spLocks noGrp="1" noChangeArrowheads="1"/>
          </p:cNvSpPr>
          <p:nvPr>
            <p:ph idx="1"/>
          </p:nvPr>
        </p:nvSpPr>
        <p:spPr/>
        <p:txBody>
          <a:bodyPr rtlCol="0">
            <a:normAutofit lnSpcReduction="10000"/>
          </a:bodyPr>
          <a:lstStyle/>
          <a:p>
            <a:pPr eaLnBrk="1" fontAlgn="auto" hangingPunct="1">
              <a:lnSpc>
                <a:spcPct val="90000"/>
              </a:lnSpc>
              <a:spcBef>
                <a:spcPct val="0"/>
              </a:spcBef>
              <a:buFont typeface="Arial"/>
              <a:buChar char="•"/>
              <a:defRPr/>
            </a:pPr>
            <a:r>
              <a:rPr lang="en-GB" dirty="0" err="1" smtClean="0">
                <a:solidFill>
                  <a:schemeClr val="tx1">
                    <a:lumMod val="85000"/>
                    <a:lumOff val="15000"/>
                  </a:schemeClr>
                </a:solidFill>
                <a:cs typeface="Times New Roman" panose="02020603050405020304" pitchFamily="18" charset="0"/>
              </a:rPr>
              <a:t>Леонардо</a:t>
            </a:r>
            <a:r>
              <a:rPr lang="en-GB" dirty="0" smtClean="0">
                <a:solidFill>
                  <a:schemeClr val="tx1">
                    <a:lumMod val="85000"/>
                    <a:lumOff val="15000"/>
                  </a:schemeClr>
                </a:solidFill>
                <a:cs typeface="Times New Roman" panose="02020603050405020304" pitchFamily="18" charset="0"/>
              </a:rPr>
              <a:t> </a:t>
            </a:r>
            <a:r>
              <a:rPr lang="en-GB" dirty="0" err="1" smtClean="0">
                <a:solidFill>
                  <a:schemeClr val="tx1">
                    <a:lumMod val="85000"/>
                    <a:lumOff val="15000"/>
                  </a:schemeClr>
                </a:solidFill>
                <a:cs typeface="Times New Roman" panose="02020603050405020304" pitchFamily="18" charset="0"/>
              </a:rPr>
              <a:t>да</a:t>
            </a:r>
            <a:r>
              <a:rPr lang="en-GB" dirty="0" smtClean="0">
                <a:solidFill>
                  <a:schemeClr val="tx1">
                    <a:lumMod val="85000"/>
                    <a:lumOff val="15000"/>
                  </a:schemeClr>
                </a:solidFill>
                <a:cs typeface="Times New Roman" panose="02020603050405020304" pitchFamily="18" charset="0"/>
              </a:rPr>
              <a:t> </a:t>
            </a:r>
            <a:r>
              <a:rPr lang="en-GB" dirty="0" err="1" smtClean="0">
                <a:solidFill>
                  <a:schemeClr val="tx1">
                    <a:lumMod val="85000"/>
                    <a:lumOff val="15000"/>
                  </a:schemeClr>
                </a:solidFill>
                <a:cs typeface="Times New Roman" panose="02020603050405020304" pitchFamily="18" charset="0"/>
              </a:rPr>
              <a:t>Вин</a:t>
            </a:r>
            <a:r>
              <a:rPr lang="x-none" dirty="0" smtClean="0">
                <a:solidFill>
                  <a:schemeClr val="tx1">
                    <a:lumMod val="85000"/>
                    <a:lumOff val="15000"/>
                  </a:schemeClr>
                </a:solidFill>
                <a:cs typeface="Times New Roman" panose="02020603050405020304" pitchFamily="18" charset="0"/>
              </a:rPr>
              <a:t>ч</a:t>
            </a:r>
            <a:r>
              <a:rPr lang="en-GB" dirty="0" smtClean="0">
                <a:solidFill>
                  <a:schemeClr val="tx1">
                    <a:lumMod val="85000"/>
                    <a:lumOff val="15000"/>
                  </a:schemeClr>
                </a:solidFill>
                <a:cs typeface="Times New Roman" panose="02020603050405020304" pitchFamily="18" charset="0"/>
              </a:rPr>
              <a:t>и</a:t>
            </a:r>
            <a:r>
              <a:rPr lang="sr-Latn-CS" dirty="0" smtClean="0">
                <a:solidFill>
                  <a:schemeClr val="tx1">
                    <a:lumMod val="85000"/>
                    <a:lumOff val="15000"/>
                  </a:schemeClr>
                </a:solidFill>
                <a:cs typeface="Times New Roman" panose="02020603050405020304" pitchFamily="18" charset="0"/>
              </a:rPr>
              <a:t> - око</a:t>
            </a:r>
            <a:r>
              <a:rPr lang="en-GB" dirty="0" smtClean="0">
                <a:solidFill>
                  <a:schemeClr val="tx1">
                    <a:lumMod val="85000"/>
                    <a:lumOff val="15000"/>
                  </a:schemeClr>
                </a:solidFill>
                <a:cs typeface="Times New Roman" panose="02020603050405020304" pitchFamily="18" charset="0"/>
              </a:rPr>
              <a:t> 1500</a:t>
            </a:r>
            <a:r>
              <a:rPr lang="sr-Latn-CS" dirty="0" smtClean="0">
                <a:solidFill>
                  <a:schemeClr val="tx1">
                    <a:lumMod val="85000"/>
                    <a:lumOff val="15000"/>
                  </a:schemeClr>
                </a:solidFill>
                <a:cs typeface="Times New Roman" panose="02020603050405020304" pitchFamily="18" charset="0"/>
              </a:rPr>
              <a:t>.</a:t>
            </a:r>
            <a:r>
              <a:rPr lang="en-GB" dirty="0" smtClean="0">
                <a:solidFill>
                  <a:schemeClr val="tx1">
                    <a:lumMod val="85000"/>
                    <a:lumOff val="15000"/>
                  </a:schemeClr>
                </a:solidFill>
                <a:cs typeface="Times New Roman" panose="02020603050405020304" pitchFamily="18" charset="0"/>
              </a:rPr>
              <a:t> </a:t>
            </a:r>
            <a:endParaRPr lang="sr-Latn-CS" dirty="0" smtClean="0">
              <a:solidFill>
                <a:schemeClr val="tx1">
                  <a:lumMod val="85000"/>
                  <a:lumOff val="15000"/>
                </a:schemeClr>
              </a:solidFill>
              <a:cs typeface="Times New Roman" panose="02020603050405020304" pitchFamily="18" charset="0"/>
            </a:endParaRPr>
          </a:p>
          <a:p>
            <a:pPr eaLnBrk="1" fontAlgn="auto" hangingPunct="1">
              <a:lnSpc>
                <a:spcPct val="90000"/>
              </a:lnSpc>
              <a:spcBef>
                <a:spcPct val="0"/>
              </a:spcBef>
              <a:buFontTx/>
              <a:buNone/>
              <a:defRPr/>
            </a:pPr>
            <a:r>
              <a:rPr lang="sr-Latn-CS" dirty="0" smtClean="0">
                <a:solidFill>
                  <a:schemeClr val="tx1">
                    <a:lumMod val="85000"/>
                    <a:lumOff val="15000"/>
                  </a:schemeClr>
                </a:solidFill>
                <a:cs typeface="Times New Roman" panose="02020603050405020304" pitchFamily="18" charset="0"/>
              </a:rPr>
              <a:t>       – неки људи имају абнормалне покрете и симултане тешкоће у извођењу покрета које желе </a:t>
            </a:r>
          </a:p>
          <a:p>
            <a:pPr eaLnBrk="1" fontAlgn="auto" hangingPunct="1">
              <a:lnSpc>
                <a:spcPct val="90000"/>
              </a:lnSpc>
              <a:spcBef>
                <a:spcPct val="0"/>
              </a:spcBef>
              <a:buFontTx/>
              <a:buNone/>
              <a:defRPr/>
            </a:pPr>
            <a:r>
              <a:rPr lang="sr-Latn-CS" dirty="0" smtClean="0">
                <a:solidFill>
                  <a:schemeClr val="tx1">
                    <a:lumMod val="85000"/>
                    <a:lumOff val="15000"/>
                  </a:schemeClr>
                </a:solidFill>
                <a:cs typeface="Times New Roman" panose="02020603050405020304" pitchFamily="18" charset="0"/>
              </a:rPr>
              <a:t>       - не могу вољно да спрече своје покрете</a:t>
            </a:r>
          </a:p>
          <a:p>
            <a:pPr eaLnBrk="1" fontAlgn="auto" hangingPunct="1">
              <a:lnSpc>
                <a:spcPct val="90000"/>
              </a:lnSpc>
              <a:spcBef>
                <a:spcPct val="0"/>
              </a:spcBef>
              <a:buFontTx/>
              <a:buNone/>
              <a:defRPr/>
            </a:pPr>
            <a:r>
              <a:rPr lang="sr-Latn-CS" dirty="0" smtClean="0">
                <a:solidFill>
                  <a:schemeClr val="tx1">
                    <a:lumMod val="85000"/>
                    <a:lumOff val="15000"/>
                  </a:schemeClr>
                </a:solidFill>
                <a:cs typeface="Times New Roman" panose="02020603050405020304" pitchFamily="18" charset="0"/>
              </a:rPr>
              <a:t>   </a:t>
            </a:r>
            <a:r>
              <a:rPr lang="en-GB" dirty="0" smtClean="0">
                <a:solidFill>
                  <a:schemeClr val="tx1">
                    <a:lumMod val="85000"/>
                    <a:lumOff val="15000"/>
                  </a:schemeClr>
                </a:solidFill>
                <a:cs typeface="Times New Roman" panose="02020603050405020304" pitchFamily="18" charset="0"/>
              </a:rPr>
              <a:t> </a:t>
            </a:r>
          </a:p>
          <a:p>
            <a:pPr eaLnBrk="1" fontAlgn="auto" hangingPunct="1">
              <a:lnSpc>
                <a:spcPct val="90000"/>
              </a:lnSpc>
              <a:spcBef>
                <a:spcPct val="0"/>
              </a:spcBef>
              <a:buFont typeface="Arial"/>
              <a:buChar char="•"/>
              <a:defRPr/>
            </a:pPr>
            <a:endParaRPr lang="en-GB" dirty="0" smtClean="0">
              <a:solidFill>
                <a:schemeClr val="tx1">
                  <a:lumMod val="85000"/>
                  <a:lumOff val="15000"/>
                </a:schemeClr>
              </a:solidFill>
              <a:cs typeface="Times New Roman" panose="02020603050405020304" pitchFamily="18" charset="0"/>
            </a:endParaRPr>
          </a:p>
          <a:p>
            <a:pPr eaLnBrk="1" fontAlgn="auto" hangingPunct="1">
              <a:lnSpc>
                <a:spcPct val="90000"/>
              </a:lnSpc>
              <a:spcBef>
                <a:spcPct val="0"/>
              </a:spcBef>
              <a:buFont typeface="Arial"/>
              <a:buChar char="•"/>
              <a:defRPr/>
            </a:pPr>
            <a:r>
              <a:rPr lang="en-GB" dirty="0" err="1" smtClean="0">
                <a:solidFill>
                  <a:schemeClr val="tx1">
                    <a:lumMod val="85000"/>
                    <a:lumOff val="15000"/>
                  </a:schemeClr>
                </a:solidFill>
                <a:cs typeface="Times New Roman" panose="02020603050405020304" pitchFamily="18" charset="0"/>
              </a:rPr>
              <a:t>Јохн</a:t>
            </a:r>
            <a:r>
              <a:rPr lang="en-GB" dirty="0" smtClean="0">
                <a:solidFill>
                  <a:schemeClr val="tx1">
                    <a:lumMod val="85000"/>
                    <a:lumOff val="15000"/>
                  </a:schemeClr>
                </a:solidFill>
                <a:cs typeface="Times New Roman" panose="02020603050405020304" pitchFamily="18" charset="0"/>
              </a:rPr>
              <a:t> </a:t>
            </a:r>
            <a:r>
              <a:rPr lang="en-GB" dirty="0" err="1" smtClean="0">
                <a:solidFill>
                  <a:schemeClr val="tx1">
                    <a:lumMod val="85000"/>
                    <a:lumOff val="15000"/>
                  </a:schemeClr>
                </a:solidFill>
                <a:cs typeface="Times New Roman" panose="02020603050405020304" pitchFamily="18" charset="0"/>
              </a:rPr>
              <a:t>Хунтер</a:t>
            </a:r>
            <a:r>
              <a:rPr lang="sr-Latn-CS" dirty="0" smtClean="0">
                <a:solidFill>
                  <a:schemeClr val="tx1">
                    <a:lumMod val="85000"/>
                    <a:lumOff val="15000"/>
                  </a:schemeClr>
                </a:solidFill>
                <a:cs typeface="Times New Roman" panose="02020603050405020304" pitchFamily="18" charset="0"/>
              </a:rPr>
              <a:t>,</a:t>
            </a:r>
            <a:r>
              <a:rPr lang="en-GB" dirty="0" smtClean="0">
                <a:solidFill>
                  <a:schemeClr val="tx1">
                    <a:lumMod val="85000"/>
                    <a:lumOff val="15000"/>
                  </a:schemeClr>
                </a:solidFill>
                <a:cs typeface="Times New Roman" panose="02020603050405020304" pitchFamily="18" charset="0"/>
              </a:rPr>
              <a:t> </a:t>
            </a:r>
            <a:r>
              <a:rPr lang="sr-Latn-CS" dirty="0" smtClean="0">
                <a:solidFill>
                  <a:schemeClr val="tx1">
                    <a:lumMod val="85000"/>
                    <a:lumOff val="15000"/>
                  </a:schemeClr>
                </a:solidFill>
                <a:cs typeface="Times New Roman" panose="02020603050405020304" pitchFamily="18" charset="0"/>
              </a:rPr>
              <a:t>чувени британски хирург - око 1776. </a:t>
            </a:r>
          </a:p>
          <a:p>
            <a:pPr eaLnBrk="1" fontAlgn="auto" hangingPunct="1">
              <a:lnSpc>
                <a:spcPct val="90000"/>
              </a:lnSpc>
              <a:spcBef>
                <a:spcPct val="0"/>
              </a:spcBef>
              <a:buFontTx/>
              <a:buNone/>
              <a:defRPr/>
            </a:pPr>
            <a:r>
              <a:rPr lang="sr-Latn-CS" dirty="0" smtClean="0">
                <a:solidFill>
                  <a:schemeClr val="tx1">
                    <a:lumMod val="85000"/>
                    <a:lumOff val="15000"/>
                  </a:schemeClr>
                </a:solidFill>
                <a:cs typeface="Times New Roman" panose="02020603050405020304" pitchFamily="18" charset="0"/>
              </a:rPr>
              <a:t>       - п</a:t>
            </a:r>
            <a:r>
              <a:rPr lang="en-GB" dirty="0" smtClean="0">
                <a:solidFill>
                  <a:schemeClr val="tx1">
                    <a:lumMod val="85000"/>
                    <a:lumOff val="15000"/>
                  </a:schemeClr>
                </a:solidFill>
                <a:cs typeface="Times New Roman" panose="02020603050405020304" pitchFamily="18" charset="0"/>
              </a:rPr>
              <a:t>а</a:t>
            </a:r>
            <a:r>
              <a:rPr lang="sr-Latn-CS" dirty="0" smtClean="0">
                <a:solidFill>
                  <a:schemeClr val="tx1">
                    <a:lumMod val="85000"/>
                    <a:lumOff val="15000"/>
                  </a:schemeClr>
                </a:solidFill>
                <a:cs typeface="Times New Roman" panose="02020603050405020304" pitchFamily="18" charset="0"/>
              </a:rPr>
              <a:t>ц</a:t>
            </a:r>
            <a:r>
              <a:rPr lang="en-GB" dirty="0" smtClean="0">
                <a:solidFill>
                  <a:schemeClr val="tx1">
                    <a:lumMod val="85000"/>
                    <a:lumOff val="15000"/>
                  </a:schemeClr>
                </a:solidFill>
                <a:cs typeface="Times New Roman" panose="02020603050405020304" pitchFamily="18" charset="0"/>
              </a:rPr>
              <a:t>и</a:t>
            </a:r>
            <a:r>
              <a:rPr lang="sr-Latn-CS" dirty="0" smtClean="0">
                <a:solidFill>
                  <a:schemeClr val="tx1">
                    <a:lumMod val="85000"/>
                    <a:lumOff val="15000"/>
                  </a:schemeClr>
                </a:solidFill>
                <a:cs typeface="Times New Roman" panose="02020603050405020304" pitchFamily="18" charset="0"/>
              </a:rPr>
              <a:t>ј</a:t>
            </a:r>
            <a:r>
              <a:rPr lang="en-GB" dirty="0" err="1" smtClean="0">
                <a:solidFill>
                  <a:schemeClr val="tx1">
                    <a:lumMod val="85000"/>
                    <a:lumOff val="15000"/>
                  </a:schemeClr>
                </a:solidFill>
                <a:cs typeface="Times New Roman" panose="02020603050405020304" pitchFamily="18" charset="0"/>
              </a:rPr>
              <a:t>ент</a:t>
            </a:r>
            <a:r>
              <a:rPr lang="sr-Latn-CS" dirty="0" smtClean="0">
                <a:solidFill>
                  <a:schemeClr val="tx1">
                    <a:lumMod val="85000"/>
                    <a:lumOff val="15000"/>
                  </a:schemeClr>
                </a:solidFill>
                <a:cs typeface="Times New Roman" panose="02020603050405020304" pitchFamily="18" charset="0"/>
              </a:rPr>
              <a:t>и са тешким тремором немају замор</a:t>
            </a:r>
          </a:p>
          <a:p>
            <a:pPr eaLnBrk="1" fontAlgn="auto" hangingPunct="1">
              <a:lnSpc>
                <a:spcPct val="90000"/>
              </a:lnSpc>
              <a:spcBef>
                <a:spcPct val="0"/>
              </a:spcBef>
              <a:buFontTx/>
              <a:buNone/>
              <a:defRPr/>
            </a:pPr>
            <a:r>
              <a:rPr lang="sr-Latn-CS" dirty="0" smtClean="0">
                <a:solidFill>
                  <a:schemeClr val="tx1">
                    <a:lumMod val="85000"/>
                    <a:lumOff val="15000"/>
                  </a:schemeClr>
                </a:solidFill>
                <a:cs typeface="Times New Roman" panose="02020603050405020304" pitchFamily="18" charset="0"/>
              </a:rPr>
              <a:t>       - тремор се губи у сну </a:t>
            </a:r>
            <a:r>
              <a:rPr lang="en-GB" dirty="0" smtClean="0">
                <a:solidFill>
                  <a:schemeClr val="tx1">
                    <a:lumMod val="85000"/>
                    <a:lumOff val="15000"/>
                  </a:schemeClr>
                </a:solidFill>
                <a:cs typeface="Times New Roman" panose="02020603050405020304" pitchFamily="18" charset="0"/>
              </a:rPr>
              <a:t> </a:t>
            </a:r>
            <a:endParaRPr lang="sr-Latn-CS" dirty="0" smtClean="0">
              <a:solidFill>
                <a:schemeClr val="tx1">
                  <a:lumMod val="85000"/>
                  <a:lumOff val="15000"/>
                </a:schemeClr>
              </a:solidFill>
              <a:cs typeface="Times New Roman" panose="02020603050405020304" pitchFamily="18" charset="0"/>
            </a:endParaRPr>
          </a:p>
          <a:p>
            <a:pPr eaLnBrk="1" fontAlgn="auto" hangingPunct="1">
              <a:lnSpc>
                <a:spcPct val="90000"/>
              </a:lnSpc>
              <a:spcBef>
                <a:spcPct val="0"/>
              </a:spcBef>
              <a:buFont typeface="Arial"/>
              <a:buChar char="•"/>
              <a:defRPr/>
            </a:pPr>
            <a:endPar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5116650"/>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244475"/>
            <a:ext cx="9144000" cy="1096963"/>
          </a:xfrm>
        </p:spPr>
        <p:txBody>
          <a:bodyPr/>
          <a:lstStyle/>
          <a:p>
            <a:pPr eaLnBrk="1" hangingPunct="1"/>
            <a:endParaRPr lang="x-none" smtClean="0">
              <a:ln>
                <a:noFill/>
              </a:ln>
              <a:latin typeface="Comic Sans MS" panose="030F0702030302020204" pitchFamily="66" charset="0"/>
            </a:endParaRPr>
          </a:p>
        </p:txBody>
      </p:sp>
      <p:sp>
        <p:nvSpPr>
          <p:cNvPr id="23555" name="Rectangle 3"/>
          <p:cNvSpPr>
            <a:spLocks noGrp="1" noChangeArrowheads="1"/>
          </p:cNvSpPr>
          <p:nvPr>
            <p:ph idx="1"/>
          </p:nvPr>
        </p:nvSpPr>
        <p:spPr>
          <a:xfrm>
            <a:off x="900113" y="2565400"/>
            <a:ext cx="3240087" cy="3240088"/>
          </a:xfrm>
        </p:spPr>
        <p:txBody>
          <a:bodyPr/>
          <a:lstStyle/>
          <a:p>
            <a:pPr eaLnBrk="1" hangingPunct="1">
              <a:spcBef>
                <a:spcPct val="30000"/>
              </a:spcBef>
            </a:pPr>
            <a:r>
              <a:rPr lang="en-GB" sz="2200" b="1" dirty="0" smtClean="0">
                <a:latin typeface="Times New Roman" panose="02020603050405020304" pitchFamily="18" charset="0"/>
                <a:cs typeface="Times New Roman" panose="02020603050405020304" pitchFamily="18" charset="0"/>
              </a:rPr>
              <a:t>James Parkinson</a:t>
            </a:r>
            <a:endParaRPr lang="x-none" sz="2200" b="1" dirty="0" smtClean="0">
              <a:latin typeface="Times New Roman" panose="02020603050405020304" pitchFamily="18" charset="0"/>
              <a:cs typeface="Times New Roman" panose="02020603050405020304" pitchFamily="18" charset="0"/>
            </a:endParaRPr>
          </a:p>
          <a:p>
            <a:pPr eaLnBrk="1" hangingPunct="1">
              <a:spcBef>
                <a:spcPct val="30000"/>
              </a:spcBef>
            </a:pPr>
            <a:r>
              <a:rPr lang="en-GB" sz="2200" b="1" dirty="0" smtClean="0">
                <a:latin typeface="Times New Roman" panose="02020603050405020304" pitchFamily="18" charset="0"/>
                <a:cs typeface="Times New Roman" panose="02020603050405020304" pitchFamily="18" charset="0"/>
              </a:rPr>
              <a:t> 1817</a:t>
            </a:r>
            <a:r>
              <a:rPr lang="sr-Latn-CS" sz="2200" b="1" dirty="0" smtClean="0">
                <a:latin typeface="Times New Roman" panose="02020603050405020304" pitchFamily="18" charset="0"/>
                <a:cs typeface="Times New Roman" panose="02020603050405020304" pitchFamily="18" charset="0"/>
              </a:rPr>
              <a:t> - </a:t>
            </a:r>
            <a:r>
              <a:rPr lang="en-GB" sz="2200" b="1" i="1" dirty="0" smtClean="0">
                <a:latin typeface="Times New Roman" panose="02020603050405020304" pitchFamily="18" charset="0"/>
                <a:cs typeface="Times New Roman" panose="02020603050405020304" pitchFamily="18" charset="0"/>
              </a:rPr>
              <a:t>Shaking Palsy </a:t>
            </a:r>
            <a:endParaRPr lang="sr-Latn-CS" sz="2200" b="1" i="1" dirty="0" smtClean="0">
              <a:latin typeface="Times New Roman" panose="02020603050405020304" pitchFamily="18" charset="0"/>
              <a:cs typeface="Times New Roman" panose="02020603050405020304" pitchFamily="18" charset="0"/>
            </a:endParaRPr>
          </a:p>
          <a:p>
            <a:pPr eaLnBrk="1" hangingPunct="1">
              <a:spcBef>
                <a:spcPct val="30000"/>
              </a:spcBef>
              <a:buFontTx/>
              <a:buNone/>
            </a:pPr>
            <a:r>
              <a:rPr lang="sr-Latn-CS" sz="2200" dirty="0" smtClean="0">
                <a:latin typeface="Times New Roman" panose="02020603050405020304" pitchFamily="18" charset="0"/>
                <a:cs typeface="Times New Roman" panose="02020603050405020304" pitchFamily="18" charset="0"/>
              </a:rPr>
              <a:t>       - Тремор</a:t>
            </a:r>
          </a:p>
          <a:p>
            <a:pPr eaLnBrk="1" hangingPunct="1">
              <a:spcBef>
                <a:spcPct val="30000"/>
              </a:spcBef>
              <a:buFontTx/>
              <a:buNone/>
            </a:pPr>
            <a:r>
              <a:rPr lang="sr-Latn-CS" sz="2200" dirty="0" smtClean="0">
                <a:latin typeface="Times New Roman" panose="02020603050405020304" pitchFamily="18" charset="0"/>
                <a:cs typeface="Times New Roman" panose="02020603050405020304" pitchFamily="18" charset="0"/>
              </a:rPr>
              <a:t>       - Риг</a:t>
            </a:r>
            <a:r>
              <a:rPr lang="x-none" sz="2200" dirty="0" smtClean="0">
                <a:latin typeface="Times New Roman" panose="02020603050405020304" pitchFamily="18" charset="0"/>
                <a:cs typeface="Times New Roman" panose="02020603050405020304" pitchFamily="18" charset="0"/>
              </a:rPr>
              <a:t>идитет</a:t>
            </a:r>
            <a:endParaRPr lang="sr-Latn-CS" sz="2200" dirty="0" smtClean="0">
              <a:latin typeface="Times New Roman" panose="02020603050405020304" pitchFamily="18" charset="0"/>
              <a:cs typeface="Times New Roman" panose="02020603050405020304" pitchFamily="18" charset="0"/>
            </a:endParaRPr>
          </a:p>
          <a:p>
            <a:pPr eaLnBrk="1" hangingPunct="1">
              <a:spcBef>
                <a:spcPct val="30000"/>
              </a:spcBef>
              <a:buFontTx/>
              <a:buNone/>
            </a:pPr>
            <a:r>
              <a:rPr lang="sr-Latn-CS" sz="2200" dirty="0" smtClean="0">
                <a:latin typeface="Times New Roman" panose="02020603050405020304" pitchFamily="18" charset="0"/>
                <a:cs typeface="Times New Roman" panose="02020603050405020304" pitchFamily="18" charset="0"/>
              </a:rPr>
              <a:t>       - Тешкоће са ходом</a:t>
            </a:r>
            <a:endParaRPr lang="en-GB" sz="2200" dirty="0" smtClean="0">
              <a:latin typeface="Times New Roman" panose="02020603050405020304" pitchFamily="18" charset="0"/>
              <a:cs typeface="Times New Roman" panose="02020603050405020304" pitchFamily="18" charset="0"/>
            </a:endParaRPr>
          </a:p>
        </p:txBody>
      </p:sp>
      <p:sp>
        <p:nvSpPr>
          <p:cNvPr id="23556" name="Text Box 6"/>
          <p:cNvSpPr txBox="1">
            <a:spLocks noChangeArrowheads="1"/>
          </p:cNvSpPr>
          <p:nvPr/>
        </p:nvSpPr>
        <p:spPr bwMode="auto">
          <a:xfrm>
            <a:off x="9334500" y="168275"/>
            <a:ext cx="6399213" cy="39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marL="187325" indent="-187325">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ct val="50000"/>
              </a:spcBef>
              <a:buClr>
                <a:srgbClr val="FFCC00"/>
              </a:buClr>
            </a:pPr>
            <a:endParaRPr lang="sr-Latn-CS" sz="2000"/>
          </a:p>
        </p:txBody>
      </p:sp>
      <p:pic>
        <p:nvPicPr>
          <p:cNvPr id="23557" name="Picture 6" descr="Bj008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363" y="552450"/>
            <a:ext cx="3668712" cy="5753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Audio 1">
            <a:hlinkClick r:id="" action="ppaction://media"/>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9178927"/>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rtlCol="0">
            <a:normAutofit fontScale="90000"/>
          </a:bodyPr>
          <a:lstStyle/>
          <a:p>
            <a:pPr eaLnBrk="1" fontAlgn="auto" hangingPunct="1">
              <a:spcAft>
                <a:spcPts val="0"/>
              </a:spcAft>
              <a:defRPr/>
            </a:pPr>
            <a:r>
              <a:rPr lang="en-US" altLang="en-US" smtClean="0">
                <a:ln>
                  <a:noFill/>
                </a:ln>
                <a:solidFill>
                  <a:schemeClr val="tx1">
                    <a:lumMod val="85000"/>
                    <a:lumOff val="15000"/>
                  </a:schemeClr>
                </a:solidFill>
              </a:rPr>
              <a:t>Proces starenja prvo utiče na kardiovaskularni i nervni sistem</a:t>
            </a:r>
            <a:r>
              <a:rPr lang="x-none" altLang="en-US" smtClean="0">
                <a:ln>
                  <a:noFill/>
                </a:ln>
                <a:solidFill>
                  <a:schemeClr val="tx1">
                    <a:lumMod val="85000"/>
                    <a:lumOff val="15000"/>
                  </a:schemeClr>
                </a:solidFill>
              </a:rPr>
              <a:t/>
            </a:r>
            <a:br>
              <a:rPr lang="x-none" altLang="en-US" smtClean="0">
                <a:ln>
                  <a:noFill/>
                </a:ln>
                <a:solidFill>
                  <a:schemeClr val="tx1">
                    <a:lumMod val="85000"/>
                    <a:lumOff val="15000"/>
                  </a:schemeClr>
                </a:solidFill>
              </a:rPr>
            </a:br>
            <a:endParaRPr lang="en-US" altLang="en-US" smtClean="0">
              <a:ln>
                <a:noFill/>
              </a:ln>
              <a:solidFill>
                <a:schemeClr val="tx1">
                  <a:lumMod val="85000"/>
                  <a:lumOff val="15000"/>
                </a:schemeClr>
              </a:solidFill>
            </a:endParaRPr>
          </a:p>
        </p:txBody>
      </p:sp>
      <p:sp>
        <p:nvSpPr>
          <p:cNvPr id="25603" name="Content Placeholder 2"/>
          <p:cNvSpPr>
            <a:spLocks noGrp="1"/>
          </p:cNvSpPr>
          <p:nvPr>
            <p:ph idx="1"/>
          </p:nvPr>
        </p:nvSpPr>
        <p:spPr>
          <a:xfrm>
            <a:off x="1176338" y="2490788"/>
            <a:ext cx="6996112" cy="3444875"/>
          </a:xfrm>
        </p:spPr>
        <p:txBody>
          <a:bodyPr rtlCol="0">
            <a:normAutofit lnSpcReduction="10000"/>
          </a:bodyPr>
          <a:lstStyle/>
          <a:p>
            <a:pPr eaLnBrk="1" fontAlgn="auto" hangingPunct="1">
              <a:buFont typeface="Arial"/>
              <a:buChar char="•"/>
              <a:defRPr/>
            </a:pPr>
            <a:r>
              <a:rPr lang="en-US" altLang="en-US" smtClean="0">
                <a:solidFill>
                  <a:schemeClr val="tx1">
                    <a:lumMod val="85000"/>
                    <a:lumOff val="15000"/>
                  </a:schemeClr>
                </a:solidFill>
              </a:rPr>
              <a:t>Nagomilavanje holesterola </a:t>
            </a:r>
            <a:endParaRPr lang="x-none" altLang="en-US" smtClean="0">
              <a:solidFill>
                <a:schemeClr val="tx1">
                  <a:lumMod val="85000"/>
                  <a:lumOff val="15000"/>
                </a:schemeClr>
              </a:solidFill>
            </a:endParaRPr>
          </a:p>
          <a:p>
            <a:pPr eaLnBrk="1" fontAlgn="auto" hangingPunct="1">
              <a:buFont typeface="Arial"/>
              <a:buChar char="•"/>
              <a:defRPr/>
            </a:pPr>
            <a:r>
              <a:rPr lang="en-US" altLang="en-US" smtClean="0">
                <a:solidFill>
                  <a:schemeClr val="tx1">
                    <a:lumMod val="85000"/>
                    <a:lumOff val="15000"/>
                  </a:schemeClr>
                </a:solidFill>
              </a:rPr>
              <a:t>Na nagomilavanje „otpadnih materija“ u organizmu najosetljiviji je nervni s</a:t>
            </a:r>
            <a:r>
              <a:rPr lang="x-none" altLang="en-US" smtClean="0">
                <a:solidFill>
                  <a:schemeClr val="tx1">
                    <a:lumMod val="85000"/>
                    <a:lumOff val="15000"/>
                  </a:schemeClr>
                </a:solidFill>
              </a:rPr>
              <a:t>i</a:t>
            </a:r>
            <a:r>
              <a:rPr lang="en-US" altLang="en-US" smtClean="0">
                <a:solidFill>
                  <a:schemeClr val="tx1">
                    <a:lumMod val="85000"/>
                    <a:lumOff val="15000"/>
                  </a:schemeClr>
                </a:solidFill>
              </a:rPr>
              <a:t>stem</a:t>
            </a:r>
            <a:endParaRPr lang="x-none" altLang="en-US" smtClean="0">
              <a:solidFill>
                <a:schemeClr val="tx1">
                  <a:lumMod val="85000"/>
                  <a:lumOff val="15000"/>
                </a:schemeClr>
              </a:solidFill>
            </a:endParaRPr>
          </a:p>
          <a:p>
            <a:pPr eaLnBrk="1" fontAlgn="auto" hangingPunct="1">
              <a:buFont typeface="Arial"/>
              <a:buChar char="•"/>
              <a:defRPr/>
            </a:pPr>
            <a:r>
              <a:rPr lang="en-US" altLang="en-US" smtClean="0">
                <a:solidFill>
                  <a:schemeClr val="tx1">
                    <a:lumMod val="85000"/>
                    <a:lumOff val="15000"/>
                  </a:schemeClr>
                </a:solidFill>
              </a:rPr>
              <a:t>Smanjuje se preduzimljivost, sposobnost za rad, pažnja, dolazi do emocionalne nestabilnosti, poremećaja sna.</a:t>
            </a:r>
          </a:p>
          <a:p>
            <a:pPr eaLnBrk="1" fontAlgn="auto" hangingPunct="1">
              <a:buFont typeface="Arial"/>
              <a:buChar char="•"/>
              <a:defRPr/>
            </a:pPr>
            <a:r>
              <a:rPr lang="en-US" altLang="en-US" smtClean="0">
                <a:solidFill>
                  <a:schemeClr val="tx1">
                    <a:lumMod val="85000"/>
                    <a:lumOff val="15000"/>
                  </a:schemeClr>
                </a:solidFill>
              </a:rPr>
              <a:t>Pogoršanje karaktera, pojava depresije, osećaja samoće i panike</a:t>
            </a:r>
          </a:p>
        </p:txBody>
      </p:sp>
      <p:sp>
        <p:nvSpPr>
          <p:cNvPr id="4" name="Date Placeholder 3"/>
          <p:cNvSpPr>
            <a:spLocks noGrp="1"/>
          </p:cNvSpPr>
          <p:nvPr>
            <p:ph type="dt" sz="quarter" idx="10"/>
          </p:nvPr>
        </p:nvSpPr>
        <p:spPr/>
        <p:txBody>
          <a:bodyPr/>
          <a:lstStyle/>
          <a:p>
            <a:pPr>
              <a:defRPr/>
            </a:pPr>
            <a:fld id="{1C63BEDF-086A-4F30-B0CD-9C2D96DFCFF7}" type="datetime3">
              <a:rPr lang="en-US"/>
              <a:pPr>
                <a:defRPr/>
              </a:pPr>
              <a:t>7 February 2023</a:t>
            </a:fld>
            <a:endParaRPr lang="en-US" dirty="0"/>
          </a:p>
        </p:txBody>
      </p:sp>
      <p:sp>
        <p:nvSpPr>
          <p:cNvPr id="24581"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r>
              <a:rPr lang="sv-SE" altLang="en-US" sz="1000" smtClean="0">
                <a:latin typeface="Garamond" panose="02020404030301010803" pitchFamily="18" charset="0"/>
              </a:rPr>
              <a:t>21. epileptološka škola, 25-27. okt.2019 Zlatibor</a:t>
            </a:r>
            <a:endParaRPr lang="en-US" altLang="en-US" sz="1000" smtClean="0">
              <a:latin typeface="Garamond" panose="02020404030301010803" pitchFamily="18" charset="0"/>
            </a:endParaRPr>
          </a:p>
        </p:txBody>
      </p:sp>
      <p:sp>
        <p:nvSpPr>
          <p:cNvPr id="24582"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5D6816EA-7B67-4005-A61D-CCBECBA38A87}" type="slidenum">
              <a:rPr lang="en-US" altLang="x-none" sz="1000" smtClean="0">
                <a:latin typeface="Garamond" panose="02020404030301010803" pitchFamily="18" charset="0"/>
              </a:rPr>
              <a:pPr/>
              <a:t>5</a:t>
            </a:fld>
            <a:endParaRPr lang="en-US" altLang="x-none" sz="1000" smtClean="0">
              <a:latin typeface="Garamond" panose="020204040303010108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244475"/>
            <a:ext cx="9144000" cy="1096963"/>
          </a:xfrm>
        </p:spPr>
        <p:txBody>
          <a:bodyPr/>
          <a:lstStyle/>
          <a:p>
            <a:pPr eaLnBrk="1" hangingPunct="1"/>
            <a:endParaRPr lang="x-none" smtClean="0">
              <a:ln>
                <a:noFill/>
              </a:ln>
              <a:latin typeface="Comic Sans MS" panose="030F0702030302020204" pitchFamily="66" charset="0"/>
            </a:endParaRPr>
          </a:p>
        </p:txBody>
      </p:sp>
      <p:sp>
        <p:nvSpPr>
          <p:cNvPr id="24579" name="Rectangle 3"/>
          <p:cNvSpPr>
            <a:spLocks noGrp="1" noChangeArrowheads="1"/>
          </p:cNvSpPr>
          <p:nvPr>
            <p:ph idx="1"/>
          </p:nvPr>
        </p:nvSpPr>
        <p:spPr>
          <a:xfrm>
            <a:off x="827088" y="2565400"/>
            <a:ext cx="7848600" cy="4754563"/>
          </a:xfrm>
        </p:spPr>
        <p:txBody>
          <a:bodyPr/>
          <a:lstStyle/>
          <a:p>
            <a:pPr eaLnBrk="1" hangingPunct="1">
              <a:spcBef>
                <a:spcPct val="30000"/>
              </a:spcBef>
            </a:pPr>
            <a:r>
              <a:rPr lang="en-GB" sz="2200" b="1" smtClean="0">
                <a:latin typeface="Times New Roman" panose="02020603050405020304" pitchFamily="18" charset="0"/>
                <a:cs typeface="Times New Roman" panose="02020603050405020304" pitchFamily="18" charset="0"/>
              </a:rPr>
              <a:t>Jean-Mаrti</a:t>
            </a:r>
            <a:r>
              <a:rPr lang="x-none" sz="2200" b="1" smtClean="0">
                <a:latin typeface="Times New Roman" panose="02020603050405020304" pitchFamily="18" charset="0"/>
                <a:cs typeface="Times New Roman" panose="02020603050405020304" pitchFamily="18" charset="0"/>
              </a:rPr>
              <a:t>n</a:t>
            </a:r>
            <a:r>
              <a:rPr lang="en-GB" sz="2200" b="1" smtClean="0">
                <a:latin typeface="Times New Roman" panose="02020603050405020304" pitchFamily="18" charset="0"/>
                <a:cs typeface="Times New Roman" panose="02020603050405020304" pitchFamily="18" charset="0"/>
              </a:rPr>
              <a:t> Chа</a:t>
            </a:r>
            <a:r>
              <a:rPr lang="x-none" sz="2200" b="1" smtClean="0">
                <a:latin typeface="Times New Roman" panose="02020603050405020304" pitchFamily="18" charset="0"/>
                <a:cs typeface="Times New Roman" panose="02020603050405020304" pitchFamily="18" charset="0"/>
              </a:rPr>
              <a:t>r</a:t>
            </a:r>
            <a:r>
              <a:rPr lang="en-GB" sz="2200" b="1" smtClean="0">
                <a:latin typeface="Times New Roman" panose="02020603050405020304" pitchFamily="18" charset="0"/>
                <a:cs typeface="Times New Roman" panose="02020603050405020304" pitchFamily="18" charset="0"/>
              </a:rPr>
              <a:t>coт, 1867</a:t>
            </a:r>
            <a:endParaRPr lang="sr-Latn-CS" sz="2200" smtClean="0">
              <a:latin typeface="Times New Roman" panose="02020603050405020304" pitchFamily="18" charset="0"/>
              <a:cs typeface="Times New Roman" panose="02020603050405020304" pitchFamily="18" charset="0"/>
            </a:endParaRPr>
          </a:p>
          <a:p>
            <a:pPr lvl="1" eaLnBrk="1" hangingPunct="1">
              <a:spcBef>
                <a:spcPct val="30000"/>
              </a:spcBef>
            </a:pPr>
            <a:r>
              <a:rPr lang="sr-Latn-CS" sz="2200" smtClean="0">
                <a:latin typeface="Times New Roman" panose="02020603050405020304" pitchFamily="18" charset="0"/>
                <a:cs typeface="Times New Roman" panose="02020603050405020304" pitchFamily="18" charset="0"/>
              </a:rPr>
              <a:t>Брадикинезија</a:t>
            </a:r>
            <a:r>
              <a:rPr lang="x-none" sz="2200" smtClean="0">
                <a:latin typeface="Times New Roman" panose="02020603050405020304" pitchFamily="18" charset="0"/>
                <a:cs typeface="Times New Roman" panose="02020603050405020304" pitchFamily="18" charset="0"/>
              </a:rPr>
              <a:t>, д</a:t>
            </a:r>
            <a:r>
              <a:rPr lang="sr-Latn-CS" sz="2200" smtClean="0">
                <a:latin typeface="Times New Roman" panose="02020603050405020304" pitchFamily="18" charset="0"/>
                <a:cs typeface="Times New Roman" panose="02020603050405020304" pitchFamily="18" charset="0"/>
              </a:rPr>
              <a:t>исаутономија</a:t>
            </a:r>
          </a:p>
          <a:p>
            <a:pPr lvl="1" eaLnBrk="1" hangingPunct="1">
              <a:spcBef>
                <a:spcPct val="30000"/>
              </a:spcBef>
            </a:pPr>
            <a:r>
              <a:rPr lang="x-none" sz="2200" smtClean="0">
                <a:latin typeface="Times New Roman" panose="02020603050405020304" pitchFamily="18" charset="0"/>
                <a:cs typeface="Times New Roman" panose="02020603050405020304" pitchFamily="18" charset="0"/>
              </a:rPr>
              <a:t>Раздвојио ову болест од мултипле склерозе</a:t>
            </a:r>
            <a:endParaRPr lang="en-GB" sz="2200" smtClean="0">
              <a:latin typeface="Times New Roman" panose="02020603050405020304" pitchFamily="18" charset="0"/>
              <a:cs typeface="Times New Roman" panose="02020603050405020304" pitchFamily="18" charset="0"/>
            </a:endParaRPr>
          </a:p>
          <a:p>
            <a:pPr lvl="1" eaLnBrk="1" hangingPunct="1">
              <a:spcBef>
                <a:spcPct val="30000"/>
              </a:spcBef>
            </a:pPr>
            <a:r>
              <a:rPr lang="sr-Latn-CS" sz="2200" smtClean="0">
                <a:latin typeface="Times New Roman" panose="02020603050405020304" pitchFamily="18" charset="0"/>
                <a:cs typeface="Times New Roman" panose="02020603050405020304" pitchFamily="18" charset="0"/>
              </a:rPr>
              <a:t>Предлог да се назове </a:t>
            </a:r>
            <a:r>
              <a:rPr lang="en-GB" sz="2200" smtClean="0">
                <a:latin typeface="Times New Roman" panose="02020603050405020304" pitchFamily="18" charset="0"/>
                <a:cs typeface="Times New Roman" panose="02020603050405020304" pitchFamily="18" charset="0"/>
              </a:rPr>
              <a:t>“Паркинсон</a:t>
            </a:r>
            <a:r>
              <a:rPr lang="sr-Latn-CS" sz="2200" smtClean="0">
                <a:latin typeface="Times New Roman" panose="02020603050405020304" pitchFamily="18" charset="0"/>
                <a:cs typeface="Times New Roman" panose="02020603050405020304" pitchFamily="18" charset="0"/>
              </a:rPr>
              <a:t>ова болест</a:t>
            </a:r>
            <a:r>
              <a:rPr lang="en-GB" sz="2200" smtClean="0">
                <a:latin typeface="Times New Roman" panose="02020603050405020304" pitchFamily="18" charset="0"/>
                <a:cs typeface="Times New Roman" panose="02020603050405020304" pitchFamily="18" charset="0"/>
              </a:rPr>
              <a:t>”</a:t>
            </a:r>
            <a:endParaRPr lang="x-none" sz="2200" smtClean="0">
              <a:latin typeface="Times New Roman" panose="02020603050405020304" pitchFamily="18" charset="0"/>
              <a:cs typeface="Times New Roman" panose="02020603050405020304" pitchFamily="18" charset="0"/>
            </a:endParaRPr>
          </a:p>
          <a:p>
            <a:pPr lvl="1" eaLnBrk="1" hangingPunct="1">
              <a:spcBef>
                <a:spcPct val="30000"/>
              </a:spcBef>
            </a:pPr>
            <a:r>
              <a:rPr lang="x-none" sz="2200" smtClean="0">
                <a:latin typeface="Times New Roman" panose="02020603050405020304" pitchFamily="18" charset="0"/>
                <a:cs typeface="Times New Roman" panose="02020603050405020304" pitchFamily="18" charset="0"/>
              </a:rPr>
              <a:t>Препознаје случајеве касније названог Паркинсонизам плус синдрома</a:t>
            </a:r>
            <a:endParaRPr lang="en-GB" sz="2200" smtClean="0">
              <a:latin typeface="Times New Roman" panose="02020603050405020304" pitchFamily="18" charset="0"/>
              <a:cs typeface="Times New Roman" panose="02020603050405020304" pitchFamily="18" charset="0"/>
            </a:endParaRPr>
          </a:p>
          <a:p>
            <a:pPr lvl="1" eaLnBrk="1" hangingPunct="1">
              <a:spcBef>
                <a:spcPct val="30000"/>
              </a:spcBef>
            </a:pPr>
            <a:r>
              <a:rPr lang="sr-Latn-CS" sz="2400" smtClean="0">
                <a:latin typeface="Times New Roman" panose="02020603050405020304" pitchFamily="18" charset="0"/>
                <a:cs typeface="Times New Roman" panose="02020603050405020304" pitchFamily="18" charset="0"/>
              </a:rPr>
              <a:t>Први ефективни третман</a:t>
            </a:r>
            <a:r>
              <a:rPr lang="en-GB" sz="2400" smtClean="0">
                <a:latin typeface="Times New Roman" panose="02020603050405020304" pitchFamily="18" charset="0"/>
                <a:cs typeface="Times New Roman" panose="02020603050405020304" pitchFamily="18" charset="0"/>
              </a:rPr>
              <a:t>: </a:t>
            </a:r>
            <a:r>
              <a:rPr lang="sr-Latn-CS" sz="2400" smtClean="0">
                <a:latin typeface="Times New Roman" panose="02020603050405020304" pitchFamily="18" charset="0"/>
                <a:cs typeface="Times New Roman" panose="02020603050405020304" pitchFamily="18" charset="0"/>
              </a:rPr>
              <a:t>алкалоиди беладоне</a:t>
            </a:r>
            <a:endParaRPr lang="en-US" sz="2400" smtClean="0">
              <a:latin typeface="Times New Roman" panose="02020603050405020304" pitchFamily="18" charset="0"/>
              <a:cs typeface="Times New Roman" panose="02020603050405020304" pitchFamily="18" charset="0"/>
            </a:endParaRPr>
          </a:p>
        </p:txBody>
      </p:sp>
      <p:pic>
        <p:nvPicPr>
          <p:cNvPr id="2458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93950" y="382588"/>
            <a:ext cx="4410075"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Audio 1">
            <a:hlinkClick r:id="" action="ppaction://media"/>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375124"/>
      </p:ext>
    </p:extLst>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244475"/>
            <a:ext cx="9144000" cy="1431925"/>
          </a:xfrm>
        </p:spPr>
        <p:txBody>
          <a:bodyPr/>
          <a:lstStyle/>
          <a:p>
            <a:pPr eaLnBrk="1" hangingPunct="1"/>
            <a:endParaRPr lang="x-none" smtClean="0">
              <a:ln>
                <a:noFill/>
              </a:ln>
              <a:latin typeface="Comic Sans MS" panose="030F0702030302020204" pitchFamily="66" charset="0"/>
            </a:endParaRPr>
          </a:p>
        </p:txBody>
      </p:sp>
      <p:sp>
        <p:nvSpPr>
          <p:cNvPr id="25603" name="Rectangle 3"/>
          <p:cNvSpPr>
            <a:spLocks noGrp="1" noChangeArrowheads="1"/>
          </p:cNvSpPr>
          <p:nvPr>
            <p:ph idx="1"/>
          </p:nvPr>
        </p:nvSpPr>
        <p:spPr>
          <a:xfrm>
            <a:off x="827088" y="2492375"/>
            <a:ext cx="8893175" cy="4191000"/>
          </a:xfrm>
        </p:spPr>
        <p:txBody>
          <a:bodyPr/>
          <a:lstStyle/>
          <a:p>
            <a:pPr eaLnBrk="1" hangingPunct="1">
              <a:spcBef>
                <a:spcPct val="30000"/>
              </a:spcBef>
            </a:pPr>
            <a:r>
              <a:rPr lang="en-GB" sz="2000" b="1" smtClean="0">
                <a:latin typeface="Times New Roman" panose="02020603050405020304" pitchFamily="18" charset="0"/>
                <a:cs typeface="Times New Roman" panose="02020603050405020304" pitchFamily="18" charset="0"/>
              </a:rPr>
              <a:t>Friedrich Heinrich Lewy, 1912</a:t>
            </a:r>
          </a:p>
          <a:p>
            <a:pPr lvl="1" eaLnBrk="1" hangingPunct="1">
              <a:spcBef>
                <a:spcPct val="30000"/>
              </a:spcBef>
            </a:pPr>
            <a:r>
              <a:rPr lang="en-GB" smtClean="0">
                <a:latin typeface="Times New Roman" panose="02020603050405020304" pitchFamily="18" charset="0"/>
                <a:cs typeface="Times New Roman" panose="02020603050405020304" pitchFamily="18" charset="0"/>
              </a:rPr>
              <a:t>Интрац</a:t>
            </a:r>
            <a:r>
              <a:rPr lang="sr-Latn-CS" smtClean="0">
                <a:latin typeface="Times New Roman" panose="02020603050405020304" pitchFamily="18" charset="0"/>
                <a:cs typeface="Times New Roman" panose="02020603050405020304" pitchFamily="18" charset="0"/>
              </a:rPr>
              <a:t>и</a:t>
            </a:r>
            <a:r>
              <a:rPr lang="en-GB" smtClean="0">
                <a:latin typeface="Times New Roman" panose="02020603050405020304" pitchFamily="18" charset="0"/>
                <a:cs typeface="Times New Roman" panose="02020603050405020304" pitchFamily="18" charset="0"/>
              </a:rPr>
              <a:t>топла</a:t>
            </a:r>
            <a:r>
              <a:rPr lang="sr-Latn-CS" smtClean="0">
                <a:latin typeface="Times New Roman" panose="02020603050405020304" pitchFamily="18" charset="0"/>
                <a:cs typeface="Times New Roman" panose="02020603050405020304" pitchFamily="18" charset="0"/>
              </a:rPr>
              <a:t>з</a:t>
            </a:r>
            <a:r>
              <a:rPr lang="en-GB" smtClean="0">
                <a:latin typeface="Times New Roman" panose="02020603050405020304" pitchFamily="18" charset="0"/>
                <a:cs typeface="Times New Roman" panose="02020603050405020304" pitchFamily="18" charset="0"/>
              </a:rPr>
              <a:t>м</a:t>
            </a:r>
            <a:r>
              <a:rPr lang="sr-Latn-CS" smtClean="0">
                <a:latin typeface="Times New Roman" panose="02020603050405020304" pitchFamily="18" charset="0"/>
                <a:cs typeface="Times New Roman" panose="02020603050405020304" pitchFamily="18" charset="0"/>
              </a:rPr>
              <a:t>атичне </a:t>
            </a:r>
            <a:r>
              <a:rPr lang="en-GB" smtClean="0">
                <a:latin typeface="Times New Roman" panose="02020603050405020304" pitchFamily="18" charset="0"/>
                <a:cs typeface="Times New Roman" panose="02020603050405020304" pitchFamily="18" charset="0"/>
              </a:rPr>
              <a:t>ин</a:t>
            </a:r>
            <a:r>
              <a:rPr lang="sr-Latn-CS" smtClean="0">
                <a:latin typeface="Times New Roman" panose="02020603050405020304" pitchFamily="18" charset="0"/>
                <a:cs typeface="Times New Roman" panose="02020603050405020304" pitchFamily="18" charset="0"/>
              </a:rPr>
              <a:t>к</a:t>
            </a:r>
            <a:r>
              <a:rPr lang="en-GB" smtClean="0">
                <a:latin typeface="Times New Roman" panose="02020603050405020304" pitchFamily="18" charset="0"/>
                <a:cs typeface="Times New Roman" panose="02020603050405020304" pitchFamily="18" charset="0"/>
              </a:rPr>
              <a:t>лу</a:t>
            </a:r>
            <a:r>
              <a:rPr lang="sr-Latn-CS" smtClean="0">
                <a:latin typeface="Times New Roman" panose="02020603050405020304" pitchFamily="18" charset="0"/>
                <a:cs typeface="Times New Roman" panose="02020603050405020304" pitchFamily="18" charset="0"/>
              </a:rPr>
              <a:t>з</a:t>
            </a:r>
            <a:r>
              <a:rPr lang="en-GB" smtClean="0">
                <a:latin typeface="Times New Roman" panose="02020603050405020304" pitchFamily="18" charset="0"/>
                <a:cs typeface="Times New Roman" panose="02020603050405020304" pitchFamily="18" charset="0"/>
              </a:rPr>
              <a:t>и</a:t>
            </a:r>
            <a:r>
              <a:rPr lang="sr-Latn-CS" smtClean="0">
                <a:latin typeface="Times New Roman" panose="02020603050405020304" pitchFamily="18" charset="0"/>
                <a:cs typeface="Times New Roman" panose="02020603050405020304" pitchFamily="18" charset="0"/>
              </a:rPr>
              <a:t>је</a:t>
            </a:r>
            <a:r>
              <a:rPr lang="en-GB" smtClean="0">
                <a:latin typeface="Times New Roman" panose="02020603050405020304" pitchFamily="18" charset="0"/>
                <a:cs typeface="Times New Roman" panose="02020603050405020304" pitchFamily="18" charset="0"/>
              </a:rPr>
              <a:t>: </a:t>
            </a:r>
            <a:r>
              <a:rPr lang="sr-Latn-CS" smtClean="0">
                <a:latin typeface="Times New Roman" panose="02020603050405020304" pitchFamily="18" charset="0"/>
                <a:cs typeface="Times New Roman" panose="02020603050405020304" pitchFamily="18" charset="0"/>
              </a:rPr>
              <a:t>карактеристика </a:t>
            </a:r>
            <a:r>
              <a:rPr lang="en-GB" smtClean="0">
                <a:latin typeface="Times New Roman" panose="02020603050405020304" pitchFamily="18" charset="0"/>
                <a:cs typeface="Times New Roman" panose="02020603050405020304" pitchFamily="18" charset="0"/>
              </a:rPr>
              <a:t>П</a:t>
            </a:r>
            <a:r>
              <a:rPr lang="sr-Latn-CS" smtClean="0">
                <a:latin typeface="Times New Roman" panose="02020603050405020304" pitchFamily="18" charset="0"/>
                <a:cs typeface="Times New Roman" panose="02020603050405020304" pitchFamily="18" charset="0"/>
              </a:rPr>
              <a:t>Б</a:t>
            </a:r>
            <a:endParaRPr lang="en-GB" smtClean="0">
              <a:latin typeface="Times New Roman" panose="02020603050405020304" pitchFamily="18" charset="0"/>
              <a:cs typeface="Times New Roman" panose="02020603050405020304" pitchFamily="18" charset="0"/>
            </a:endParaRPr>
          </a:p>
          <a:p>
            <a:pPr eaLnBrk="1" hangingPunct="1">
              <a:spcBef>
                <a:spcPct val="30000"/>
              </a:spcBef>
            </a:pPr>
            <a:r>
              <a:rPr lang="en-GB" sz="2000" b="1" smtClean="0">
                <a:latin typeface="Times New Roman" panose="02020603050405020304" pitchFamily="18" charset="0"/>
                <a:cs typeface="Times New Roman" panose="02020603050405020304" pitchFamily="18" charset="0"/>
              </a:rPr>
              <a:t>Constaнтiн Tréтиаkоfф, 1919</a:t>
            </a:r>
            <a:r>
              <a:rPr lang="en-GB" sz="2000" smtClean="0">
                <a:latin typeface="Times New Roman" panose="02020603050405020304" pitchFamily="18" charset="0"/>
                <a:cs typeface="Times New Roman" panose="02020603050405020304" pitchFamily="18" charset="0"/>
              </a:rPr>
              <a:t> </a:t>
            </a:r>
          </a:p>
          <a:p>
            <a:pPr lvl="1" eaLnBrk="1" hangingPunct="1">
              <a:spcBef>
                <a:spcPct val="30000"/>
              </a:spcBef>
            </a:pPr>
            <a:r>
              <a:rPr lang="sr-Latn-CS" smtClean="0">
                <a:latin typeface="Times New Roman" panose="02020603050405020304" pitchFamily="18" charset="0"/>
                <a:cs typeface="Times New Roman" panose="02020603050405020304" pitchFamily="18" charset="0"/>
              </a:rPr>
              <a:t>Дегенерација ћелија у </a:t>
            </a:r>
            <a:r>
              <a:rPr lang="en-GB" smtClean="0">
                <a:latin typeface="Times New Roman" panose="02020603050405020304" pitchFamily="18" charset="0"/>
                <a:cs typeface="Times New Roman" panose="02020603050405020304" pitchFamily="18" charset="0"/>
              </a:rPr>
              <a:t>субстантиа нигра</a:t>
            </a:r>
          </a:p>
          <a:p>
            <a:pPr eaLnBrk="1" hangingPunct="1">
              <a:spcBef>
                <a:spcPct val="30000"/>
              </a:spcBef>
            </a:pPr>
            <a:r>
              <a:rPr lang="de-DE" sz="2000" b="1" smtClean="0">
                <a:latin typeface="Times New Roman" panose="02020603050405020304" pitchFamily="18" charset="0"/>
                <a:cs typeface="Times New Roman" panose="02020603050405020304" pitchFamily="18" charset="0"/>
              </a:rPr>
              <a:t>Carlsсon</a:t>
            </a:r>
            <a:r>
              <a:rPr lang="sr-Latn-CS" sz="2000" b="1" smtClean="0">
                <a:latin typeface="Times New Roman" panose="02020603050405020304" pitchFamily="18" charset="0"/>
                <a:cs typeface="Times New Roman" panose="02020603050405020304" pitchFamily="18" charset="0"/>
              </a:rPr>
              <a:t> </a:t>
            </a:r>
            <a:r>
              <a:rPr lang="de-DE" sz="2000" b="1" smtClean="0">
                <a:latin typeface="Times New Roman" panose="02020603050405020304" pitchFamily="18" charset="0"/>
                <a:cs typeface="Times New Roman" panose="02020603050405020304" pitchFamily="18" charset="0"/>
              </a:rPr>
              <a:t>1957</a:t>
            </a:r>
            <a:r>
              <a:rPr lang="sr-Latn-CS" sz="2000" b="1" smtClean="0">
                <a:latin typeface="Times New Roman" panose="02020603050405020304" pitchFamily="18" charset="0"/>
                <a:cs typeface="Times New Roman" panose="02020603050405020304" pitchFamily="18" charset="0"/>
              </a:rPr>
              <a:t>, </a:t>
            </a:r>
            <a:r>
              <a:rPr lang="en-GB" sz="2000" b="1" smtClean="0">
                <a:latin typeface="Times New Roman" panose="02020603050405020304" pitchFamily="18" charset="0"/>
                <a:cs typeface="Times New Roman" panose="02020603050405020304" pitchFamily="18" charset="0"/>
              </a:rPr>
              <a:t>Ehрiнgeр </a:t>
            </a:r>
            <a:r>
              <a:rPr lang="sr-Latn-CS" sz="2000" b="1" smtClean="0">
                <a:latin typeface="Times New Roman" panose="02020603050405020304" pitchFamily="18" charset="0"/>
                <a:cs typeface="Times New Roman" panose="02020603050405020304" pitchFamily="18" charset="0"/>
              </a:rPr>
              <a:t>и</a:t>
            </a:r>
            <a:r>
              <a:rPr lang="en-GB" sz="2000" b="1" smtClean="0">
                <a:latin typeface="Times New Roman" panose="02020603050405020304" pitchFamily="18" charset="0"/>
                <a:cs typeface="Times New Roman" panose="02020603050405020304" pitchFamily="18" charset="0"/>
              </a:rPr>
              <a:t> Hорнykиеwиcz, 1960</a:t>
            </a:r>
          </a:p>
          <a:p>
            <a:pPr lvl="1" eaLnBrk="1" hangingPunct="1">
              <a:spcBef>
                <a:spcPct val="30000"/>
              </a:spcBef>
            </a:pPr>
            <a:r>
              <a:rPr lang="sr-Latn-CS" smtClean="0">
                <a:latin typeface="Times New Roman" panose="02020603050405020304" pitchFamily="18" charset="0"/>
                <a:cs typeface="Times New Roman" panose="02020603050405020304" pitchFamily="18" charset="0"/>
              </a:rPr>
              <a:t>Недостатак д</a:t>
            </a:r>
            <a:r>
              <a:rPr lang="en-GB" smtClean="0">
                <a:latin typeface="Times New Roman" panose="02020603050405020304" pitchFamily="18" charset="0"/>
                <a:cs typeface="Times New Roman" panose="02020603050405020304" pitchFamily="18" charset="0"/>
              </a:rPr>
              <a:t>опамин</a:t>
            </a:r>
            <a:r>
              <a:rPr lang="sr-Latn-CS" smtClean="0">
                <a:latin typeface="Times New Roman" panose="02020603050405020304" pitchFamily="18" charset="0"/>
                <a:cs typeface="Times New Roman" panose="02020603050405020304" pitchFamily="18" charset="0"/>
              </a:rPr>
              <a:t>а у </a:t>
            </a:r>
            <a:r>
              <a:rPr lang="en-GB" smtClean="0">
                <a:latin typeface="Times New Roman" panose="02020603050405020304" pitchFamily="18" charset="0"/>
                <a:cs typeface="Times New Roman" panose="02020603050405020304" pitchFamily="18" charset="0"/>
              </a:rPr>
              <a:t>стри</a:t>
            </a:r>
            <a:r>
              <a:rPr lang="sr-Latn-CS" smtClean="0">
                <a:latin typeface="Times New Roman" panose="02020603050405020304" pitchFamily="18" charset="0"/>
                <a:cs typeface="Times New Roman" panose="02020603050405020304" pitchFamily="18" charset="0"/>
              </a:rPr>
              <a:t>ј</a:t>
            </a:r>
            <a:r>
              <a:rPr lang="en-GB" smtClean="0">
                <a:latin typeface="Times New Roman" panose="02020603050405020304" pitchFamily="18" charset="0"/>
                <a:cs typeface="Times New Roman" panose="02020603050405020304" pitchFamily="18" charset="0"/>
              </a:rPr>
              <a:t>атум</a:t>
            </a:r>
            <a:r>
              <a:rPr lang="sr-Latn-CS" smtClean="0">
                <a:latin typeface="Times New Roman" panose="02020603050405020304" pitchFamily="18" charset="0"/>
                <a:cs typeface="Times New Roman" panose="02020603050405020304" pitchFamily="18" charset="0"/>
              </a:rPr>
              <a:t>у је </a:t>
            </a:r>
            <a:r>
              <a:rPr lang="sr-Latn-CS" smtClean="0">
                <a:solidFill>
                  <a:schemeClr val="tx2"/>
                </a:solidFill>
                <a:latin typeface="Times New Roman" panose="02020603050405020304" pitchFamily="18" charset="0"/>
                <a:cs typeface="Times New Roman" panose="02020603050405020304" pitchFamily="18" charset="0"/>
              </a:rPr>
              <a:t>биохемијски   </a:t>
            </a:r>
          </a:p>
          <a:p>
            <a:pPr eaLnBrk="1" hangingPunct="1">
              <a:spcBef>
                <a:spcPct val="30000"/>
              </a:spcBef>
              <a:buFontTx/>
              <a:buNone/>
            </a:pPr>
            <a:r>
              <a:rPr lang="sr-Latn-CS" sz="2000" smtClean="0">
                <a:solidFill>
                  <a:schemeClr val="tx2"/>
                </a:solidFill>
                <a:latin typeface="Times New Roman" panose="02020603050405020304" pitchFamily="18" charset="0"/>
                <a:cs typeface="Times New Roman" panose="02020603050405020304" pitchFamily="18" charset="0"/>
              </a:rPr>
              <a:t>         супстрат болести</a:t>
            </a:r>
            <a:r>
              <a:rPr lang="sr-Latn-CS" sz="2000" smtClean="0">
                <a:latin typeface="Times New Roman" panose="02020603050405020304" pitchFamily="18" charset="0"/>
                <a:cs typeface="Times New Roman" panose="02020603050405020304" pitchFamily="18" charset="0"/>
              </a:rPr>
              <a:t> </a:t>
            </a:r>
            <a:r>
              <a:rPr lang="de-DE" sz="2000" smtClean="0">
                <a:latin typeface="Times New Roman" panose="02020603050405020304" pitchFamily="18" charset="0"/>
                <a:cs typeface="Times New Roman" panose="02020603050405020304" pitchFamily="18" charset="0"/>
              </a:rPr>
              <a:t>(Нобел</a:t>
            </a:r>
            <a:r>
              <a:rPr lang="sr-Latn-CS" sz="2000" smtClean="0">
                <a:latin typeface="Times New Roman" panose="02020603050405020304" pitchFamily="18" charset="0"/>
                <a:cs typeface="Times New Roman" panose="02020603050405020304" pitchFamily="18" charset="0"/>
              </a:rPr>
              <a:t>ова награда</a:t>
            </a:r>
            <a:r>
              <a:rPr lang="de-DE" sz="2000" smtClean="0">
                <a:latin typeface="Times New Roman" panose="02020603050405020304" pitchFamily="18" charset="0"/>
                <a:cs typeface="Times New Roman" panose="02020603050405020304" pitchFamily="18" charset="0"/>
              </a:rPr>
              <a:t> 2000)</a:t>
            </a:r>
          </a:p>
        </p:txBody>
      </p:sp>
    </p:spTree>
    <p:extLst>
      <p:ext uri="{BB962C8B-B14F-4D97-AF65-F5344CB8AC3E}">
        <p14:creationId xmlns:p14="http://schemas.microsoft.com/office/powerpoint/2010/main" val="3063382204"/>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87450" y="692150"/>
            <a:ext cx="6799263" cy="1304925"/>
          </a:xfrm>
        </p:spPr>
        <p:txBody>
          <a:bodyPr/>
          <a:lstStyle/>
          <a:p>
            <a:pPr eaLnBrk="1" hangingPunct="1"/>
            <a:r>
              <a:rPr lang="sr-Latn-CS" smtClean="0">
                <a:ln>
                  <a:noFill/>
                </a:ln>
                <a:cs typeface="Times New Roman" panose="02020603050405020304" pitchFamily="18" charset="0"/>
              </a:rPr>
              <a:t>Паркинсонова болест</a:t>
            </a:r>
            <a:endParaRPr lang="en-US" smtClean="0">
              <a:ln>
                <a:noFill/>
              </a:ln>
              <a:cs typeface="Times New Roman" panose="02020603050405020304" pitchFamily="18" charset="0"/>
            </a:endParaRPr>
          </a:p>
        </p:txBody>
      </p:sp>
      <p:sp>
        <p:nvSpPr>
          <p:cNvPr id="4099" name="Rectangle 3"/>
          <p:cNvSpPr>
            <a:spLocks noGrp="1" noChangeArrowheads="1"/>
          </p:cNvSpPr>
          <p:nvPr>
            <p:ph idx="1"/>
          </p:nvPr>
        </p:nvSpPr>
        <p:spPr>
          <a:xfrm>
            <a:off x="766763" y="2420938"/>
            <a:ext cx="8377237" cy="4191000"/>
          </a:xfrm>
        </p:spPr>
        <p:txBody>
          <a:bodyPr rtlCol="0">
            <a:normAutofit fontScale="92500" lnSpcReduction="20000"/>
          </a:bodyPr>
          <a:lstStyle/>
          <a:p>
            <a:pPr eaLnBrk="1" fontAlgn="auto" hangingPunct="1">
              <a:lnSpc>
                <a:spcPct val="80000"/>
              </a:lnSpc>
              <a:spcBef>
                <a:spcPct val="0"/>
              </a:spcBef>
              <a:buFont typeface="Arial"/>
              <a:buChar char="•"/>
              <a:defRPr/>
            </a:pPr>
            <a:r>
              <a:rPr lang="en-GB" dirty="0" err="1" smtClean="0">
                <a:solidFill>
                  <a:schemeClr val="tx1">
                    <a:lumMod val="85000"/>
                    <a:lumOff val="15000"/>
                  </a:schemeClr>
                </a:solidFill>
                <a:latin typeface="+mj-lt"/>
                <a:cs typeface="Times New Roman" panose="02020603050405020304" pitchFamily="18" charset="0"/>
              </a:rPr>
              <a:t>Неуродегенератив</a:t>
            </a:r>
            <a:r>
              <a:rPr lang="sr-Latn-CS" dirty="0" smtClean="0">
                <a:solidFill>
                  <a:schemeClr val="tx1">
                    <a:lumMod val="85000"/>
                    <a:lumOff val="15000"/>
                  </a:schemeClr>
                </a:solidFill>
                <a:latin typeface="+mj-lt"/>
                <a:cs typeface="Times New Roman" panose="02020603050405020304" pitchFamily="18" charset="0"/>
              </a:rPr>
              <a:t>на болест </a:t>
            </a:r>
            <a:endParaRPr lang="es-E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Tx/>
              <a:buNone/>
              <a:defRPr/>
            </a:pPr>
            <a:r>
              <a:rPr lang="es-ES" dirty="0" smtClean="0">
                <a:solidFill>
                  <a:schemeClr val="tx1">
                    <a:lumMod val="85000"/>
                    <a:lumOff val="15000"/>
                  </a:schemeClr>
                </a:solidFill>
                <a:latin typeface="+mj-lt"/>
                <a:cs typeface="Times New Roman" panose="02020603050405020304" pitchFamily="18" charset="0"/>
              </a:rPr>
              <a:t>          – </a:t>
            </a:r>
            <a:r>
              <a:rPr lang="es-ES" dirty="0" err="1" smtClean="0">
                <a:solidFill>
                  <a:schemeClr val="tx1">
                    <a:lumMod val="85000"/>
                    <a:lumOff val="15000"/>
                  </a:schemeClr>
                </a:solidFill>
                <a:latin typeface="+mj-lt"/>
                <a:cs typeface="Times New Roman" panose="02020603050405020304" pitchFamily="18" charset="0"/>
              </a:rPr>
              <a:t>друга</a:t>
            </a:r>
            <a:r>
              <a:rPr lang="es-ES" dirty="0" smtClean="0">
                <a:solidFill>
                  <a:schemeClr val="tx1">
                    <a:lumMod val="85000"/>
                    <a:lumOff val="15000"/>
                  </a:schemeClr>
                </a:solidFill>
                <a:latin typeface="+mj-lt"/>
                <a:cs typeface="Times New Roman" panose="02020603050405020304" pitchFamily="18" charset="0"/>
              </a:rPr>
              <a:t> </a:t>
            </a:r>
            <a:r>
              <a:rPr lang="es-ES" dirty="0" err="1" smtClean="0">
                <a:solidFill>
                  <a:schemeClr val="tx1">
                    <a:lumMod val="85000"/>
                    <a:lumOff val="15000"/>
                  </a:schemeClr>
                </a:solidFill>
                <a:latin typeface="+mj-lt"/>
                <a:cs typeface="Times New Roman" panose="02020603050405020304" pitchFamily="18" charset="0"/>
              </a:rPr>
              <a:t>по</a:t>
            </a:r>
            <a:r>
              <a:rPr lang="es-ES" dirty="0" smtClean="0">
                <a:solidFill>
                  <a:schemeClr val="tx1">
                    <a:lumMod val="85000"/>
                    <a:lumOff val="15000"/>
                  </a:schemeClr>
                </a:solidFill>
                <a:latin typeface="+mj-lt"/>
                <a:cs typeface="Times New Roman" panose="02020603050405020304" pitchFamily="18" charset="0"/>
              </a:rPr>
              <a:t> у</a:t>
            </a:r>
            <a:r>
              <a:rPr lang="sr-Cyrl-CS" dirty="0" smtClean="0">
                <a:solidFill>
                  <a:schemeClr val="tx1">
                    <a:lumMod val="85000"/>
                    <a:lumOff val="15000"/>
                  </a:schemeClr>
                </a:solidFill>
                <a:latin typeface="+mj-lt"/>
                <a:cs typeface="Times New Roman" panose="02020603050405020304" pitchFamily="18" charset="0"/>
              </a:rPr>
              <a:t>ч</a:t>
            </a:r>
            <a:r>
              <a:rPr lang="es-ES" dirty="0" err="1" smtClean="0">
                <a:solidFill>
                  <a:schemeClr val="tx1">
                    <a:lumMod val="85000"/>
                    <a:lumOff val="15000"/>
                  </a:schemeClr>
                </a:solidFill>
                <a:latin typeface="+mj-lt"/>
                <a:cs typeface="Times New Roman" panose="02020603050405020304" pitchFamily="18" charset="0"/>
              </a:rPr>
              <a:t>есталости</a:t>
            </a:r>
            <a:endParaRPr lang="sr-Latn-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 иницијални клинички симптоми резултат губитка </a:t>
            </a: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a:t>
            </a:r>
            <a:r>
              <a:rPr lang="en-GB" dirty="0" err="1" smtClean="0">
                <a:solidFill>
                  <a:schemeClr val="tx1">
                    <a:lumMod val="85000"/>
                    <a:lumOff val="15000"/>
                  </a:schemeClr>
                </a:solidFill>
                <a:latin typeface="+mj-lt"/>
                <a:cs typeface="Times New Roman" panose="02020603050405020304" pitchFamily="18" charset="0"/>
              </a:rPr>
              <a:t>допаминерги</a:t>
            </a:r>
            <a:r>
              <a:rPr lang="sr-Latn-CS" dirty="0" smtClean="0">
                <a:solidFill>
                  <a:schemeClr val="tx1">
                    <a:lumMod val="85000"/>
                    <a:lumOff val="15000"/>
                  </a:schemeClr>
                </a:solidFill>
                <a:latin typeface="+mj-lt"/>
                <a:cs typeface="Times New Roman" panose="02020603050405020304" pitchFamily="18" charset="0"/>
              </a:rPr>
              <a:t>чких неурона у </a:t>
            </a:r>
            <a:r>
              <a:rPr lang="en-GB" dirty="0" err="1" smtClean="0">
                <a:solidFill>
                  <a:schemeClr val="tx1">
                    <a:lumMod val="85000"/>
                    <a:lumOff val="15000"/>
                  </a:schemeClr>
                </a:solidFill>
                <a:latin typeface="+mj-lt"/>
                <a:cs typeface="Times New Roman" panose="02020603050405020304" pitchFamily="18" charset="0"/>
              </a:rPr>
              <a:t>субстантиа</a:t>
            </a:r>
            <a:r>
              <a:rPr lang="en-GB" dirty="0" smtClean="0">
                <a:solidFill>
                  <a:schemeClr val="tx1">
                    <a:lumMod val="85000"/>
                    <a:lumOff val="15000"/>
                  </a:schemeClr>
                </a:solidFill>
                <a:latin typeface="+mj-lt"/>
                <a:cs typeface="Times New Roman" panose="02020603050405020304" pitchFamily="18" charset="0"/>
              </a:rPr>
              <a:t> </a:t>
            </a:r>
            <a:r>
              <a:rPr lang="en-GB" dirty="0" err="1" smtClean="0">
                <a:solidFill>
                  <a:schemeClr val="tx1">
                    <a:lumMod val="85000"/>
                    <a:lumOff val="15000"/>
                  </a:schemeClr>
                </a:solidFill>
                <a:latin typeface="+mj-lt"/>
                <a:cs typeface="Times New Roman" panose="02020603050405020304" pitchFamily="18" charset="0"/>
              </a:rPr>
              <a:t>нигра</a:t>
            </a:r>
            <a:endParaRPr lang="sr-Latn-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Tx/>
              <a:buNone/>
              <a:defRPr/>
            </a:pPr>
            <a:endParaRPr lang="sr-Latn-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 typeface="Arial"/>
              <a:buChar char="•"/>
              <a:defRPr/>
            </a:pPr>
            <a:r>
              <a:rPr lang="sr-Latn-CS" dirty="0" smtClean="0">
                <a:solidFill>
                  <a:schemeClr val="tx1">
                    <a:lumMod val="85000"/>
                    <a:lumOff val="15000"/>
                  </a:schemeClr>
                </a:solidFill>
                <a:latin typeface="+mj-lt"/>
                <a:cs typeface="Times New Roman" panose="02020603050405020304" pitchFamily="18" charset="0"/>
              </a:rPr>
              <a:t>Друге структуре могу бити захваћене </a:t>
            </a:r>
            <a:endParaRPr lang="x-none" dirty="0" smtClean="0">
              <a:solidFill>
                <a:schemeClr val="tx1">
                  <a:lumMod val="85000"/>
                  <a:lumOff val="15000"/>
                </a:schemeClr>
              </a:solidFill>
              <a:latin typeface="+mj-lt"/>
              <a:cs typeface="Times New Roman" panose="02020603050405020304" pitchFamily="18" charset="0"/>
            </a:endParaRPr>
          </a:p>
          <a:p>
            <a:pPr marL="0" indent="0" eaLnBrk="1" fontAlgn="auto" hangingPunct="1">
              <a:lnSpc>
                <a:spcPct val="80000"/>
              </a:lnSpc>
              <a:spcBef>
                <a:spcPct val="0"/>
              </a:spcBef>
              <a:buFont typeface="Arial"/>
              <a:buNone/>
              <a:defRPr/>
            </a:pPr>
            <a:r>
              <a:rPr lang="x-none" dirty="0">
                <a:solidFill>
                  <a:schemeClr val="tx1">
                    <a:lumMod val="85000"/>
                    <a:lumOff val="15000"/>
                  </a:schemeClr>
                </a:solidFill>
                <a:latin typeface="+mj-lt"/>
                <a:cs typeface="Times New Roman" panose="02020603050405020304" pitchFamily="18" charset="0"/>
              </a:rPr>
              <a:t> </a:t>
            </a:r>
            <a:r>
              <a:rPr lang="x-none" dirty="0" smtClean="0">
                <a:solidFill>
                  <a:schemeClr val="tx1">
                    <a:lumMod val="85000"/>
                    <a:lumOff val="15000"/>
                  </a:schemeClr>
                </a:solidFill>
                <a:latin typeface="+mj-lt"/>
                <a:cs typeface="Times New Roman" panose="02020603050405020304" pitchFamily="18" charset="0"/>
              </a:rPr>
              <a:t>    </a:t>
            </a:r>
            <a:r>
              <a:rPr lang="sr-Latn-CS" dirty="0" smtClean="0">
                <a:solidFill>
                  <a:schemeClr val="tx1">
                    <a:lumMod val="85000"/>
                    <a:lumOff val="15000"/>
                  </a:schemeClr>
                </a:solidFill>
                <a:latin typeface="+mj-lt"/>
                <a:cs typeface="Times New Roman" panose="02020603050405020304" pitchFamily="18" charset="0"/>
              </a:rPr>
              <a:t>(</a:t>
            </a:r>
            <a:r>
              <a:rPr lang="en-GB" dirty="0" err="1" smtClean="0">
                <a:solidFill>
                  <a:schemeClr val="tx1">
                    <a:lumMod val="85000"/>
                    <a:lumOff val="15000"/>
                  </a:schemeClr>
                </a:solidFill>
                <a:latin typeface="+mj-lt"/>
                <a:cs typeface="Times New Roman" panose="02020603050405020304" pitchFamily="18" charset="0"/>
              </a:rPr>
              <a:t>лимби</a:t>
            </a:r>
            <a:r>
              <a:rPr lang="sr-Latn-CS" dirty="0" smtClean="0">
                <a:solidFill>
                  <a:schemeClr val="tx1">
                    <a:lumMod val="85000"/>
                    <a:lumOff val="15000"/>
                  </a:schemeClr>
                </a:solidFill>
                <a:latin typeface="+mj-lt"/>
                <a:cs typeface="Times New Roman" panose="02020603050405020304" pitchFamily="18" charset="0"/>
              </a:rPr>
              <a:t>чки</a:t>
            </a:r>
            <a:r>
              <a:rPr lang="en-GB" dirty="0" smtClean="0">
                <a:solidFill>
                  <a:schemeClr val="tx1">
                    <a:lumMod val="85000"/>
                    <a:lumOff val="15000"/>
                  </a:schemeClr>
                </a:solidFill>
                <a:latin typeface="+mj-lt"/>
                <a:cs typeface="Times New Roman" panose="02020603050405020304" pitchFamily="18" charset="0"/>
              </a:rPr>
              <a:t> </a:t>
            </a:r>
            <a:r>
              <a:rPr lang="en-GB" dirty="0" err="1" smtClean="0">
                <a:solidFill>
                  <a:schemeClr val="tx1">
                    <a:lumMod val="85000"/>
                    <a:lumOff val="15000"/>
                  </a:schemeClr>
                </a:solidFill>
                <a:latin typeface="+mj-lt"/>
                <a:cs typeface="Times New Roman" panose="02020603050405020304" pitchFamily="18" charset="0"/>
              </a:rPr>
              <a:t>допаминерги</a:t>
            </a:r>
            <a:r>
              <a:rPr lang="sr-Latn-CS" dirty="0" smtClean="0">
                <a:solidFill>
                  <a:schemeClr val="tx1">
                    <a:lumMod val="85000"/>
                    <a:lumOff val="15000"/>
                  </a:schemeClr>
                </a:solidFill>
                <a:latin typeface="+mj-lt"/>
                <a:cs typeface="Times New Roman" panose="02020603050405020304" pitchFamily="18" charset="0"/>
              </a:rPr>
              <a:t>чки систем)</a:t>
            </a: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a:t>
            </a:r>
            <a:r>
              <a:rPr lang="en-GB" dirty="0" smtClean="0">
                <a:solidFill>
                  <a:schemeClr val="tx1">
                    <a:lumMod val="85000"/>
                    <a:lumOff val="15000"/>
                  </a:schemeClr>
                </a:solidFill>
                <a:latin typeface="+mj-lt"/>
                <a:cs typeface="Times New Roman" panose="02020603050405020304" pitchFamily="18" charset="0"/>
              </a:rPr>
              <a:t> </a:t>
            </a:r>
            <a:r>
              <a:rPr lang="en-GB" dirty="0" err="1" smtClean="0">
                <a:solidFill>
                  <a:schemeClr val="tx1">
                    <a:lumMod val="85000"/>
                    <a:lumOff val="15000"/>
                  </a:schemeClr>
                </a:solidFill>
                <a:latin typeface="+mj-lt"/>
                <a:cs typeface="Times New Roman" panose="02020603050405020304" pitchFamily="18" charset="0"/>
              </a:rPr>
              <a:t>депрес</a:t>
            </a:r>
            <a:r>
              <a:rPr lang="sr-Latn-CS" dirty="0" smtClean="0">
                <a:solidFill>
                  <a:schemeClr val="tx1">
                    <a:lumMod val="85000"/>
                    <a:lumOff val="15000"/>
                  </a:schemeClr>
                </a:solidFill>
                <a:latin typeface="+mj-lt"/>
                <a:cs typeface="Times New Roman" panose="02020603050405020304" pitchFamily="18" charset="0"/>
              </a:rPr>
              <a:t>ија годинама пре појаве типичних </a:t>
            </a:r>
            <a:endParaRPr lang="sr-Cyrl-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Tx/>
              <a:buNone/>
              <a:defRPr/>
            </a:pPr>
            <a:r>
              <a:rPr lang="sr-Cyrl-CS" dirty="0" smtClean="0">
                <a:solidFill>
                  <a:schemeClr val="tx1">
                    <a:lumMod val="85000"/>
                    <a:lumOff val="15000"/>
                  </a:schemeClr>
                </a:solidFill>
                <a:latin typeface="+mj-lt"/>
                <a:cs typeface="Times New Roman" panose="02020603050405020304" pitchFamily="18" charset="0"/>
              </a:rPr>
              <a:t>            м</a:t>
            </a:r>
            <a:r>
              <a:rPr lang="sr-Latn-CS" dirty="0" smtClean="0">
                <a:solidFill>
                  <a:schemeClr val="tx1">
                    <a:lumMod val="85000"/>
                    <a:lumOff val="15000"/>
                  </a:schemeClr>
                </a:solidFill>
                <a:latin typeface="+mj-lt"/>
                <a:cs typeface="Times New Roman" panose="02020603050405020304" pitchFamily="18" charset="0"/>
              </a:rPr>
              <a:t>оторних</a:t>
            </a:r>
            <a:r>
              <a:rPr lang="sr-Cyrl-CS" dirty="0" smtClean="0">
                <a:solidFill>
                  <a:schemeClr val="tx1">
                    <a:lumMod val="85000"/>
                    <a:lumOff val="15000"/>
                  </a:schemeClr>
                </a:solidFill>
                <a:latin typeface="+mj-lt"/>
                <a:cs typeface="Times New Roman" panose="02020603050405020304" pitchFamily="18" charset="0"/>
              </a:rPr>
              <a:t> </a:t>
            </a:r>
            <a:r>
              <a:rPr lang="sr-Latn-CS" dirty="0" smtClean="0">
                <a:solidFill>
                  <a:schemeClr val="tx1">
                    <a:lumMod val="85000"/>
                    <a:lumOff val="15000"/>
                  </a:schemeClr>
                </a:solidFill>
                <a:latin typeface="+mj-lt"/>
                <a:cs typeface="Times New Roman" panose="02020603050405020304" pitchFamily="18" charset="0"/>
              </a:rPr>
              <a:t>симптома</a:t>
            </a:r>
          </a:p>
          <a:p>
            <a:pPr eaLnBrk="1" fontAlgn="auto" hangingPunct="1">
              <a:lnSpc>
                <a:spcPct val="80000"/>
              </a:lnSpc>
              <a:spcBef>
                <a:spcPct val="0"/>
              </a:spcBef>
              <a:buFont typeface="Arial"/>
              <a:buChar char="•"/>
              <a:defRPr/>
            </a:pPr>
            <a:endParaRPr lang="sr-Latn-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 typeface="Arial"/>
              <a:buChar char="•"/>
              <a:defRPr/>
            </a:pPr>
            <a:r>
              <a:rPr lang="sr-Latn-CS" dirty="0" smtClean="0">
                <a:solidFill>
                  <a:schemeClr val="tx1">
                    <a:lumMod val="85000"/>
                    <a:lumOff val="15000"/>
                  </a:schemeClr>
                </a:solidFill>
                <a:latin typeface="+mj-lt"/>
                <a:cs typeface="Times New Roman" panose="02020603050405020304" pitchFamily="18" charset="0"/>
              </a:rPr>
              <a:t>Како болест напредује </a:t>
            </a: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 укључују се додатне мождане структуре и </a:t>
            </a: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 узрокују </a:t>
            </a:r>
            <a:r>
              <a:rPr lang="en-GB" dirty="0" err="1" smtClean="0">
                <a:solidFill>
                  <a:schemeClr val="tx1">
                    <a:lumMod val="85000"/>
                    <a:lumOff val="15000"/>
                  </a:schemeClr>
                </a:solidFill>
                <a:latin typeface="+mj-lt"/>
                <a:cs typeface="Times New Roman" panose="02020603050405020304" pitchFamily="18" charset="0"/>
              </a:rPr>
              <a:t>предоминант</a:t>
            </a:r>
            <a:r>
              <a:rPr lang="sr-Latn-CS" dirty="0" smtClean="0">
                <a:solidFill>
                  <a:schemeClr val="tx1">
                    <a:lumMod val="85000"/>
                    <a:lumOff val="15000"/>
                  </a:schemeClr>
                </a:solidFill>
                <a:latin typeface="+mj-lt"/>
                <a:cs typeface="Times New Roman" panose="02020603050405020304" pitchFamily="18" charset="0"/>
              </a:rPr>
              <a:t>но</a:t>
            </a:r>
            <a:r>
              <a:rPr lang="en-GB" dirty="0" smtClean="0">
                <a:solidFill>
                  <a:schemeClr val="tx1">
                    <a:lumMod val="85000"/>
                    <a:lumOff val="15000"/>
                  </a:schemeClr>
                </a:solidFill>
                <a:latin typeface="+mj-lt"/>
                <a:cs typeface="Times New Roman" panose="02020603050405020304" pitchFamily="18" charset="0"/>
              </a:rPr>
              <a:t> н</a:t>
            </a:r>
            <a:r>
              <a:rPr lang="sr-Latn-CS" dirty="0" smtClean="0">
                <a:solidFill>
                  <a:schemeClr val="tx1">
                    <a:lumMod val="85000"/>
                    <a:lumOff val="15000"/>
                  </a:schemeClr>
                </a:solidFill>
                <a:latin typeface="+mj-lt"/>
                <a:cs typeface="Times New Roman" panose="02020603050405020304" pitchFamily="18" charset="0"/>
              </a:rPr>
              <a:t>е</a:t>
            </a:r>
            <a:r>
              <a:rPr lang="en-GB" dirty="0" smtClean="0">
                <a:solidFill>
                  <a:schemeClr val="tx1">
                    <a:lumMod val="85000"/>
                    <a:lumOff val="15000"/>
                  </a:schemeClr>
                </a:solidFill>
                <a:latin typeface="+mj-lt"/>
                <a:cs typeface="Times New Roman" panose="02020603050405020304" pitchFamily="18" charset="0"/>
              </a:rPr>
              <a:t>-</a:t>
            </a:r>
            <a:r>
              <a:rPr lang="en-GB" dirty="0" err="1" smtClean="0">
                <a:solidFill>
                  <a:schemeClr val="tx1">
                    <a:lumMod val="85000"/>
                    <a:lumOff val="15000"/>
                  </a:schemeClr>
                </a:solidFill>
                <a:latin typeface="+mj-lt"/>
                <a:cs typeface="Times New Roman" panose="02020603050405020304" pitchFamily="18" charset="0"/>
              </a:rPr>
              <a:t>допаминерги</a:t>
            </a:r>
            <a:r>
              <a:rPr lang="sr-Latn-CS" dirty="0" smtClean="0">
                <a:solidFill>
                  <a:schemeClr val="tx1">
                    <a:lumMod val="85000"/>
                    <a:lumOff val="15000"/>
                  </a:schemeClr>
                </a:solidFill>
                <a:latin typeface="+mj-lt"/>
                <a:cs typeface="Times New Roman" panose="02020603050405020304" pitchFamily="18" charset="0"/>
              </a:rPr>
              <a:t>чке</a:t>
            </a:r>
            <a:r>
              <a:rPr lang="en-GB" dirty="0" smtClean="0">
                <a:solidFill>
                  <a:schemeClr val="tx1">
                    <a:lumMod val="85000"/>
                    <a:lumOff val="15000"/>
                  </a:schemeClr>
                </a:solidFill>
                <a:latin typeface="+mj-lt"/>
                <a:cs typeface="Times New Roman" panose="02020603050405020304" pitchFamily="18" charset="0"/>
              </a:rPr>
              <a:t> </a:t>
            </a:r>
            <a:endParaRPr lang="sr-Latn-CS" dirty="0" smtClean="0">
              <a:solidFill>
                <a:schemeClr val="tx1">
                  <a:lumMod val="85000"/>
                  <a:lumOff val="15000"/>
                </a:schemeClr>
              </a:solidFill>
              <a:latin typeface="+mj-lt"/>
              <a:cs typeface="Times New Roman" panose="02020603050405020304" pitchFamily="18" charset="0"/>
            </a:endParaRPr>
          </a:p>
          <a:p>
            <a:pPr eaLnBrk="1" fontAlgn="auto" hangingPunct="1">
              <a:lnSpc>
                <a:spcPct val="80000"/>
              </a:lnSpc>
              <a:spcBef>
                <a:spcPct val="0"/>
              </a:spcBef>
              <a:buFontTx/>
              <a:buNone/>
              <a:defRPr/>
            </a:pPr>
            <a:r>
              <a:rPr lang="sr-Latn-CS" dirty="0" smtClean="0">
                <a:solidFill>
                  <a:schemeClr val="tx1">
                    <a:lumMod val="85000"/>
                    <a:lumOff val="15000"/>
                  </a:schemeClr>
                </a:solidFill>
                <a:latin typeface="+mj-lt"/>
                <a:cs typeface="Times New Roman" panose="02020603050405020304" pitchFamily="18" charset="0"/>
              </a:rPr>
              <a:t>           </a:t>
            </a:r>
            <a:r>
              <a:rPr lang="en-GB" dirty="0" smtClean="0">
                <a:solidFill>
                  <a:schemeClr val="tx1">
                    <a:lumMod val="85000"/>
                    <a:lumOff val="15000"/>
                  </a:schemeClr>
                </a:solidFill>
                <a:latin typeface="+mj-lt"/>
                <a:cs typeface="Times New Roman" panose="02020603050405020304" pitchFamily="18" charset="0"/>
              </a:rPr>
              <a:t>н</a:t>
            </a:r>
            <a:r>
              <a:rPr lang="sr-Latn-CS" dirty="0" smtClean="0">
                <a:solidFill>
                  <a:schemeClr val="tx1">
                    <a:lumMod val="85000"/>
                    <a:lumOff val="15000"/>
                  </a:schemeClr>
                </a:solidFill>
                <a:latin typeface="+mj-lt"/>
                <a:cs typeface="Times New Roman" panose="02020603050405020304" pitchFamily="18" charset="0"/>
              </a:rPr>
              <a:t>е</a:t>
            </a:r>
            <a:r>
              <a:rPr lang="en-GB" dirty="0" smtClean="0">
                <a:solidFill>
                  <a:schemeClr val="tx1">
                    <a:lumMod val="85000"/>
                    <a:lumOff val="15000"/>
                  </a:schemeClr>
                </a:solidFill>
                <a:latin typeface="+mj-lt"/>
                <a:cs typeface="Times New Roman" panose="02020603050405020304" pitchFamily="18" charset="0"/>
              </a:rPr>
              <a:t>-</a:t>
            </a:r>
            <a:r>
              <a:rPr lang="en-GB" dirty="0" err="1" smtClean="0">
                <a:solidFill>
                  <a:schemeClr val="tx1">
                    <a:lumMod val="85000"/>
                    <a:lumOff val="15000"/>
                  </a:schemeClr>
                </a:solidFill>
                <a:latin typeface="+mj-lt"/>
                <a:cs typeface="Times New Roman" panose="02020603050405020304" pitchFamily="18" charset="0"/>
              </a:rPr>
              <a:t>мотор</a:t>
            </a:r>
            <a:r>
              <a:rPr lang="sr-Latn-CS" dirty="0" smtClean="0">
                <a:solidFill>
                  <a:schemeClr val="tx1">
                    <a:lumMod val="85000"/>
                    <a:lumOff val="15000"/>
                  </a:schemeClr>
                </a:solidFill>
                <a:latin typeface="+mj-lt"/>
                <a:cs typeface="Times New Roman" panose="02020603050405020304" pitchFamily="18" charset="0"/>
              </a:rPr>
              <a:t>не појаве</a:t>
            </a:r>
          </a:p>
          <a:p>
            <a:pPr eaLnBrk="1" fontAlgn="auto" hangingPunct="1">
              <a:lnSpc>
                <a:spcPct val="80000"/>
              </a:lnSpc>
              <a:spcBef>
                <a:spcPct val="0"/>
              </a:spcBef>
              <a:buFontTx/>
              <a:buNone/>
              <a:defRPr/>
            </a:pPr>
            <a:endParaRPr lang="sr-Latn-CS" sz="2800" dirty="0" smtClean="0">
              <a:solidFill>
                <a:schemeClr val="tx1">
                  <a:lumMod val="85000"/>
                  <a:lumOff val="15000"/>
                </a:schemeClr>
              </a:solidFill>
              <a:latin typeface="Comic Sans MS" panose="030F0702030302020204" pitchFamily="66"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4555147"/>
      </p:ext>
    </p:extLst>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68313" y="1125538"/>
            <a:ext cx="8229600" cy="815975"/>
          </a:xfrm>
        </p:spPr>
        <p:txBody>
          <a:bodyPr/>
          <a:lstStyle/>
          <a:p>
            <a:pPr eaLnBrk="1" hangingPunct="1"/>
            <a:r>
              <a:rPr lang="sr-Latn-CS" dirty="0" smtClean="0">
                <a:ln>
                  <a:noFill/>
                </a:ln>
                <a:latin typeface="+mn-lt"/>
                <a:cs typeface="Times New Roman" panose="02020603050405020304" pitchFamily="18" charset="0"/>
              </a:rPr>
              <a:t>Епидемиологија</a:t>
            </a:r>
          </a:p>
        </p:txBody>
      </p:sp>
      <p:sp>
        <p:nvSpPr>
          <p:cNvPr id="28675" name="Rectangle 3"/>
          <p:cNvSpPr>
            <a:spLocks noGrp="1" noChangeArrowheads="1"/>
          </p:cNvSpPr>
          <p:nvPr>
            <p:ph idx="1"/>
          </p:nvPr>
        </p:nvSpPr>
        <p:spPr>
          <a:xfrm>
            <a:off x="1042988" y="2492375"/>
            <a:ext cx="8007350" cy="5400675"/>
          </a:xfrm>
        </p:spPr>
        <p:txBody>
          <a:bodyPr/>
          <a:lstStyle/>
          <a:p>
            <a:pPr eaLnBrk="1" hangingPunct="1">
              <a:lnSpc>
                <a:spcPct val="80000"/>
              </a:lnSpc>
              <a:buFontTx/>
              <a:buNone/>
            </a:pPr>
            <a:r>
              <a:rPr lang="en-US" altLang="en-US" sz="2000" dirty="0" err="1" smtClean="0">
                <a:cs typeface="Times New Roman" panose="02020603050405020304" pitchFamily="18" charset="0"/>
              </a:rPr>
              <a:t>Инциденц</a:t>
            </a:r>
            <a:r>
              <a:rPr lang="sr-Latn-CS" altLang="en-US" sz="2000" dirty="0" smtClean="0">
                <a:cs typeface="Times New Roman" panose="02020603050405020304" pitchFamily="18" charset="0"/>
              </a:rPr>
              <a:t>а</a:t>
            </a:r>
            <a:r>
              <a:rPr lang="en-US" altLang="en-US" sz="2000" dirty="0" smtClean="0">
                <a:cs typeface="Times New Roman" panose="02020603050405020304" pitchFamily="18" charset="0"/>
              </a:rPr>
              <a:t> </a:t>
            </a:r>
          </a:p>
          <a:p>
            <a:pPr eaLnBrk="1" hangingPunct="1">
              <a:lnSpc>
                <a:spcPct val="80000"/>
              </a:lnSpc>
            </a:pPr>
            <a:r>
              <a:rPr lang="es-ES" altLang="en-US" sz="2000" dirty="0" err="1" smtClean="0">
                <a:cs typeface="Times New Roman" panose="02020603050405020304" pitchFamily="18" charset="0"/>
              </a:rPr>
              <a:t>Недовољно</a:t>
            </a:r>
            <a:r>
              <a:rPr lang="es-ES" altLang="en-US" sz="2000" dirty="0" smtClean="0">
                <a:cs typeface="Times New Roman" panose="02020603050405020304" pitchFamily="18" charset="0"/>
              </a:rPr>
              <a:t> </a:t>
            </a:r>
            <a:r>
              <a:rPr lang="es-ES" altLang="en-US" sz="2000" dirty="0" err="1" smtClean="0">
                <a:cs typeface="Times New Roman" panose="02020603050405020304" pitchFamily="18" charset="0"/>
              </a:rPr>
              <a:t>података</a:t>
            </a:r>
            <a:endParaRPr lang="sr-Latn-CS" altLang="en-US" sz="2000" dirty="0" smtClean="0">
              <a:cs typeface="Times New Roman" panose="02020603050405020304" pitchFamily="18" charset="0"/>
            </a:endParaRPr>
          </a:p>
          <a:p>
            <a:pPr eaLnBrk="1" hangingPunct="1">
              <a:lnSpc>
                <a:spcPct val="80000"/>
              </a:lnSpc>
            </a:pPr>
            <a:r>
              <a:rPr lang="en-US" altLang="en-US" sz="2000" dirty="0" smtClean="0">
                <a:cs typeface="Times New Roman" panose="02020603050405020304" pitchFamily="18" charset="0"/>
              </a:rPr>
              <a:t>13/100,000 у УСА</a:t>
            </a:r>
          </a:p>
          <a:p>
            <a:pPr eaLnBrk="1" hangingPunct="1">
              <a:lnSpc>
                <a:spcPct val="80000"/>
              </a:lnSpc>
            </a:pPr>
            <a:r>
              <a:rPr lang="es-ES" altLang="en-US" sz="2000" dirty="0" smtClean="0">
                <a:cs typeface="Times New Roman" panose="02020603050405020304" pitchFamily="18" charset="0"/>
              </a:rPr>
              <a:t>50/100,000 </a:t>
            </a:r>
            <a:r>
              <a:rPr lang="es-ES" altLang="en-US" sz="2000" dirty="0" err="1" smtClean="0">
                <a:cs typeface="Times New Roman" panose="02020603050405020304" pitchFamily="18" charset="0"/>
              </a:rPr>
              <a:t>преко</a:t>
            </a:r>
            <a:r>
              <a:rPr lang="es-ES" altLang="en-US" sz="2000" dirty="0" smtClean="0">
                <a:cs typeface="Times New Roman" panose="02020603050405020304" pitchFamily="18" charset="0"/>
              </a:rPr>
              <a:t> 50 </a:t>
            </a:r>
            <a:r>
              <a:rPr lang="es-ES" altLang="en-US" sz="2000" dirty="0" err="1" smtClean="0">
                <a:cs typeface="Times New Roman" panose="02020603050405020304" pitchFamily="18" charset="0"/>
              </a:rPr>
              <a:t>година</a:t>
            </a:r>
            <a:endParaRPr lang="en-US" altLang="en-US" sz="2000" dirty="0" smtClean="0">
              <a:cs typeface="Times New Roman" panose="02020603050405020304" pitchFamily="18" charset="0"/>
            </a:endParaRPr>
          </a:p>
          <a:p>
            <a:pPr eaLnBrk="1" hangingPunct="1">
              <a:lnSpc>
                <a:spcPct val="80000"/>
              </a:lnSpc>
              <a:buFontTx/>
              <a:buNone/>
            </a:pPr>
            <a:r>
              <a:rPr lang="en-US" altLang="en-US" sz="2000" dirty="0" err="1" smtClean="0">
                <a:cs typeface="Times New Roman" panose="02020603050405020304" pitchFamily="18" charset="0"/>
              </a:rPr>
              <a:t>Преваленца</a:t>
            </a:r>
            <a:r>
              <a:rPr lang="en-US" altLang="en-US" sz="2000" dirty="0" smtClean="0">
                <a:cs typeface="Times New Roman" panose="02020603050405020304" pitchFamily="18" charset="0"/>
              </a:rPr>
              <a:t> у УСА</a:t>
            </a:r>
            <a:endParaRPr lang="sr-Latn-CS" altLang="en-US" sz="2000" dirty="0" smtClean="0">
              <a:cs typeface="Times New Roman" panose="02020603050405020304" pitchFamily="18" charset="0"/>
            </a:endParaRPr>
          </a:p>
          <a:p>
            <a:pPr eaLnBrk="1" hangingPunct="1">
              <a:lnSpc>
                <a:spcPct val="80000"/>
              </a:lnSpc>
            </a:pPr>
            <a:r>
              <a:rPr lang="en-US" altLang="en-US" sz="2000" dirty="0" smtClean="0">
                <a:cs typeface="Times New Roman" panose="02020603050405020304" pitchFamily="18" charset="0"/>
              </a:rPr>
              <a:t>300/100,000 </a:t>
            </a:r>
            <a:endParaRPr lang="sr-Latn-CS" altLang="en-US" sz="2000" dirty="0" smtClean="0">
              <a:cs typeface="Times New Roman" panose="02020603050405020304" pitchFamily="18" charset="0"/>
            </a:endParaRPr>
          </a:p>
          <a:p>
            <a:pPr eaLnBrk="1" hangingPunct="1">
              <a:lnSpc>
                <a:spcPct val="80000"/>
              </a:lnSpc>
            </a:pPr>
            <a:r>
              <a:rPr lang="en-US" altLang="en-US" sz="2000" dirty="0" err="1" smtClean="0">
                <a:cs typeface="Times New Roman" panose="02020603050405020304" pitchFamily="18" charset="0"/>
              </a:rPr>
              <a:t>Преваленц</a:t>
            </a:r>
            <a:r>
              <a:rPr lang="sr-Latn-CS" altLang="en-US" sz="2000" dirty="0" smtClean="0">
                <a:cs typeface="Times New Roman" panose="02020603050405020304" pitchFamily="18" charset="0"/>
              </a:rPr>
              <a:t>а</a:t>
            </a:r>
            <a:r>
              <a:rPr lang="en-US" altLang="en-US" sz="2000" dirty="0" smtClean="0">
                <a:cs typeface="Times New Roman" panose="02020603050405020304" pitchFamily="18" charset="0"/>
              </a:rPr>
              <a:t> </a:t>
            </a:r>
            <a:r>
              <a:rPr lang="sr-Latn-CS" altLang="en-US" sz="2000" dirty="0" smtClean="0">
                <a:cs typeface="Times New Roman" panose="02020603050405020304" pitchFamily="18" charset="0"/>
              </a:rPr>
              <a:t>расте полако са старењем популације</a:t>
            </a:r>
            <a:endParaRPr lang="es-ES" altLang="en-US" sz="2000" dirty="0" smtClean="0">
              <a:cs typeface="Times New Roman" panose="02020603050405020304" pitchFamily="18" charset="0"/>
            </a:endParaRPr>
          </a:p>
          <a:p>
            <a:pPr eaLnBrk="1" hangingPunct="1">
              <a:lnSpc>
                <a:spcPct val="80000"/>
              </a:lnSpc>
            </a:pPr>
            <a:r>
              <a:rPr lang="es-ES" sz="2000" dirty="0" smtClean="0">
                <a:cs typeface="Times New Roman" panose="02020603050405020304" pitchFamily="18" charset="0"/>
              </a:rPr>
              <a:t>1% </a:t>
            </a:r>
            <a:r>
              <a:rPr lang="es-ES" sz="2000" dirty="0" err="1" smtClean="0">
                <a:cs typeface="Times New Roman" panose="02020603050405020304" pitchFamily="18" charset="0"/>
              </a:rPr>
              <a:t>старијих</a:t>
            </a:r>
            <a:r>
              <a:rPr lang="es-ES" sz="2000" dirty="0" smtClean="0">
                <a:cs typeface="Times New Roman" panose="02020603050405020304" pitchFamily="18" charset="0"/>
              </a:rPr>
              <a:t> </a:t>
            </a:r>
            <a:r>
              <a:rPr lang="es-ES" sz="2000" dirty="0" err="1" smtClean="0">
                <a:cs typeface="Times New Roman" panose="02020603050405020304" pitchFamily="18" charset="0"/>
              </a:rPr>
              <a:t>од</a:t>
            </a:r>
            <a:r>
              <a:rPr lang="es-ES" sz="2000" dirty="0" smtClean="0">
                <a:cs typeface="Times New Roman" panose="02020603050405020304" pitchFamily="18" charset="0"/>
              </a:rPr>
              <a:t> 60 </a:t>
            </a:r>
            <a:r>
              <a:rPr lang="es-ES" sz="2000" dirty="0" err="1" smtClean="0">
                <a:cs typeface="Times New Roman" panose="02020603050405020304" pitchFamily="18" charset="0"/>
              </a:rPr>
              <a:t>година</a:t>
            </a:r>
            <a:r>
              <a:rPr lang="es-ES" sz="2000" dirty="0" smtClean="0">
                <a:cs typeface="Times New Roman" panose="02020603050405020304" pitchFamily="18" charset="0"/>
              </a:rPr>
              <a:t>, </a:t>
            </a:r>
            <a:r>
              <a:rPr lang="es-ES" sz="2000" dirty="0" err="1" smtClean="0">
                <a:cs typeface="Times New Roman" panose="02020603050405020304" pitchFamily="18" charset="0"/>
              </a:rPr>
              <a:t>медијана</a:t>
            </a:r>
            <a:r>
              <a:rPr lang="es-ES" sz="2000" dirty="0" smtClean="0">
                <a:cs typeface="Times New Roman" panose="02020603050405020304" pitchFamily="18" charset="0"/>
              </a:rPr>
              <a:t> 62 </a:t>
            </a:r>
            <a:r>
              <a:rPr lang="es-ES" sz="2000" dirty="0" err="1" smtClean="0">
                <a:cs typeface="Times New Roman" panose="02020603050405020304" pitchFamily="18" charset="0"/>
              </a:rPr>
              <a:t>године</a:t>
            </a:r>
            <a:endParaRPr lang="es-ES" sz="2000" dirty="0" smtClean="0">
              <a:cs typeface="Times New Roman" panose="02020603050405020304" pitchFamily="18" charset="0"/>
            </a:endParaRPr>
          </a:p>
          <a:p>
            <a:pPr eaLnBrk="1" hangingPunct="1">
              <a:lnSpc>
                <a:spcPct val="80000"/>
              </a:lnSpc>
            </a:pPr>
            <a:r>
              <a:rPr lang="es-ES" sz="2000" dirty="0" err="1" smtClean="0">
                <a:cs typeface="Times New Roman" panose="02020603050405020304" pitchFamily="18" charset="0"/>
              </a:rPr>
              <a:t>Ретка</a:t>
            </a:r>
            <a:r>
              <a:rPr lang="es-ES" sz="2000" dirty="0" smtClean="0">
                <a:cs typeface="Times New Roman" panose="02020603050405020304" pitchFamily="18" charset="0"/>
              </a:rPr>
              <a:t> </a:t>
            </a:r>
            <a:r>
              <a:rPr lang="es-ES" sz="2000" dirty="0" err="1" smtClean="0">
                <a:cs typeface="Times New Roman" panose="02020603050405020304" pitchFamily="18" charset="0"/>
              </a:rPr>
              <a:t>пре</a:t>
            </a:r>
            <a:r>
              <a:rPr lang="es-ES" sz="2000" dirty="0" smtClean="0">
                <a:cs typeface="Times New Roman" panose="02020603050405020304" pitchFamily="18" charset="0"/>
              </a:rPr>
              <a:t> 30. </a:t>
            </a:r>
            <a:r>
              <a:rPr lang="es-ES" sz="2000" dirty="0" err="1" smtClean="0">
                <a:cs typeface="Times New Roman" panose="02020603050405020304" pitchFamily="18" charset="0"/>
              </a:rPr>
              <a:t>године</a:t>
            </a:r>
            <a:r>
              <a:rPr lang="x-none" sz="2000" dirty="0" smtClean="0">
                <a:cs typeface="Times New Roman" panose="02020603050405020304" pitchFamily="18" charset="0"/>
              </a:rPr>
              <a:t>, </a:t>
            </a:r>
            <a:r>
              <a:rPr lang="es-ES" sz="2000" dirty="0" smtClean="0">
                <a:cs typeface="Times New Roman" panose="02020603050405020304" pitchFamily="18" charset="0"/>
              </a:rPr>
              <a:t>4-10% </a:t>
            </a:r>
            <a:r>
              <a:rPr lang="es-ES" sz="2000" dirty="0" err="1" smtClean="0">
                <a:cs typeface="Times New Roman" panose="02020603050405020304" pitchFamily="18" charset="0"/>
              </a:rPr>
              <a:t>свих</a:t>
            </a:r>
            <a:r>
              <a:rPr lang="es-ES" sz="2000" dirty="0" smtClean="0">
                <a:cs typeface="Times New Roman" panose="02020603050405020304" pitchFamily="18" charset="0"/>
              </a:rPr>
              <a:t> </a:t>
            </a:r>
            <a:r>
              <a:rPr lang="es-ES" sz="2000" dirty="0" err="1" smtClean="0">
                <a:cs typeface="Times New Roman" panose="02020603050405020304" pitchFamily="18" charset="0"/>
              </a:rPr>
              <a:t>слу</a:t>
            </a:r>
            <a:r>
              <a:rPr lang="x-none" sz="2000" dirty="0" smtClean="0">
                <a:cs typeface="Times New Roman" panose="02020603050405020304" pitchFamily="18" charset="0"/>
              </a:rPr>
              <a:t>ч</a:t>
            </a:r>
            <a:r>
              <a:rPr lang="es-ES" sz="2000" dirty="0" err="1" smtClean="0">
                <a:cs typeface="Times New Roman" panose="02020603050405020304" pitchFamily="18" charset="0"/>
              </a:rPr>
              <a:t>ајева</a:t>
            </a:r>
            <a:r>
              <a:rPr lang="es-ES" sz="2000" dirty="0" smtClean="0">
                <a:cs typeface="Times New Roman" panose="02020603050405020304" pitchFamily="18" charset="0"/>
              </a:rPr>
              <a:t> </a:t>
            </a:r>
            <a:r>
              <a:rPr lang="es-ES" sz="2000" dirty="0" err="1" smtClean="0">
                <a:cs typeface="Times New Roman" panose="02020603050405020304" pitchFamily="18" charset="0"/>
              </a:rPr>
              <a:t>пре</a:t>
            </a:r>
            <a:r>
              <a:rPr lang="es-ES" sz="2000" dirty="0" smtClean="0">
                <a:cs typeface="Times New Roman" panose="02020603050405020304" pitchFamily="18" charset="0"/>
              </a:rPr>
              <a:t> 40.</a:t>
            </a:r>
          </a:p>
          <a:p>
            <a:pPr eaLnBrk="1" hangingPunct="1">
              <a:lnSpc>
                <a:spcPct val="80000"/>
              </a:lnSpc>
            </a:pPr>
            <a:r>
              <a:rPr lang="es-ES" sz="2000" dirty="0" err="1" smtClean="0">
                <a:cs typeface="Times New Roman" panose="02020603050405020304" pitchFamily="18" charset="0"/>
              </a:rPr>
              <a:t>Старење</a:t>
            </a:r>
            <a:r>
              <a:rPr lang="es-ES" sz="2000" dirty="0" smtClean="0">
                <a:cs typeface="Times New Roman" panose="02020603050405020304" pitchFamily="18" charset="0"/>
              </a:rPr>
              <a:t> </a:t>
            </a:r>
            <a:r>
              <a:rPr lang="es-ES" sz="2000" dirty="0" err="1" smtClean="0">
                <a:cs typeface="Times New Roman" panose="02020603050405020304" pitchFamily="18" charset="0"/>
              </a:rPr>
              <a:t>популације</a:t>
            </a:r>
            <a:r>
              <a:rPr lang="es-ES" sz="2000" dirty="0" smtClean="0">
                <a:cs typeface="Times New Roman" panose="02020603050405020304" pitchFamily="18" charset="0"/>
              </a:rPr>
              <a:t>!</a:t>
            </a:r>
            <a:endParaRPr lang="en-US" sz="2000" dirty="0" smtClean="0">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954506"/>
      </p:ext>
    </p:extLst>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x-none" smtClean="0">
                <a:ln>
                  <a:noFill/>
                </a:ln>
              </a:rPr>
              <a:t>Клиничка слика </a:t>
            </a:r>
          </a:p>
        </p:txBody>
      </p:sp>
      <p:sp>
        <p:nvSpPr>
          <p:cNvPr id="29699" name="Content Placeholder 2"/>
          <p:cNvSpPr>
            <a:spLocks noGrp="1"/>
          </p:cNvSpPr>
          <p:nvPr>
            <p:ph idx="1"/>
          </p:nvPr>
        </p:nvSpPr>
        <p:spPr/>
        <p:txBody>
          <a:bodyPr/>
          <a:lstStyle/>
          <a:p>
            <a:r>
              <a:rPr lang="x-none" smtClean="0"/>
              <a:t>Брадикинезија/акинезија</a:t>
            </a:r>
          </a:p>
          <a:p>
            <a:r>
              <a:rPr lang="x-none" smtClean="0"/>
              <a:t>Сиромаштво спонатне моторике</a:t>
            </a:r>
          </a:p>
          <a:p>
            <a:r>
              <a:rPr lang="x-none" smtClean="0"/>
              <a:t>Отежано започињање и спорост покрета</a:t>
            </a:r>
          </a:p>
          <a:p>
            <a:r>
              <a:rPr lang="x-none" smtClean="0"/>
              <a:t>Губитак ритма</a:t>
            </a:r>
          </a:p>
          <a:p>
            <a:r>
              <a:rPr lang="x-none" smtClean="0"/>
              <a:t>Смањене су синкинезије</a:t>
            </a:r>
          </a:p>
          <a:p>
            <a:r>
              <a:rPr lang="x-none" smtClean="0"/>
              <a:t>Хипомимично лице</a:t>
            </a:r>
          </a:p>
          <a:p>
            <a:r>
              <a:rPr lang="x-none" smtClean="0"/>
              <a:t>Хипофонија, палилалија, тахифемија</a:t>
            </a:r>
          </a:p>
        </p:txBody>
      </p:sp>
    </p:spTree>
    <p:extLst>
      <p:ext uri="{BB962C8B-B14F-4D97-AF65-F5344CB8AC3E}">
        <p14:creationId xmlns:p14="http://schemas.microsoft.com/office/powerpoint/2010/main" val="2864194632"/>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x-none" smtClean="0">
                <a:ln>
                  <a:noFill/>
                </a:ln>
              </a:rPr>
              <a:t>ригидитет</a:t>
            </a:r>
          </a:p>
        </p:txBody>
      </p:sp>
      <p:sp>
        <p:nvSpPr>
          <p:cNvPr id="30723" name="Content Placeholder 2"/>
          <p:cNvSpPr>
            <a:spLocks noGrp="1"/>
          </p:cNvSpPr>
          <p:nvPr>
            <p:ph idx="1"/>
          </p:nvPr>
        </p:nvSpPr>
        <p:spPr/>
        <p:txBody>
          <a:bodyPr/>
          <a:lstStyle/>
          <a:p>
            <a:r>
              <a:rPr lang="x-none" smtClean="0"/>
              <a:t>Мишићна хипертонија, семифлектирани труп, ноге савијене у коленима, руке у лактовима</a:t>
            </a:r>
          </a:p>
          <a:p>
            <a:r>
              <a:rPr lang="x-none" smtClean="0"/>
              <a:t>Феномен „оловне шипке“</a:t>
            </a:r>
          </a:p>
          <a:p>
            <a:r>
              <a:rPr lang="x-none" smtClean="0"/>
              <a:t>Феномен „зупчастог точка“ (Негров феномен)</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5566934"/>
      </p:ext>
    </p:extLst>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x-none" smtClean="0">
                <a:ln>
                  <a:noFill/>
                </a:ln>
              </a:rPr>
              <a:t>Тремор</a:t>
            </a:r>
          </a:p>
        </p:txBody>
      </p:sp>
      <p:sp>
        <p:nvSpPr>
          <p:cNvPr id="31747" name="Content Placeholder 2"/>
          <p:cNvSpPr>
            <a:spLocks noGrp="1"/>
          </p:cNvSpPr>
          <p:nvPr>
            <p:ph idx="1"/>
          </p:nvPr>
        </p:nvSpPr>
        <p:spPr/>
        <p:txBody>
          <a:bodyPr/>
          <a:lstStyle/>
          <a:p>
            <a:r>
              <a:rPr lang="x-none" dirty="0" smtClean="0"/>
              <a:t>Почетни симптом код 2/3 болесника, али</a:t>
            </a:r>
          </a:p>
          <a:p>
            <a:r>
              <a:rPr lang="x-none" dirty="0" smtClean="0"/>
              <a:t>„Није сваки тремор Паркинсонова болест, нити је свака Паркинсонова болест праћена тремором“</a:t>
            </a:r>
          </a:p>
          <a:p>
            <a:r>
              <a:rPr lang="x-none" dirty="0" smtClean="0"/>
              <a:t>Асиметричан, интерминентан</a:t>
            </a:r>
          </a:p>
          <a:p>
            <a:r>
              <a:rPr lang="x-none" dirty="0" smtClean="0"/>
              <a:t>Статички тремор („бројањ</a:t>
            </a:r>
            <a:r>
              <a:rPr lang="en-US" dirty="0" smtClean="0"/>
              <a:t>e</a:t>
            </a:r>
            <a:r>
              <a:rPr lang="x-none" dirty="0" smtClean="0"/>
              <a:t> новца“, „прављење дувана“)</a:t>
            </a:r>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25619861"/>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x-none" smtClean="0">
                <a:ln>
                  <a:noFill/>
                </a:ln>
              </a:rPr>
              <a:t>Постурални поремећаји</a:t>
            </a:r>
          </a:p>
        </p:txBody>
      </p:sp>
      <p:sp>
        <p:nvSpPr>
          <p:cNvPr id="32771" name="Content Placeholder 2"/>
          <p:cNvSpPr>
            <a:spLocks noGrp="1"/>
          </p:cNvSpPr>
          <p:nvPr>
            <p:ph idx="1"/>
          </p:nvPr>
        </p:nvSpPr>
        <p:spPr/>
        <p:txBody>
          <a:bodyPr/>
          <a:lstStyle/>
          <a:p>
            <a:r>
              <a:rPr lang="x-none" smtClean="0"/>
              <a:t>Отежано одржавање усправног пожаја због нарушених аутоматских рефлексних механизама</a:t>
            </a:r>
          </a:p>
          <a:p>
            <a:r>
              <a:rPr lang="x-none" smtClean="0"/>
              <a:t>Нестабилност, падови</a:t>
            </a:r>
          </a:p>
          <a:p>
            <a:r>
              <a:rPr lang="x-none" smtClean="0"/>
              <a:t>Антеро или пропулзија</a:t>
            </a:r>
          </a:p>
          <a:p>
            <a:r>
              <a:rPr lang="x-none" smtClean="0"/>
              <a:t>Ретропулзија</a:t>
            </a:r>
          </a:p>
          <a:p>
            <a:r>
              <a:rPr lang="x-none" smtClean="0"/>
              <a:t>Латеропулзија</a:t>
            </a:r>
          </a:p>
          <a:p>
            <a:r>
              <a:rPr lang="x-none" smtClean="0"/>
              <a:t>Оклевање при старту, магнетни ход, фестинација</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8304984"/>
      </p:ext>
    </p:extLst>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54113" y="1412875"/>
            <a:ext cx="8385175" cy="5200650"/>
          </a:xfrm>
        </p:spPr>
        <p:txBody>
          <a:bodyPr/>
          <a:lstStyle/>
          <a:p>
            <a:pPr algn="l" eaLnBrk="1" hangingPunct="1">
              <a:buFontTx/>
              <a:buChar char="•"/>
            </a:pPr>
            <a:r>
              <a:rPr lang="sr-Latn-CS" altLang="ja-JP" sz="2000" smtClean="0">
                <a:ln>
                  <a:noFill/>
                </a:ln>
                <a:latin typeface="Times New Roman" panose="02020603050405020304" pitchFamily="18" charset="0"/>
                <a:cs typeface="Times New Roman" panose="02020603050405020304" pitchFamily="18" charset="0"/>
              </a:rPr>
              <a:t>Моторни симптоми дефинишу ПБ</a:t>
            </a:r>
            <a:r>
              <a:rPr lang="x-none" altLang="ja-JP" sz="2000" smtClean="0">
                <a:ln>
                  <a:noFill/>
                </a:ln>
                <a:latin typeface="Times New Roman" panose="02020603050405020304" pitchFamily="18" charset="0"/>
                <a:cs typeface="Times New Roman" panose="02020603050405020304" pitchFamily="18" charset="0"/>
              </a:rPr>
              <a:t/>
            </a:r>
            <a:br>
              <a:rPr lang="x-none" altLang="ja-JP" sz="2000" smtClean="0">
                <a:ln>
                  <a:noFill/>
                </a:ln>
                <a:latin typeface="Times New Roman" panose="02020603050405020304" pitchFamily="18" charset="0"/>
                <a:cs typeface="Times New Roman" panose="02020603050405020304" pitchFamily="18" charset="0"/>
              </a:rPr>
            </a:br>
            <a:r>
              <a:rPr lang="x-none" altLang="ja-JP" sz="2000" smtClean="0">
                <a:ln>
                  <a:noFill/>
                </a:ln>
                <a:latin typeface="Times New Roman" panose="02020603050405020304" pitchFamily="18" charset="0"/>
                <a:cs typeface="Times New Roman" panose="02020603050405020304" pitchFamily="18" charset="0"/>
              </a:rPr>
              <a:t/>
            </a:r>
            <a:br>
              <a:rPr lang="x-none" altLang="ja-JP" sz="2000" smtClean="0">
                <a:ln>
                  <a:noFill/>
                </a:ln>
                <a:latin typeface="Times New Roman" panose="02020603050405020304" pitchFamily="18" charset="0"/>
                <a:cs typeface="Times New Roman" panose="02020603050405020304" pitchFamily="18" charset="0"/>
              </a:rPr>
            </a:br>
            <a:r>
              <a:rPr lang="x-none" altLang="ja-JP" sz="2000" smtClean="0">
                <a:ln>
                  <a:noFill/>
                </a:ln>
                <a:latin typeface="Times New Roman" panose="02020603050405020304" pitchFamily="18" charset="0"/>
                <a:cs typeface="Times New Roman" panose="02020603050405020304" pitchFamily="18" charset="0"/>
              </a:rPr>
              <a:t>  </a:t>
            </a:r>
            <a:r>
              <a:rPr lang="sr-Latn-CS" altLang="ja-JP" sz="2000" smtClean="0">
                <a:ln>
                  <a:noFill/>
                </a:ln>
                <a:latin typeface="Times New Roman" panose="02020603050405020304" pitchFamily="18" charset="0"/>
                <a:cs typeface="Times New Roman" panose="02020603050405020304" pitchFamily="18" charset="0"/>
              </a:rPr>
              <a:t>Немоторни симптоми</a:t>
            </a:r>
            <a:r>
              <a:rPr lang="sr-Cyrl-CS" altLang="ja-JP" sz="2000" smtClean="0">
                <a:ln>
                  <a:noFill/>
                </a:ln>
                <a:latin typeface="Times New Roman" panose="02020603050405020304" pitchFamily="18" charset="0"/>
                <a:cs typeface="Times New Roman" panose="02020603050405020304" pitchFamily="18" charset="0"/>
              </a:rPr>
              <a:t/>
            </a:r>
            <a:br>
              <a:rPr lang="sr-Cyrl-CS" altLang="ja-JP" sz="2000" smtClean="0">
                <a:ln>
                  <a:noFill/>
                </a:ln>
                <a:latin typeface="Times New Roman" panose="02020603050405020304" pitchFamily="18" charset="0"/>
                <a:cs typeface="Times New Roman" panose="02020603050405020304" pitchFamily="18" charset="0"/>
              </a:rPr>
            </a:br>
            <a:r>
              <a:rPr lang="es-ES" altLang="ja-JP" sz="2000" smtClean="0">
                <a:ln>
                  <a:noFill/>
                </a:ln>
                <a:latin typeface="Times New Roman" panose="02020603050405020304" pitchFamily="18" charset="0"/>
                <a:cs typeface="Times New Roman" panose="02020603050405020304" pitchFamily="18" charset="0"/>
              </a:rPr>
              <a:t> </a:t>
            </a:r>
            <a:r>
              <a:rPr lang="sr-Cyrl-CS" altLang="ja-JP" sz="2000" smtClean="0">
                <a:ln>
                  <a:noFill/>
                </a:ln>
                <a:latin typeface="Times New Roman" panose="02020603050405020304" pitchFamily="18" charset="0"/>
                <a:cs typeface="Times New Roman" panose="02020603050405020304" pitchFamily="18" charset="0"/>
              </a:rPr>
              <a:t/>
            </a:r>
            <a:br>
              <a:rPr lang="sr-Cyrl-CS" altLang="ja-JP" sz="2000" smtClean="0">
                <a:ln>
                  <a:noFill/>
                </a:ln>
                <a:latin typeface="Times New Roman" panose="02020603050405020304" pitchFamily="18" charset="0"/>
                <a:cs typeface="Times New Roman" panose="02020603050405020304" pitchFamily="18" charset="0"/>
              </a:rPr>
            </a:br>
            <a:r>
              <a:rPr lang="es-ES" altLang="ja-JP" sz="2000" smtClean="0">
                <a:ln>
                  <a:noFill/>
                </a:ln>
                <a:solidFill>
                  <a:schemeClr val="tx1"/>
                </a:solidFill>
                <a:latin typeface="Times New Roman" panose="02020603050405020304" pitchFamily="18" charset="0"/>
                <a:cs typeface="Times New Roman" panose="02020603050405020304" pitchFamily="18" charset="0"/>
              </a:rPr>
              <a:t>–</a:t>
            </a:r>
            <a:r>
              <a:rPr lang="sr-Cyrl-CS" altLang="ja-JP" sz="2000" smtClean="0">
                <a:ln>
                  <a:noFill/>
                </a:ln>
                <a:solidFill>
                  <a:schemeClr val="tx1"/>
                </a:solidFill>
                <a:latin typeface="Times New Roman" panose="02020603050405020304" pitchFamily="18" charset="0"/>
                <a:cs typeface="Times New Roman" panose="02020603050405020304" pitchFamily="18" charset="0"/>
              </a:rPr>
              <a:t> често се не препознају</a:t>
            </a:r>
            <a:br>
              <a:rPr lang="sr-Cyrl-CS" altLang="ja-JP" sz="2000" smtClean="0">
                <a:ln>
                  <a:noFill/>
                </a:ln>
                <a:solidFill>
                  <a:schemeClr val="tx1"/>
                </a:solidFill>
                <a:latin typeface="Times New Roman" panose="02020603050405020304" pitchFamily="18" charset="0"/>
                <a:cs typeface="Times New Roman" panose="02020603050405020304" pitchFamily="18" charset="0"/>
              </a:rPr>
            </a:br>
            <a:r>
              <a:rPr lang="sr-Cyrl-CS" altLang="ja-JP" sz="2000" smtClean="0">
                <a:ln>
                  <a:noFill/>
                </a:ln>
                <a:solidFill>
                  <a:schemeClr val="tx1"/>
                </a:solidFill>
                <a:latin typeface="Times New Roman" panose="02020603050405020304" pitchFamily="18" charset="0"/>
                <a:cs typeface="Times New Roman" panose="02020603050405020304" pitchFamily="18" charset="0"/>
              </a:rPr>
              <a:t>- значајно ремете квалитет живота</a:t>
            </a:r>
            <a:r>
              <a:rPr lang="es-ES" altLang="ja-JP" sz="2000" smtClean="0">
                <a:ln>
                  <a:noFill/>
                </a:ln>
                <a:latin typeface="Times New Roman" panose="02020603050405020304" pitchFamily="18" charset="0"/>
                <a:cs typeface="Times New Roman" panose="02020603050405020304" pitchFamily="18" charset="0"/>
              </a:rPr>
              <a:t>                  </a:t>
            </a:r>
            <a:endParaRPr lang="en-US" sz="2000" smtClean="0">
              <a:ln>
                <a:noFill/>
              </a:ln>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33795" name="Rectangle 3"/>
          <p:cNvSpPr>
            <a:spLocks noGrp="1" noChangeArrowheads="1"/>
          </p:cNvSpPr>
          <p:nvPr>
            <p:ph idx="1"/>
          </p:nvPr>
        </p:nvSpPr>
        <p:spPr/>
        <p:txBody>
          <a:bodyPr/>
          <a:lstStyle/>
          <a:p>
            <a:pPr eaLnBrk="1" hangingPunct="1"/>
            <a:endParaRPr lang="en-US" smtClean="0"/>
          </a:p>
          <a:p>
            <a:pPr eaLnBrk="1" hangingPunct="1">
              <a:buFontTx/>
              <a:buNone/>
            </a:pPr>
            <a:endParaRPr lang="en-US" smtClean="0"/>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8597485"/>
      </p:ext>
    </p:extLst>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sr-Latn-CS" dirty="0" smtClean="0">
                <a:ln>
                  <a:noFill/>
                </a:ln>
                <a:latin typeface="+mn-lt"/>
                <a:cs typeface="Times New Roman" panose="02020603050405020304" pitchFamily="18" charset="0"/>
              </a:rPr>
              <a:t>Немоторни симптоми</a:t>
            </a:r>
            <a:endParaRPr lang="en-US" dirty="0" smtClean="0">
              <a:ln>
                <a:noFill/>
              </a:ln>
              <a:latin typeface="+mn-lt"/>
              <a:cs typeface="Times New Roman" panose="02020603050405020304" pitchFamily="18" charset="0"/>
            </a:endParaRPr>
          </a:p>
        </p:txBody>
      </p:sp>
      <p:sp>
        <p:nvSpPr>
          <p:cNvPr id="25603" name="Rectangle 3"/>
          <p:cNvSpPr>
            <a:spLocks noGrp="1" noChangeArrowheads="1"/>
          </p:cNvSpPr>
          <p:nvPr>
            <p:ph idx="1"/>
          </p:nvPr>
        </p:nvSpPr>
        <p:spPr/>
        <p:txBody>
          <a:bodyPr rtlCol="0">
            <a:normAutofit fontScale="85000" lnSpcReduction="20000"/>
          </a:bodyPr>
          <a:lstStyle/>
          <a:p>
            <a:pPr eaLnBrk="1" fontAlgn="auto" hangingPunct="1">
              <a:lnSpc>
                <a:spcPct val="80000"/>
              </a:lnSpc>
              <a:spcBef>
                <a:spcPct val="0"/>
              </a:spcBef>
              <a:buFontTx/>
              <a:buNone/>
              <a:defRPr/>
            </a:pPr>
            <a:endParaRPr lang="sr-Latn-CS" altLang="ja-JP"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spcBef>
                <a:spcPct val="0"/>
              </a:spcBef>
              <a:buFont typeface="Arial"/>
              <a:buChar char="•"/>
              <a:defRPr/>
            </a:pPr>
            <a:r>
              <a:rPr lang="sr-Cyrl-CS" altLang="ja-JP" dirty="0" smtClean="0">
                <a:solidFill>
                  <a:schemeClr val="tx1">
                    <a:lumMod val="85000"/>
                    <a:lumOff val="15000"/>
                  </a:schemeClr>
                </a:solidFill>
                <a:cs typeface="Times New Roman" panose="02020603050405020304" pitchFamily="18" charset="0"/>
              </a:rPr>
              <a:t>Неуропсихијатријски</a:t>
            </a:r>
            <a:r>
              <a:rPr lang="sr-Latn-CS" altLang="ja-JP" dirty="0" smtClean="0">
                <a:solidFill>
                  <a:schemeClr val="tx1">
                    <a:lumMod val="85000"/>
                    <a:lumOff val="15000"/>
                  </a:schemeClr>
                </a:solidFill>
                <a:cs typeface="Times New Roman" panose="02020603050405020304" pitchFamily="18" charset="0"/>
              </a:rPr>
              <a:t> поремећаји </a:t>
            </a:r>
          </a:p>
          <a:p>
            <a:pPr eaLnBrk="1" fontAlgn="auto" hangingPunct="1">
              <a:lnSpc>
                <a:spcPct val="80000"/>
              </a:lnSpc>
              <a:spcBef>
                <a:spcPct val="0"/>
              </a:spcBef>
              <a:buFontTx/>
              <a:buNone/>
              <a:defRPr/>
            </a:pPr>
            <a:endParaRPr lang="sr-Latn-CS" altLang="ja-JP" dirty="0" smtClean="0">
              <a:solidFill>
                <a:schemeClr val="tx1">
                  <a:lumMod val="85000"/>
                  <a:lumOff val="15000"/>
                </a:schemeClr>
              </a:solidFill>
              <a:cs typeface="Times New Roman" panose="02020603050405020304" pitchFamily="18" charset="0"/>
            </a:endParaRPr>
          </a:p>
          <a:p>
            <a:pPr eaLnBrk="1" fontAlgn="auto" hangingPunct="1">
              <a:lnSpc>
                <a:spcPct val="80000"/>
              </a:lnSpc>
              <a:spcBef>
                <a:spcPct val="0"/>
              </a:spcBef>
              <a:buFont typeface="Arial"/>
              <a:buChar char="•"/>
              <a:defRPr/>
            </a:pPr>
            <a:r>
              <a:rPr lang="sr-Latn-CS" altLang="ja-JP" dirty="0" smtClean="0">
                <a:solidFill>
                  <a:schemeClr val="tx1">
                    <a:lumMod val="85000"/>
                    <a:lumOff val="15000"/>
                  </a:schemeClr>
                </a:solidFill>
                <a:cs typeface="Times New Roman" panose="02020603050405020304" pitchFamily="18" charset="0"/>
              </a:rPr>
              <a:t>Поремећаји спавања</a:t>
            </a:r>
          </a:p>
          <a:p>
            <a:pPr eaLnBrk="1" fontAlgn="auto" hangingPunct="1">
              <a:lnSpc>
                <a:spcPct val="80000"/>
              </a:lnSpc>
              <a:spcBef>
                <a:spcPct val="0"/>
              </a:spcBef>
              <a:buFont typeface="Arial"/>
              <a:buChar char="•"/>
              <a:defRPr/>
            </a:pPr>
            <a:endParaRPr lang="sr-Latn-CS" altLang="ja-JP" dirty="0" smtClean="0">
              <a:solidFill>
                <a:schemeClr val="tx1">
                  <a:lumMod val="85000"/>
                  <a:lumOff val="15000"/>
                </a:schemeClr>
              </a:solidFill>
              <a:cs typeface="Times New Roman" panose="02020603050405020304" pitchFamily="18" charset="0"/>
            </a:endParaRPr>
          </a:p>
          <a:p>
            <a:pPr eaLnBrk="1" fontAlgn="auto" hangingPunct="1">
              <a:lnSpc>
                <a:spcPct val="80000"/>
              </a:lnSpc>
              <a:spcBef>
                <a:spcPct val="0"/>
              </a:spcBef>
              <a:buFont typeface="Arial"/>
              <a:buChar char="•"/>
              <a:defRPr/>
            </a:pPr>
            <a:r>
              <a:rPr lang="sr-Latn-CS" altLang="ja-JP" dirty="0" smtClean="0">
                <a:solidFill>
                  <a:schemeClr val="tx1">
                    <a:lumMod val="85000"/>
                    <a:lumOff val="15000"/>
                  </a:schemeClr>
                </a:solidFill>
                <a:cs typeface="Times New Roman" panose="02020603050405020304" pitchFamily="18" charset="0"/>
              </a:rPr>
              <a:t>Аутономни поремећаји</a:t>
            </a:r>
          </a:p>
          <a:p>
            <a:pPr eaLnBrk="1" fontAlgn="auto" hangingPunct="1">
              <a:lnSpc>
                <a:spcPct val="80000"/>
              </a:lnSpc>
              <a:spcBef>
                <a:spcPct val="0"/>
              </a:spcBef>
              <a:buFont typeface="Arial"/>
              <a:buChar char="•"/>
              <a:defRPr/>
            </a:pPr>
            <a:endParaRPr lang="sr-Latn-CS" altLang="ja-JP" dirty="0" smtClean="0">
              <a:solidFill>
                <a:schemeClr val="tx1">
                  <a:lumMod val="85000"/>
                  <a:lumOff val="15000"/>
                </a:schemeClr>
              </a:solidFill>
              <a:cs typeface="Times New Roman" panose="02020603050405020304" pitchFamily="18" charset="0"/>
            </a:endParaRPr>
          </a:p>
          <a:p>
            <a:pPr eaLnBrk="1" fontAlgn="auto" hangingPunct="1">
              <a:lnSpc>
                <a:spcPct val="80000"/>
              </a:lnSpc>
              <a:spcBef>
                <a:spcPct val="0"/>
              </a:spcBef>
              <a:buFont typeface="Arial"/>
              <a:buChar char="•"/>
              <a:defRPr/>
            </a:pPr>
            <a:r>
              <a:rPr lang="sr-Latn-CS" altLang="ja-JP" dirty="0" smtClean="0">
                <a:solidFill>
                  <a:schemeClr val="tx1">
                    <a:lumMod val="85000"/>
                    <a:lumOff val="15000"/>
                  </a:schemeClr>
                </a:solidFill>
                <a:cs typeface="Times New Roman" panose="02020603050405020304" pitchFamily="18" charset="0"/>
              </a:rPr>
              <a:t>Гастроинтестинални симптоми</a:t>
            </a:r>
          </a:p>
          <a:p>
            <a:pPr eaLnBrk="1" fontAlgn="auto" hangingPunct="1">
              <a:lnSpc>
                <a:spcPct val="80000"/>
              </a:lnSpc>
              <a:spcBef>
                <a:spcPct val="0"/>
              </a:spcBef>
              <a:buFont typeface="Arial"/>
              <a:buChar char="•"/>
              <a:defRPr/>
            </a:pPr>
            <a:endParaRPr lang="sr-Latn-CS" altLang="ja-JP" dirty="0" smtClean="0">
              <a:solidFill>
                <a:schemeClr val="tx1">
                  <a:lumMod val="85000"/>
                  <a:lumOff val="15000"/>
                </a:schemeClr>
              </a:solidFill>
              <a:cs typeface="Times New Roman" panose="02020603050405020304" pitchFamily="18" charset="0"/>
            </a:endParaRPr>
          </a:p>
          <a:p>
            <a:pPr eaLnBrk="1" fontAlgn="auto" hangingPunct="1">
              <a:lnSpc>
                <a:spcPct val="80000"/>
              </a:lnSpc>
              <a:spcBef>
                <a:spcPct val="0"/>
              </a:spcBef>
              <a:buFont typeface="Arial"/>
              <a:buChar char="•"/>
              <a:defRPr/>
            </a:pPr>
            <a:r>
              <a:rPr lang="sr-Latn-CS" altLang="ja-JP" dirty="0" smtClean="0">
                <a:solidFill>
                  <a:schemeClr val="tx1">
                    <a:lumMod val="85000"/>
                    <a:lumOff val="15000"/>
                  </a:schemeClr>
                </a:solidFill>
                <a:cs typeface="Times New Roman" panose="02020603050405020304" pitchFamily="18" charset="0"/>
              </a:rPr>
              <a:t>Сензорни симптоми</a:t>
            </a:r>
          </a:p>
          <a:p>
            <a:pPr eaLnBrk="1" fontAlgn="auto" hangingPunct="1">
              <a:lnSpc>
                <a:spcPct val="80000"/>
              </a:lnSpc>
              <a:spcBef>
                <a:spcPct val="0"/>
              </a:spcBef>
              <a:buFont typeface="Arial"/>
              <a:buChar char="•"/>
              <a:defRPr/>
            </a:pPr>
            <a:endParaRPr lang="sr-Latn-CS" altLang="ja-JP" dirty="0" smtClean="0">
              <a:solidFill>
                <a:schemeClr val="tx1">
                  <a:lumMod val="85000"/>
                  <a:lumOff val="15000"/>
                </a:schemeClr>
              </a:solidFill>
              <a:cs typeface="Times New Roman" panose="02020603050405020304" pitchFamily="18" charset="0"/>
            </a:endParaRPr>
          </a:p>
          <a:p>
            <a:pPr eaLnBrk="1" fontAlgn="auto" hangingPunct="1">
              <a:lnSpc>
                <a:spcPct val="80000"/>
              </a:lnSpc>
              <a:spcBef>
                <a:spcPct val="0"/>
              </a:spcBef>
              <a:buFont typeface="Arial"/>
              <a:buChar char="•"/>
              <a:defRPr/>
            </a:pPr>
            <a:r>
              <a:rPr lang="sr-Latn-CS" altLang="ja-JP" dirty="0" smtClean="0">
                <a:solidFill>
                  <a:schemeClr val="tx1">
                    <a:lumMod val="85000"/>
                    <a:lumOff val="15000"/>
                  </a:schemeClr>
                </a:solidFill>
                <a:cs typeface="Times New Roman" panose="02020603050405020304" pitchFamily="18" charset="0"/>
              </a:rPr>
              <a:t>Остали симптоми</a:t>
            </a:r>
          </a:p>
          <a:p>
            <a:pPr eaLnBrk="1" fontAlgn="auto" hangingPunct="1">
              <a:lnSpc>
                <a:spcPct val="80000"/>
              </a:lnSpc>
              <a:spcBef>
                <a:spcPct val="0"/>
              </a:spcBef>
              <a:buFontTx/>
              <a:buNone/>
              <a:defRPr/>
            </a:pPr>
            <a:r>
              <a:rPr lang="sr-Latn-CS" altLang="ja-JP" dirty="0" smtClean="0">
                <a:solidFill>
                  <a:schemeClr val="tx1">
                    <a:lumMod val="85000"/>
                    <a:lumOff val="15000"/>
                  </a:schemeClr>
                </a:solidFill>
                <a:cs typeface="Times New Roman" panose="02020603050405020304" pitchFamily="18" charset="0"/>
              </a:rPr>
              <a:t>        </a:t>
            </a:r>
            <a:endParaRPr lang="en-US" dirty="0" smtClean="0">
              <a:solidFill>
                <a:schemeClr val="tx1">
                  <a:lumMod val="85000"/>
                  <a:lumOff val="15000"/>
                </a:schemeClr>
              </a:solidFill>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4240885"/>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endParaRPr lang="en-US" altLang="en-US" smtClean="0">
              <a:ln>
                <a:noFill/>
              </a:ln>
            </a:endParaRPr>
          </a:p>
        </p:txBody>
      </p:sp>
      <p:sp>
        <p:nvSpPr>
          <p:cNvPr id="27651" name="Content Placeholder 2"/>
          <p:cNvSpPr>
            <a:spLocks noGrp="1"/>
          </p:cNvSpPr>
          <p:nvPr>
            <p:ph idx="1"/>
          </p:nvPr>
        </p:nvSpPr>
        <p:spPr/>
        <p:txBody>
          <a:bodyPr rtlCol="0">
            <a:normAutofit/>
          </a:bodyPr>
          <a:lstStyle/>
          <a:p>
            <a:pPr eaLnBrk="1" fontAlgn="auto" hangingPunct="1">
              <a:buFont typeface="Arial"/>
              <a:buChar char="•"/>
              <a:defRPr/>
            </a:pPr>
            <a:r>
              <a:rPr lang="x-none" altLang="en-US" dirty="0" smtClean="0">
                <a:solidFill>
                  <a:schemeClr val="tx1">
                    <a:lumMod val="85000"/>
                    <a:lumOff val="15000"/>
                  </a:schemeClr>
                </a:solidFill>
              </a:rPr>
              <a:t>„</a:t>
            </a:r>
            <a:r>
              <a:rPr lang="en-US" altLang="en-US" dirty="0" smtClean="0">
                <a:solidFill>
                  <a:schemeClr val="tx1">
                    <a:lumMod val="85000"/>
                    <a:lumOff val="15000"/>
                  </a:schemeClr>
                </a:solidFill>
              </a:rPr>
              <a:t>Oni </a:t>
            </a:r>
            <a:r>
              <a:rPr lang="en-US" altLang="en-US" dirty="0" err="1" smtClean="0">
                <a:solidFill>
                  <a:schemeClr val="tx1">
                    <a:lumMod val="85000"/>
                    <a:lumOff val="15000"/>
                  </a:schemeClr>
                </a:solidFill>
              </a:rPr>
              <a:t>su</a:t>
            </a:r>
            <a:r>
              <a:rPr lang="en-US" altLang="en-US" dirty="0" smtClean="0">
                <a:solidFill>
                  <a:schemeClr val="tx1">
                    <a:lumMod val="85000"/>
                    <a:lumOff val="15000"/>
                  </a:schemeClr>
                </a:solidFill>
              </a:rPr>
              <a:t> </a:t>
            </a:r>
            <a:r>
              <a:rPr lang="en-US" altLang="en-US" dirty="0" err="1" smtClean="0">
                <a:solidFill>
                  <a:schemeClr val="tx1">
                    <a:lumMod val="85000"/>
                    <a:lumOff val="15000"/>
                  </a:schemeClr>
                </a:solidFill>
              </a:rPr>
              <a:t>na</a:t>
            </a:r>
            <a:r>
              <a:rPr lang="x-none" altLang="en-US" dirty="0" smtClean="0">
                <a:solidFill>
                  <a:schemeClr val="tx1">
                    <a:lumMod val="85000"/>
                    <a:lumOff val="15000"/>
                  </a:schemeClr>
                </a:solidFill>
              </a:rPr>
              <a:t>še deke i bake, naši roditelji, komšije i prijatelji. Oni su Stariji – i nisu samo pod većim rizikom za bolesti kao što su </a:t>
            </a:r>
            <a:r>
              <a:rPr lang="en-US" altLang="en-US" dirty="0" smtClean="0">
                <a:solidFill>
                  <a:schemeClr val="tx1">
                    <a:lumMod val="85000"/>
                    <a:lumOff val="15000"/>
                  </a:schemeClr>
                </a:solidFill>
              </a:rPr>
              <a:t>A</a:t>
            </a:r>
            <a:r>
              <a:rPr lang="x-none" altLang="en-US" dirty="0" smtClean="0">
                <a:solidFill>
                  <a:schemeClr val="tx1">
                    <a:lumMod val="85000"/>
                    <a:lumOff val="15000"/>
                  </a:schemeClr>
                </a:solidFill>
              </a:rPr>
              <a:t>lzhajmerova, kardiovaskularne bolesti i moždani udar, već su izloženiji i hroničnoj, potencijalno opasnijoj bolesti, epilepsiji...“ </a:t>
            </a:r>
          </a:p>
          <a:p>
            <a:pPr marL="0" indent="0" eaLnBrk="1" fontAlgn="auto" hangingPunct="1">
              <a:buFont typeface="Arial" panose="020B0604020202020204" pitchFamily="34" charset="0"/>
              <a:buNone/>
              <a:defRPr/>
            </a:pPr>
            <a:r>
              <a:rPr lang="x-none" altLang="en-US" dirty="0" smtClean="0">
                <a:solidFill>
                  <a:schemeClr val="tx1">
                    <a:lumMod val="85000"/>
                    <a:lumOff val="15000"/>
                  </a:schemeClr>
                </a:solidFill>
              </a:rPr>
              <a:t>	</a:t>
            </a:r>
            <a:r>
              <a:rPr lang="x-none" altLang="en-US" b="1" dirty="0" smtClean="0">
                <a:solidFill>
                  <a:schemeClr val="tx1">
                    <a:lumMod val="85000"/>
                    <a:lumOff val="15000"/>
                  </a:schemeClr>
                </a:solidFill>
              </a:rPr>
              <a:t>Spitz 2005</a:t>
            </a:r>
            <a:endParaRPr lang="en-US" altLang="en-US" b="1" dirty="0" smtClean="0">
              <a:solidFill>
                <a:schemeClr val="tx1">
                  <a:lumMod val="85000"/>
                  <a:lumOff val="15000"/>
                </a:schemeClr>
              </a:solidFill>
            </a:endParaRPr>
          </a:p>
        </p:txBody>
      </p:sp>
      <p:sp>
        <p:nvSpPr>
          <p:cNvPr id="4" name="Date Placeholder 3"/>
          <p:cNvSpPr>
            <a:spLocks noGrp="1"/>
          </p:cNvSpPr>
          <p:nvPr>
            <p:ph type="dt" sz="quarter" idx="10"/>
          </p:nvPr>
        </p:nvSpPr>
        <p:spPr/>
        <p:txBody>
          <a:bodyPr/>
          <a:lstStyle/>
          <a:p>
            <a:pPr>
              <a:defRPr/>
            </a:pPr>
            <a:fld id="{69EEFC36-E42B-42A6-8B8F-06936160B484}" type="datetime3">
              <a:rPr lang="en-US"/>
              <a:pPr>
                <a:defRPr/>
              </a:pPr>
              <a:t>7 February 2023</a:t>
            </a:fld>
            <a:endParaRPr lang="en-US" dirty="0"/>
          </a:p>
        </p:txBody>
      </p:sp>
      <p:sp>
        <p:nvSpPr>
          <p:cNvPr id="25605"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r>
              <a:rPr lang="sv-SE" altLang="en-US" sz="1000" smtClean="0">
                <a:latin typeface="Garamond" panose="02020404030301010803" pitchFamily="18" charset="0"/>
              </a:rPr>
              <a:t>21. epileptološka škola, 25-27. okt.2019 Zlatibor</a:t>
            </a:r>
            <a:endParaRPr lang="en-US" altLang="en-US" sz="1000" smtClean="0">
              <a:latin typeface="Garamond" panose="02020404030301010803" pitchFamily="18" charset="0"/>
            </a:endParaRPr>
          </a:p>
        </p:txBody>
      </p:sp>
      <p:sp>
        <p:nvSpPr>
          <p:cNvPr id="25606"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Comic Sans MS" panose="030F0702030302020204" pitchFamily="66" charset="0"/>
                <a:cs typeface="Arial" panose="020B0604020202020204" pitchFamily="34" charset="0"/>
              </a:defRPr>
            </a:lvl1pPr>
            <a:lvl2pPr marL="742950" indent="-285750">
              <a:defRPr sz="2400">
                <a:solidFill>
                  <a:schemeClr val="tx1"/>
                </a:solidFill>
                <a:latin typeface="Comic Sans MS" panose="030F0702030302020204" pitchFamily="66" charset="0"/>
                <a:cs typeface="Arial" panose="020B0604020202020204" pitchFamily="34" charset="0"/>
              </a:defRPr>
            </a:lvl2pPr>
            <a:lvl3pPr marL="1143000" indent="-228600">
              <a:defRPr sz="2400">
                <a:solidFill>
                  <a:schemeClr val="tx1"/>
                </a:solidFill>
                <a:latin typeface="Comic Sans MS" panose="030F0702030302020204" pitchFamily="66" charset="0"/>
                <a:cs typeface="Arial" panose="020B0604020202020204" pitchFamily="34" charset="0"/>
              </a:defRPr>
            </a:lvl3pPr>
            <a:lvl4pPr marL="1600200" indent="-228600">
              <a:defRPr sz="2400">
                <a:solidFill>
                  <a:schemeClr val="tx1"/>
                </a:solidFill>
                <a:latin typeface="Comic Sans MS" panose="030F0702030302020204" pitchFamily="66" charset="0"/>
                <a:cs typeface="Arial" panose="020B0604020202020204" pitchFamily="34" charset="0"/>
              </a:defRPr>
            </a:lvl4pPr>
            <a:lvl5pPr marL="2057400" indent="-228600">
              <a:defRPr sz="2400">
                <a:solidFill>
                  <a:schemeClr val="tx1"/>
                </a:solidFill>
                <a:latin typeface="Comic Sans MS" panose="030F0702030302020204" pitchFamily="66"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cs typeface="Arial" panose="020B0604020202020204" pitchFamily="34" charset="0"/>
              </a:defRPr>
            </a:lvl9pPr>
          </a:lstStyle>
          <a:p>
            <a:fld id="{6B7E4F53-2376-495E-B540-3590F432D283}" type="slidenum">
              <a:rPr lang="en-US" altLang="x-none" sz="1000" smtClean="0">
                <a:latin typeface="Garamond" panose="02020404030301010803" pitchFamily="18" charset="0"/>
              </a:rPr>
              <a:pPr/>
              <a:t>6</a:t>
            </a:fld>
            <a:endParaRPr lang="en-US" altLang="x-none" sz="1000" smtClean="0">
              <a:latin typeface="Garamond" panose="02020404030301010803"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836613"/>
            <a:ext cx="8385175" cy="736600"/>
          </a:xfrm>
        </p:spPr>
        <p:txBody>
          <a:bodyPr/>
          <a:lstStyle/>
          <a:p>
            <a:pPr eaLnBrk="1" hangingPunct="1"/>
            <a:r>
              <a:rPr lang="en-GB" smtClean="0">
                <a:ln>
                  <a:noFill/>
                </a:ln>
                <a:latin typeface="Times New Roman" panose="02020603050405020304" pitchFamily="18" charset="0"/>
                <a:cs typeface="Times New Roman" panose="02020603050405020304" pitchFamily="18" charset="0"/>
              </a:rPr>
              <a:t>Неуропсхи</a:t>
            </a:r>
            <a:r>
              <a:rPr lang="sr-Latn-CS" smtClean="0">
                <a:ln>
                  <a:noFill/>
                </a:ln>
                <a:latin typeface="Times New Roman" panose="02020603050405020304" pitchFamily="18" charset="0"/>
                <a:cs typeface="Times New Roman" panose="02020603050405020304" pitchFamily="18" charset="0"/>
              </a:rPr>
              <a:t>ј</a:t>
            </a:r>
            <a:r>
              <a:rPr lang="en-GB" smtClean="0">
                <a:ln>
                  <a:noFill/>
                </a:ln>
                <a:latin typeface="Times New Roman" panose="02020603050405020304" pitchFamily="18" charset="0"/>
                <a:cs typeface="Times New Roman" panose="02020603050405020304" pitchFamily="18" charset="0"/>
              </a:rPr>
              <a:t>атри</a:t>
            </a:r>
            <a:r>
              <a:rPr lang="sr-Latn-CS" smtClean="0">
                <a:ln>
                  <a:noFill/>
                </a:ln>
                <a:latin typeface="Times New Roman" panose="02020603050405020304" pitchFamily="18" charset="0"/>
                <a:cs typeface="Times New Roman" panose="02020603050405020304" pitchFamily="18" charset="0"/>
              </a:rPr>
              <a:t>јски</a:t>
            </a:r>
            <a:r>
              <a:rPr lang="en-GB" smtClean="0">
                <a:ln>
                  <a:noFill/>
                </a:ln>
                <a:latin typeface="Times New Roman" panose="02020603050405020304" pitchFamily="18" charset="0"/>
                <a:cs typeface="Times New Roman" panose="02020603050405020304" pitchFamily="18" charset="0"/>
              </a:rPr>
              <a:t> с</a:t>
            </a:r>
            <a:r>
              <a:rPr lang="sr-Latn-CS" smtClean="0">
                <a:ln>
                  <a:noFill/>
                </a:ln>
                <a:latin typeface="Times New Roman" panose="02020603050405020304" pitchFamily="18" charset="0"/>
                <a:cs typeface="Times New Roman" panose="02020603050405020304" pitchFamily="18" charset="0"/>
              </a:rPr>
              <a:t>и</a:t>
            </a:r>
            <a:r>
              <a:rPr lang="en-GB" smtClean="0">
                <a:ln>
                  <a:noFill/>
                </a:ln>
                <a:latin typeface="Times New Roman" panose="02020603050405020304" pitchFamily="18" charset="0"/>
                <a:cs typeface="Times New Roman" panose="02020603050405020304" pitchFamily="18" charset="0"/>
              </a:rPr>
              <a:t>мптом</a:t>
            </a:r>
            <a:r>
              <a:rPr lang="sr-Cyrl-CS" smtClean="0">
                <a:ln>
                  <a:noFill/>
                </a:ln>
                <a:latin typeface="Times New Roman" panose="02020603050405020304" pitchFamily="18" charset="0"/>
                <a:cs typeface="Times New Roman" panose="02020603050405020304" pitchFamily="18" charset="0"/>
              </a:rPr>
              <a:t>и</a:t>
            </a:r>
            <a:endParaRPr lang="en-US" smtClean="0">
              <a:ln>
                <a:noFill/>
              </a:ln>
              <a:solidFill>
                <a:srgbClr val="FFCC00"/>
              </a:solidFill>
              <a:latin typeface="Times New Roman" panose="02020603050405020304" pitchFamily="18" charset="0"/>
              <a:cs typeface="Times New Roman" panose="02020603050405020304" pitchFamily="18" charset="0"/>
            </a:endParaRPr>
          </a:p>
        </p:txBody>
      </p:sp>
      <p:sp>
        <p:nvSpPr>
          <p:cNvPr id="35843" name="Rectangle 3"/>
          <p:cNvSpPr>
            <a:spLocks noGrp="1" noChangeArrowheads="1"/>
          </p:cNvSpPr>
          <p:nvPr>
            <p:ph idx="1"/>
          </p:nvPr>
        </p:nvSpPr>
        <p:spPr>
          <a:xfrm>
            <a:off x="971550" y="2636838"/>
            <a:ext cx="8594725" cy="5949950"/>
          </a:xfrm>
        </p:spPr>
        <p:txBody>
          <a:bodyPr/>
          <a:lstStyle/>
          <a:p>
            <a:pPr eaLnBrk="1" hangingPunct="1">
              <a:lnSpc>
                <a:spcPct val="80000"/>
              </a:lnSpc>
            </a:pPr>
            <a:r>
              <a:rPr lang="en-GB" sz="2000" dirty="0" err="1" smtClean="0">
                <a:cs typeface="Times New Roman" panose="02020603050405020304" pitchFamily="18" charset="0"/>
              </a:rPr>
              <a:t>Депреси</a:t>
            </a:r>
            <a:r>
              <a:rPr lang="sr-Latn-CS" sz="2000" dirty="0" smtClean="0">
                <a:cs typeface="Times New Roman" panose="02020603050405020304" pitchFamily="18" charset="0"/>
              </a:rPr>
              <a:t>ја</a:t>
            </a:r>
            <a:r>
              <a:rPr lang="en-GB" sz="2000" dirty="0" smtClean="0">
                <a:cs typeface="Times New Roman" panose="02020603050405020304" pitchFamily="18" charset="0"/>
              </a:rPr>
              <a:t>, </a:t>
            </a:r>
            <a:r>
              <a:rPr lang="en-GB" sz="2000" dirty="0" err="1" smtClean="0">
                <a:cs typeface="Times New Roman" panose="02020603050405020304" pitchFamily="18" charset="0"/>
              </a:rPr>
              <a:t>апат</a:t>
            </a:r>
            <a:r>
              <a:rPr lang="sr-Latn-CS" sz="2000" dirty="0" smtClean="0">
                <a:cs typeface="Times New Roman" panose="02020603050405020304" pitchFamily="18" charset="0"/>
              </a:rPr>
              <a:t>ија</a:t>
            </a:r>
            <a:r>
              <a:rPr lang="en-GB" sz="2000" dirty="0" smtClean="0">
                <a:cs typeface="Times New Roman" panose="02020603050405020304" pitchFamily="18" charset="0"/>
              </a:rPr>
              <a:t>, </a:t>
            </a:r>
            <a:r>
              <a:rPr lang="en-GB" sz="2000" dirty="0" err="1" smtClean="0">
                <a:cs typeface="Times New Roman" panose="02020603050405020304" pitchFamily="18" charset="0"/>
              </a:rPr>
              <a:t>ан</a:t>
            </a:r>
            <a:r>
              <a:rPr lang="sr-Latn-CS" sz="2000" dirty="0" smtClean="0">
                <a:cs typeface="Times New Roman" panose="02020603050405020304" pitchFamily="18" charset="0"/>
              </a:rPr>
              <a:t>ксиозност</a:t>
            </a:r>
            <a:endParaRPr lang="en-GB" sz="2000" dirty="0" smtClean="0">
              <a:cs typeface="Times New Roman" panose="02020603050405020304" pitchFamily="18" charset="0"/>
            </a:endParaRPr>
          </a:p>
          <a:p>
            <a:pPr eaLnBrk="1" hangingPunct="1">
              <a:lnSpc>
                <a:spcPct val="80000"/>
              </a:lnSpc>
            </a:pPr>
            <a:r>
              <a:rPr lang="en-GB" sz="2000" dirty="0" err="1" smtClean="0">
                <a:cs typeface="Times New Roman" panose="02020603050405020304" pitchFamily="18" charset="0"/>
              </a:rPr>
              <a:t>Анхедони</a:t>
            </a:r>
            <a:r>
              <a:rPr lang="sr-Latn-CS" sz="2000" dirty="0" smtClean="0">
                <a:cs typeface="Times New Roman" panose="02020603050405020304" pitchFamily="18" charset="0"/>
              </a:rPr>
              <a:t>ј</a:t>
            </a:r>
            <a:r>
              <a:rPr lang="en-GB" sz="2000" dirty="0" smtClean="0">
                <a:cs typeface="Times New Roman" panose="02020603050405020304" pitchFamily="18" charset="0"/>
              </a:rPr>
              <a:t>а</a:t>
            </a:r>
          </a:p>
          <a:p>
            <a:pPr eaLnBrk="1" hangingPunct="1">
              <a:lnSpc>
                <a:spcPct val="80000"/>
              </a:lnSpc>
            </a:pPr>
            <a:r>
              <a:rPr lang="en-GB" sz="2000" dirty="0" err="1" smtClean="0">
                <a:cs typeface="Times New Roman" panose="02020603050405020304" pitchFamily="18" charset="0"/>
              </a:rPr>
              <a:t>Дефицит</a:t>
            </a:r>
            <a:r>
              <a:rPr lang="sr-Latn-CS" sz="2000" dirty="0" smtClean="0">
                <a:cs typeface="Times New Roman" panose="02020603050405020304" pitchFamily="18" charset="0"/>
              </a:rPr>
              <a:t> пажње</a:t>
            </a:r>
            <a:endParaRPr lang="en-GB" sz="2000" dirty="0" smtClean="0">
              <a:cs typeface="Times New Roman" panose="02020603050405020304" pitchFamily="18" charset="0"/>
            </a:endParaRPr>
          </a:p>
          <a:p>
            <a:pPr eaLnBrk="1" hangingPunct="1">
              <a:lnSpc>
                <a:spcPct val="80000"/>
              </a:lnSpc>
            </a:pPr>
            <a:r>
              <a:rPr lang="en-GB" sz="2000" dirty="0" err="1" smtClean="0">
                <a:cs typeface="Times New Roman" panose="02020603050405020304" pitchFamily="18" charset="0"/>
              </a:rPr>
              <a:t>Халуцина</a:t>
            </a:r>
            <a:r>
              <a:rPr lang="sr-Latn-CS" sz="2000" dirty="0" smtClean="0">
                <a:cs typeface="Times New Roman" panose="02020603050405020304" pitchFamily="18" charset="0"/>
              </a:rPr>
              <a:t>ц</a:t>
            </a:r>
            <a:r>
              <a:rPr lang="en-GB" sz="2000" dirty="0" smtClean="0">
                <a:cs typeface="Times New Roman" panose="02020603050405020304" pitchFamily="18" charset="0"/>
              </a:rPr>
              <a:t>и</a:t>
            </a:r>
            <a:r>
              <a:rPr lang="sr-Latn-CS" sz="2000" dirty="0" smtClean="0">
                <a:cs typeface="Times New Roman" panose="02020603050405020304" pitchFamily="18" charset="0"/>
              </a:rPr>
              <a:t>је,</a:t>
            </a:r>
            <a:r>
              <a:rPr lang="en-GB" sz="2000" dirty="0" smtClean="0">
                <a:cs typeface="Times New Roman" panose="02020603050405020304" pitchFamily="18" charset="0"/>
              </a:rPr>
              <a:t> </a:t>
            </a:r>
            <a:r>
              <a:rPr lang="en-GB" sz="2000" dirty="0" err="1" smtClean="0">
                <a:cs typeface="Times New Roman" panose="02020603050405020304" pitchFamily="18" charset="0"/>
              </a:rPr>
              <a:t>илу</a:t>
            </a:r>
            <a:r>
              <a:rPr lang="sr-Latn-CS" sz="2000" dirty="0" smtClean="0">
                <a:cs typeface="Times New Roman" panose="02020603050405020304" pitchFamily="18" charset="0"/>
              </a:rPr>
              <a:t>з</a:t>
            </a:r>
            <a:r>
              <a:rPr lang="en-GB" sz="2000" dirty="0" smtClean="0">
                <a:cs typeface="Times New Roman" panose="02020603050405020304" pitchFamily="18" charset="0"/>
              </a:rPr>
              <a:t>и</a:t>
            </a:r>
            <a:r>
              <a:rPr lang="sr-Latn-CS" sz="2000" dirty="0" smtClean="0">
                <a:cs typeface="Times New Roman" panose="02020603050405020304" pitchFamily="18" charset="0"/>
              </a:rPr>
              <a:t>је</a:t>
            </a:r>
            <a:r>
              <a:rPr lang="en-GB" sz="2000" dirty="0" smtClean="0">
                <a:cs typeface="Times New Roman" panose="02020603050405020304" pitchFamily="18" charset="0"/>
              </a:rPr>
              <a:t>, </a:t>
            </a:r>
            <a:r>
              <a:rPr lang="en-GB" sz="2000" dirty="0" err="1" smtClean="0">
                <a:cs typeface="Times New Roman" panose="02020603050405020304" pitchFamily="18" charset="0"/>
              </a:rPr>
              <a:t>делу</a:t>
            </a:r>
            <a:r>
              <a:rPr lang="sr-Latn-CS" sz="2000" dirty="0" smtClean="0">
                <a:cs typeface="Times New Roman" panose="02020603050405020304" pitchFamily="18" charset="0"/>
              </a:rPr>
              <a:t>з</a:t>
            </a:r>
            <a:r>
              <a:rPr lang="en-GB" sz="2000" dirty="0" smtClean="0">
                <a:cs typeface="Times New Roman" panose="02020603050405020304" pitchFamily="18" charset="0"/>
              </a:rPr>
              <a:t>и</a:t>
            </a:r>
            <a:r>
              <a:rPr lang="sr-Latn-CS" sz="2000" dirty="0" smtClean="0">
                <a:cs typeface="Times New Roman" panose="02020603050405020304" pitchFamily="18" charset="0"/>
              </a:rPr>
              <a:t>је</a:t>
            </a:r>
            <a:endParaRPr lang="en-GB" sz="2000" dirty="0" smtClean="0">
              <a:cs typeface="Times New Roman" panose="02020603050405020304" pitchFamily="18" charset="0"/>
            </a:endParaRPr>
          </a:p>
          <a:p>
            <a:pPr eaLnBrk="1" hangingPunct="1">
              <a:lnSpc>
                <a:spcPct val="80000"/>
              </a:lnSpc>
            </a:pPr>
            <a:r>
              <a:rPr lang="en-GB" sz="2000" dirty="0" err="1" smtClean="0">
                <a:cs typeface="Times New Roman" panose="02020603050405020304" pitchFamily="18" charset="0"/>
              </a:rPr>
              <a:t>Демен</a:t>
            </a:r>
            <a:r>
              <a:rPr lang="sr-Latn-CS" sz="2000" dirty="0" smtClean="0">
                <a:cs typeface="Times New Roman" panose="02020603050405020304" pitchFamily="18" charset="0"/>
              </a:rPr>
              <a:t>ција</a:t>
            </a:r>
            <a:endParaRPr lang="en-GB" sz="2000" dirty="0" smtClean="0">
              <a:cs typeface="Times New Roman" panose="02020603050405020304" pitchFamily="18" charset="0"/>
            </a:endParaRPr>
          </a:p>
          <a:p>
            <a:pPr eaLnBrk="1" hangingPunct="1">
              <a:lnSpc>
                <a:spcPct val="80000"/>
              </a:lnSpc>
            </a:pPr>
            <a:r>
              <a:rPr lang="en-GB" sz="2000" dirty="0" smtClean="0">
                <a:cs typeface="Times New Roman" panose="02020603050405020304" pitchFamily="18" charset="0"/>
              </a:rPr>
              <a:t>О</a:t>
            </a:r>
            <a:r>
              <a:rPr lang="sr-Latn-CS" sz="2000" dirty="0" smtClean="0">
                <a:cs typeface="Times New Roman" panose="02020603050405020304" pitchFamily="18" charset="0"/>
              </a:rPr>
              <a:t>псесивно понашање</a:t>
            </a:r>
            <a:r>
              <a:rPr lang="en-GB" sz="2000" dirty="0" smtClean="0">
                <a:cs typeface="Times New Roman" panose="02020603050405020304" pitchFamily="18" charset="0"/>
              </a:rPr>
              <a:t> (</a:t>
            </a:r>
            <a:r>
              <a:rPr lang="sr-Latn-CS" sz="2000" dirty="0" smtClean="0">
                <a:cs typeface="Times New Roman" panose="02020603050405020304" pitchFamily="18" charset="0"/>
              </a:rPr>
              <a:t>може бити изазвано лековима) и </a:t>
            </a:r>
            <a:r>
              <a:rPr lang="en-GB" sz="2000" dirty="0" err="1" smtClean="0">
                <a:cs typeface="Times New Roman" panose="02020603050405020304" pitchFamily="18" charset="0"/>
              </a:rPr>
              <a:t>репетитив</a:t>
            </a:r>
            <a:r>
              <a:rPr lang="sr-Latn-CS" sz="2000" dirty="0" smtClean="0">
                <a:cs typeface="Times New Roman" panose="02020603050405020304" pitchFamily="18" charset="0"/>
              </a:rPr>
              <a:t>но понашање</a:t>
            </a:r>
            <a:endParaRPr lang="en-GB" sz="2000" dirty="0" smtClean="0">
              <a:cs typeface="Times New Roman" panose="02020603050405020304" pitchFamily="18" charset="0"/>
            </a:endParaRPr>
          </a:p>
          <a:p>
            <a:pPr eaLnBrk="1" hangingPunct="1">
              <a:lnSpc>
                <a:spcPct val="80000"/>
              </a:lnSpc>
            </a:pPr>
            <a:r>
              <a:rPr lang="sr-Latn-CS" sz="2000" dirty="0" smtClean="0">
                <a:cs typeface="Times New Roman" panose="02020603050405020304" pitchFamily="18" charset="0"/>
              </a:rPr>
              <a:t>Конфузија, </a:t>
            </a:r>
            <a:r>
              <a:rPr lang="en-GB" sz="2000" dirty="0" err="1" smtClean="0">
                <a:cs typeface="Times New Roman" panose="02020603050405020304" pitchFamily="18" charset="0"/>
              </a:rPr>
              <a:t>Делири</a:t>
            </a:r>
            <a:r>
              <a:rPr lang="sr-Latn-CS" sz="2000" dirty="0" smtClean="0">
                <a:cs typeface="Times New Roman" panose="02020603050405020304" pitchFamily="18" charset="0"/>
              </a:rPr>
              <a:t>ј</a:t>
            </a:r>
            <a:r>
              <a:rPr lang="en-GB" sz="2000" dirty="0" err="1" smtClean="0">
                <a:cs typeface="Times New Roman" panose="02020603050405020304" pitchFamily="18" charset="0"/>
              </a:rPr>
              <a:t>ум</a:t>
            </a:r>
            <a:r>
              <a:rPr lang="en-GB" sz="2000" dirty="0" smtClean="0">
                <a:cs typeface="Times New Roman" panose="02020603050405020304" pitchFamily="18" charset="0"/>
              </a:rPr>
              <a:t> (</a:t>
            </a:r>
            <a:r>
              <a:rPr lang="sr-Latn-CS" sz="2000" dirty="0" smtClean="0">
                <a:cs typeface="Times New Roman" panose="02020603050405020304" pitchFamily="18" charset="0"/>
              </a:rPr>
              <a:t>може бити изазвано лековима</a:t>
            </a:r>
            <a:r>
              <a:rPr lang="en-GB" sz="2000" dirty="0" smtClean="0">
                <a:cs typeface="Times New Roman" panose="02020603050405020304" pitchFamily="18" charset="0"/>
              </a:rPr>
              <a:t>)</a:t>
            </a:r>
          </a:p>
          <a:p>
            <a:pPr eaLnBrk="1" hangingPunct="1">
              <a:lnSpc>
                <a:spcPct val="80000"/>
              </a:lnSpc>
            </a:pPr>
            <a:r>
              <a:rPr lang="sr-Latn-CS" sz="2000" dirty="0" smtClean="0">
                <a:cs typeface="Times New Roman" panose="02020603050405020304" pitchFamily="18" charset="0"/>
              </a:rPr>
              <a:t>Атаци панике</a:t>
            </a:r>
            <a:endParaRPr lang="en-GB" sz="2000" dirty="0" smtClean="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1779823"/>
      </p:ext>
    </p:extLst>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9750" y="1268413"/>
            <a:ext cx="8229600" cy="587375"/>
          </a:xfrm>
        </p:spPr>
        <p:txBody>
          <a:bodyPr rtlCol="0">
            <a:normAutofit fontScale="90000"/>
          </a:bodyPr>
          <a:lstStyle/>
          <a:p>
            <a:pPr eaLnBrk="1" fontAlgn="auto" hangingPunct="1">
              <a:spcAft>
                <a:spcPts val="0"/>
              </a:spcAft>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Поремећаји спавања</a:t>
            </a:r>
            <a:endParaRPr lang="en-US" dirty="0" smtClean="0">
              <a:solidFill>
                <a:srgbClr val="FFCC00"/>
              </a:solidFill>
              <a:latin typeface="Times New Roman" panose="02020603050405020304" pitchFamily="18" charset="0"/>
              <a:cs typeface="Times New Roman" panose="02020603050405020304" pitchFamily="18" charset="0"/>
            </a:endParaRPr>
          </a:p>
        </p:txBody>
      </p:sp>
      <p:sp>
        <p:nvSpPr>
          <p:cNvPr id="36867" name="Rectangle 3"/>
          <p:cNvSpPr>
            <a:spLocks noGrp="1" noChangeArrowheads="1"/>
          </p:cNvSpPr>
          <p:nvPr>
            <p:ph idx="1"/>
          </p:nvPr>
        </p:nvSpPr>
        <p:spPr>
          <a:xfrm>
            <a:off x="900113" y="2636838"/>
            <a:ext cx="8450262" cy="3313112"/>
          </a:xfrm>
        </p:spPr>
        <p:txBody>
          <a:bodyPr/>
          <a:lstStyle/>
          <a:p>
            <a:pPr eaLnBrk="1" hangingPunct="1">
              <a:lnSpc>
                <a:spcPct val="90000"/>
              </a:lnSpc>
            </a:pPr>
            <a:r>
              <a:rPr lang="en-GB" sz="2000" smtClean="0">
                <a:latin typeface="Times New Roman" panose="02020603050405020304" pitchFamily="18" charset="0"/>
                <a:cs typeface="Times New Roman" panose="02020603050405020304" pitchFamily="18" charset="0"/>
              </a:rPr>
              <a:t>Рестлесс легс</a:t>
            </a:r>
            <a:r>
              <a:rPr lang="sr-Latn-CS" sz="2000" smtClean="0">
                <a:latin typeface="Times New Roman" panose="02020603050405020304" pitchFamily="18" charset="0"/>
                <a:cs typeface="Times New Roman" panose="02020603050405020304" pitchFamily="18" charset="0"/>
              </a:rPr>
              <a:t> синдром</a:t>
            </a:r>
            <a:r>
              <a:rPr lang="en-GB" sz="2000" smtClean="0">
                <a:latin typeface="Times New Roman" panose="02020603050405020304" pitchFamily="18" charset="0"/>
                <a:cs typeface="Times New Roman" panose="02020603050405020304" pitchFamily="18" charset="0"/>
              </a:rPr>
              <a:t> </a:t>
            </a:r>
            <a:r>
              <a:rPr lang="sr-Latn-CS" sz="2000" smtClean="0">
                <a:latin typeface="Times New Roman" panose="02020603050405020304" pitchFamily="18" charset="0"/>
                <a:cs typeface="Times New Roman" panose="02020603050405020304" pitchFamily="18" charset="0"/>
              </a:rPr>
              <a:t>и</a:t>
            </a:r>
            <a:r>
              <a:rPr lang="en-GB" sz="2000" smtClean="0">
                <a:latin typeface="Times New Roman" panose="02020603050405020304" pitchFamily="18" charset="0"/>
                <a:cs typeface="Times New Roman" panose="02020603050405020304" pitchFamily="18" charset="0"/>
              </a:rPr>
              <a:t> периоди</a:t>
            </a:r>
            <a:r>
              <a:rPr lang="sr-Latn-CS" sz="2000" smtClean="0">
                <a:latin typeface="Times New Roman" panose="02020603050405020304" pitchFamily="18" charset="0"/>
                <a:cs typeface="Times New Roman" panose="02020603050405020304" pitchFamily="18" charset="0"/>
              </a:rPr>
              <a:t>чни покрети екстремитета</a:t>
            </a:r>
            <a:endParaRPr lang="en-GB" sz="200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smtClean="0">
                <a:latin typeface="Times New Roman" panose="02020603050405020304" pitchFamily="18" charset="0"/>
                <a:cs typeface="Times New Roman" panose="02020603050405020304" pitchFamily="18" charset="0"/>
              </a:rPr>
              <a:t>Поремећаји </a:t>
            </a:r>
            <a:r>
              <a:rPr lang="en-GB" sz="2000" smtClean="0">
                <a:latin typeface="Times New Roman" panose="02020603050405020304" pitchFamily="18" charset="0"/>
                <a:cs typeface="Times New Roman" panose="02020603050405020304" pitchFamily="18" charset="0"/>
              </a:rPr>
              <a:t>РЕМ</a:t>
            </a:r>
            <a:r>
              <a:rPr lang="sr-Latn-CS" sz="2000" smtClean="0">
                <a:latin typeface="Times New Roman" panose="02020603050405020304" pitchFamily="18" charset="0"/>
                <a:cs typeface="Times New Roman" panose="02020603050405020304" pitchFamily="18" charset="0"/>
              </a:rPr>
              <a:t> спавања и губитак атоније у РЕМ фази</a:t>
            </a:r>
            <a:endParaRPr lang="en-GB" sz="200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smtClean="0">
                <a:latin typeface="Times New Roman" panose="02020603050405020304" pitchFamily="18" charset="0"/>
                <a:cs typeface="Times New Roman" panose="02020603050405020304" pitchFamily="18" charset="0"/>
              </a:rPr>
              <a:t>Поремећаји покрета повезани са н</a:t>
            </a:r>
            <a:r>
              <a:rPr lang="en-GB" sz="2000" smtClean="0">
                <a:latin typeface="Times New Roman" panose="02020603050405020304" pitchFamily="18" charset="0"/>
                <a:cs typeface="Times New Roman" panose="02020603050405020304" pitchFamily="18" charset="0"/>
              </a:rPr>
              <a:t>он-РЕМ</a:t>
            </a:r>
            <a:r>
              <a:rPr lang="sr-Latn-CS" sz="2000" smtClean="0">
                <a:latin typeface="Times New Roman" panose="02020603050405020304" pitchFamily="18" charset="0"/>
                <a:cs typeface="Times New Roman" panose="02020603050405020304" pitchFamily="18" charset="0"/>
              </a:rPr>
              <a:t> спавањем</a:t>
            </a:r>
            <a:endParaRPr lang="en-GB" sz="200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smtClean="0">
                <a:latin typeface="Times New Roman" panose="02020603050405020304" pitchFamily="18" charset="0"/>
                <a:cs typeface="Times New Roman" panose="02020603050405020304" pitchFamily="18" charset="0"/>
              </a:rPr>
              <a:t>Изражена дневна поспаност</a:t>
            </a:r>
            <a:endParaRPr lang="en-GB" sz="2000" smtClean="0">
              <a:latin typeface="Times New Roman" panose="02020603050405020304" pitchFamily="18" charset="0"/>
              <a:cs typeface="Times New Roman" panose="02020603050405020304" pitchFamily="18" charset="0"/>
            </a:endParaRPr>
          </a:p>
          <a:p>
            <a:pPr eaLnBrk="1" hangingPunct="1">
              <a:lnSpc>
                <a:spcPct val="90000"/>
              </a:lnSpc>
            </a:pPr>
            <a:r>
              <a:rPr lang="en-GB" sz="2000" smtClean="0">
                <a:latin typeface="Times New Roman" panose="02020603050405020304" pitchFamily="18" charset="0"/>
                <a:cs typeface="Times New Roman" panose="02020603050405020304" pitchFamily="18" charset="0"/>
              </a:rPr>
              <a:t>Инсомниа</a:t>
            </a:r>
          </a:p>
          <a:p>
            <a:pPr eaLnBrk="1" hangingPunct="1">
              <a:lnSpc>
                <a:spcPct val="90000"/>
              </a:lnSpc>
            </a:pPr>
            <a:r>
              <a:rPr lang="sr-Latn-CS" sz="2000" smtClean="0">
                <a:latin typeface="Times New Roman" panose="02020603050405020304" pitchFamily="18" charset="0"/>
                <a:cs typeface="Times New Roman" panose="02020603050405020304" pitchFamily="18" charset="0"/>
              </a:rPr>
              <a:t>Поремећаји дисања у спавању</a:t>
            </a:r>
            <a:endParaRPr lang="en-US" sz="2000" smtClean="0">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0099345"/>
      </p:ext>
    </p:extLst>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1052513"/>
            <a:ext cx="8229600" cy="760412"/>
          </a:xfrm>
        </p:spPr>
        <p:txBody>
          <a:bodyPr/>
          <a:lstStyle/>
          <a:p>
            <a:pPr eaLnBrk="1" hangingPunct="1"/>
            <a:r>
              <a:rPr lang="en-US" sz="3600" smtClean="0">
                <a:ln>
                  <a:noFill/>
                </a:ln>
                <a:latin typeface="Times New Roman" panose="02020603050405020304" pitchFamily="18" charset="0"/>
                <a:cs typeface="Times New Roman" panose="02020603050405020304" pitchFamily="18" charset="0"/>
              </a:rPr>
              <a:t>Аутоном</a:t>
            </a:r>
            <a:r>
              <a:rPr lang="sr-Latn-CS" sz="3600" smtClean="0">
                <a:ln>
                  <a:noFill/>
                </a:ln>
                <a:latin typeface="Times New Roman" panose="02020603050405020304" pitchFamily="18" charset="0"/>
                <a:cs typeface="Times New Roman" panose="02020603050405020304" pitchFamily="18" charset="0"/>
              </a:rPr>
              <a:t>н</a:t>
            </a:r>
            <a:r>
              <a:rPr lang="en-US" sz="3600" smtClean="0">
                <a:ln>
                  <a:noFill/>
                </a:ln>
                <a:latin typeface="Times New Roman" panose="02020603050405020304" pitchFamily="18" charset="0"/>
                <a:cs typeface="Times New Roman" panose="02020603050405020304" pitchFamily="18" charset="0"/>
              </a:rPr>
              <a:t>и с</a:t>
            </a:r>
            <a:r>
              <a:rPr lang="sr-Latn-CS" sz="3600" smtClean="0">
                <a:ln>
                  <a:noFill/>
                </a:ln>
                <a:latin typeface="Times New Roman" panose="02020603050405020304" pitchFamily="18" charset="0"/>
                <a:cs typeface="Times New Roman" panose="02020603050405020304" pitchFamily="18" charset="0"/>
              </a:rPr>
              <a:t>и</a:t>
            </a:r>
            <a:r>
              <a:rPr lang="en-US" sz="3600" smtClean="0">
                <a:ln>
                  <a:noFill/>
                </a:ln>
                <a:latin typeface="Times New Roman" panose="02020603050405020304" pitchFamily="18" charset="0"/>
                <a:cs typeface="Times New Roman" panose="02020603050405020304" pitchFamily="18" charset="0"/>
              </a:rPr>
              <a:t>мптом</a:t>
            </a:r>
            <a:r>
              <a:rPr lang="sr-Latn-CS" sz="3600" smtClean="0">
                <a:ln>
                  <a:noFill/>
                </a:ln>
                <a:latin typeface="Times New Roman" panose="02020603050405020304" pitchFamily="18" charset="0"/>
                <a:cs typeface="Times New Roman" panose="02020603050405020304" pitchFamily="18" charset="0"/>
              </a:rPr>
              <a:t>и</a:t>
            </a:r>
            <a:endParaRPr lang="en-US" sz="3600" smtClean="0">
              <a:ln>
                <a:noFill/>
              </a:ln>
              <a:latin typeface="Times New Roman" panose="02020603050405020304" pitchFamily="18" charset="0"/>
              <a:cs typeface="Times New Roman" panose="02020603050405020304" pitchFamily="18" charset="0"/>
            </a:endParaRPr>
          </a:p>
        </p:txBody>
      </p:sp>
      <p:sp>
        <p:nvSpPr>
          <p:cNvPr id="37891" name="Rectangle 3"/>
          <p:cNvSpPr>
            <a:spLocks noGrp="1" noChangeArrowheads="1"/>
          </p:cNvSpPr>
          <p:nvPr>
            <p:ph idx="1"/>
          </p:nvPr>
        </p:nvSpPr>
        <p:spPr>
          <a:xfrm>
            <a:off x="971550" y="2060575"/>
            <a:ext cx="8007350" cy="5124450"/>
          </a:xfrm>
        </p:spPr>
        <p:txBody>
          <a:bodyPr/>
          <a:lstStyle/>
          <a:p>
            <a:pPr eaLnBrk="1" hangingPunct="1">
              <a:lnSpc>
                <a:spcPct val="80000"/>
              </a:lnSpc>
            </a:pPr>
            <a:endParaRPr lang="en-US" sz="2000" b="1" smtClean="0">
              <a:solidFill>
                <a:srgbClr val="FFCC00"/>
              </a:solidFill>
              <a:latin typeface="Times New Roman" panose="02020603050405020304" pitchFamily="18" charset="0"/>
              <a:cs typeface="Times New Roman" panose="02020603050405020304" pitchFamily="18" charset="0"/>
            </a:endParaRPr>
          </a:p>
          <a:p>
            <a:pPr eaLnBrk="1" hangingPunct="1">
              <a:lnSpc>
                <a:spcPct val="80000"/>
              </a:lnSpc>
            </a:pPr>
            <a:r>
              <a:rPr lang="sr-Latn-CS" sz="2000" smtClean="0">
                <a:latin typeface="Times New Roman" panose="02020603050405020304" pitchFamily="18" charset="0"/>
                <a:cs typeface="Times New Roman" panose="02020603050405020304" pitchFamily="18" charset="0"/>
              </a:rPr>
              <a:t>Поремећаји бешике</a:t>
            </a:r>
            <a:endParaRPr lang="en-US" sz="2000" smtClean="0">
              <a:latin typeface="Times New Roman" panose="02020603050405020304" pitchFamily="18" charset="0"/>
              <a:cs typeface="Times New Roman" panose="02020603050405020304" pitchFamily="18" charset="0"/>
            </a:endParaRPr>
          </a:p>
          <a:p>
            <a:pPr lvl="1" eaLnBrk="1" hangingPunct="1">
              <a:lnSpc>
                <a:spcPct val="80000"/>
              </a:lnSpc>
            </a:pPr>
            <a:r>
              <a:rPr lang="en-US" smtClean="0">
                <a:latin typeface="Times New Roman" panose="02020603050405020304" pitchFamily="18" charset="0"/>
                <a:cs typeface="Times New Roman" panose="02020603050405020304" pitchFamily="18" charset="0"/>
              </a:rPr>
              <a:t>Ургенц</a:t>
            </a:r>
            <a:r>
              <a:rPr lang="sr-Latn-CS" smtClean="0">
                <a:latin typeface="Times New Roman" panose="02020603050405020304" pitchFamily="18" charset="0"/>
                <a:cs typeface="Times New Roman" panose="02020603050405020304" pitchFamily="18" charset="0"/>
              </a:rPr>
              <a:t>ија</a:t>
            </a:r>
            <a:endParaRPr lang="en-US" smtClean="0">
              <a:latin typeface="Times New Roman" panose="02020603050405020304" pitchFamily="18" charset="0"/>
              <a:cs typeface="Times New Roman" panose="02020603050405020304" pitchFamily="18" charset="0"/>
            </a:endParaRPr>
          </a:p>
          <a:p>
            <a:pPr lvl="1" eaLnBrk="1" hangingPunct="1">
              <a:lnSpc>
                <a:spcPct val="80000"/>
              </a:lnSpc>
            </a:pPr>
            <a:r>
              <a:rPr lang="en-US" smtClean="0">
                <a:latin typeface="Times New Roman" panose="02020603050405020304" pitchFamily="18" charset="0"/>
                <a:cs typeface="Times New Roman" panose="02020603050405020304" pitchFamily="18" charset="0"/>
              </a:rPr>
              <a:t>Но</a:t>
            </a:r>
            <a:r>
              <a:rPr lang="sr-Latn-CS" smtClean="0">
                <a:latin typeface="Times New Roman" panose="02020603050405020304" pitchFamily="18" charset="0"/>
                <a:cs typeface="Times New Roman" panose="02020603050405020304" pitchFamily="18" charset="0"/>
              </a:rPr>
              <a:t>ћно мокрење</a:t>
            </a:r>
            <a:endParaRPr lang="en-US" smtClean="0">
              <a:latin typeface="Times New Roman" panose="02020603050405020304" pitchFamily="18" charset="0"/>
              <a:cs typeface="Times New Roman" panose="02020603050405020304" pitchFamily="18" charset="0"/>
            </a:endParaRPr>
          </a:p>
          <a:p>
            <a:pPr lvl="1" eaLnBrk="1" hangingPunct="1">
              <a:lnSpc>
                <a:spcPct val="80000"/>
              </a:lnSpc>
            </a:pPr>
            <a:r>
              <a:rPr lang="sr-Latn-CS" smtClean="0">
                <a:latin typeface="Times New Roman" panose="02020603050405020304" pitchFamily="18" charset="0"/>
                <a:cs typeface="Times New Roman" panose="02020603050405020304" pitchFamily="18" charset="0"/>
              </a:rPr>
              <a:t>Учестало мокрење</a:t>
            </a:r>
            <a:endParaRPr lang="en-US" smtClean="0">
              <a:latin typeface="Times New Roman" panose="02020603050405020304" pitchFamily="18" charset="0"/>
              <a:cs typeface="Times New Roman" panose="02020603050405020304" pitchFamily="18" charset="0"/>
            </a:endParaRPr>
          </a:p>
          <a:p>
            <a:pPr eaLnBrk="1" hangingPunct="1">
              <a:lnSpc>
                <a:spcPct val="80000"/>
              </a:lnSpc>
            </a:pPr>
            <a:r>
              <a:rPr lang="sr-Latn-CS" sz="2000" smtClean="0">
                <a:latin typeface="Times New Roman" panose="02020603050405020304" pitchFamily="18" charset="0"/>
                <a:cs typeface="Times New Roman" panose="02020603050405020304" pitchFamily="18" charset="0"/>
              </a:rPr>
              <a:t>Знојење</a:t>
            </a: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en-US" sz="2000" smtClean="0">
                <a:latin typeface="Times New Roman" panose="02020603050405020304" pitchFamily="18" charset="0"/>
                <a:cs typeface="Times New Roman" panose="02020603050405020304" pitchFamily="18" charset="0"/>
              </a:rPr>
              <a:t>Ортостат</a:t>
            </a:r>
            <a:r>
              <a:rPr lang="sr-Latn-CS" sz="2000" smtClean="0">
                <a:latin typeface="Times New Roman" panose="02020603050405020304" pitchFamily="18" charset="0"/>
                <a:cs typeface="Times New Roman" panose="02020603050405020304" pitchFamily="18" charset="0"/>
              </a:rPr>
              <a:t>ска</a:t>
            </a:r>
            <a:r>
              <a:rPr lang="en-US" sz="2000" smtClean="0">
                <a:latin typeface="Times New Roman" panose="02020603050405020304" pitchFamily="18" charset="0"/>
                <a:cs typeface="Times New Roman" panose="02020603050405020304" pitchFamily="18" charset="0"/>
              </a:rPr>
              <a:t> х</a:t>
            </a:r>
            <a:r>
              <a:rPr lang="sr-Latn-CS" sz="2000" smtClean="0">
                <a:latin typeface="Times New Roman" panose="02020603050405020304" pitchFamily="18" charset="0"/>
                <a:cs typeface="Times New Roman" panose="02020603050405020304" pitchFamily="18" charset="0"/>
              </a:rPr>
              <a:t>и</a:t>
            </a:r>
            <a:r>
              <a:rPr lang="en-US" sz="2000" smtClean="0">
                <a:latin typeface="Times New Roman" panose="02020603050405020304" pitchFamily="18" charset="0"/>
                <a:cs typeface="Times New Roman" panose="02020603050405020304" pitchFamily="18" charset="0"/>
              </a:rPr>
              <a:t>потен</a:t>
            </a:r>
            <a:r>
              <a:rPr lang="sr-Latn-CS" sz="2000" smtClean="0">
                <a:latin typeface="Times New Roman" panose="02020603050405020304" pitchFamily="18" charset="0"/>
                <a:cs typeface="Times New Roman" panose="02020603050405020304" pitchFamily="18" charset="0"/>
              </a:rPr>
              <a:t>з</a:t>
            </a:r>
            <a:r>
              <a:rPr lang="en-US" sz="2000" smtClean="0">
                <a:latin typeface="Times New Roman" panose="02020603050405020304" pitchFamily="18" charset="0"/>
                <a:cs typeface="Times New Roman" panose="02020603050405020304" pitchFamily="18" charset="0"/>
              </a:rPr>
              <a:t>и</a:t>
            </a:r>
            <a:r>
              <a:rPr lang="sr-Latn-CS" sz="2000" smtClean="0">
                <a:latin typeface="Times New Roman" panose="02020603050405020304" pitchFamily="18" charset="0"/>
                <a:cs typeface="Times New Roman" panose="02020603050405020304" pitchFamily="18" charset="0"/>
              </a:rPr>
              <a:t>ја, падање </a:t>
            </a: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sr-Latn-CS" sz="2000" smtClean="0">
                <a:latin typeface="Times New Roman" panose="02020603050405020304" pitchFamily="18" charset="0"/>
                <a:cs typeface="Times New Roman" panose="02020603050405020304" pitchFamily="18" charset="0"/>
              </a:rPr>
              <a:t>Болови </a:t>
            </a: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en-US" sz="2000" smtClean="0">
                <a:latin typeface="Times New Roman" panose="02020603050405020304" pitchFamily="18" charset="0"/>
                <a:cs typeface="Times New Roman" panose="02020603050405020304" pitchFamily="18" charset="0"/>
              </a:rPr>
              <a:t>Се</a:t>
            </a:r>
            <a:r>
              <a:rPr lang="sr-Latn-CS" sz="2000" smtClean="0">
                <a:latin typeface="Times New Roman" panose="02020603050405020304" pitchFamily="18" charset="0"/>
                <a:cs typeface="Times New Roman" panose="02020603050405020304" pitchFamily="18" charset="0"/>
              </a:rPr>
              <a:t>ксуалне</a:t>
            </a:r>
            <a:r>
              <a:rPr lang="en-US" sz="2000" smtClean="0">
                <a:latin typeface="Times New Roman" panose="02020603050405020304" pitchFamily="18" charset="0"/>
                <a:cs typeface="Times New Roman" panose="02020603050405020304" pitchFamily="18" charset="0"/>
              </a:rPr>
              <a:t> д</a:t>
            </a:r>
            <a:r>
              <a:rPr lang="sr-Latn-CS" sz="2000" smtClean="0">
                <a:latin typeface="Times New Roman" panose="02020603050405020304" pitchFamily="18" charset="0"/>
                <a:cs typeface="Times New Roman" panose="02020603050405020304" pitchFamily="18" charset="0"/>
              </a:rPr>
              <a:t>и</a:t>
            </a:r>
            <a:r>
              <a:rPr lang="en-US" sz="2000" smtClean="0">
                <a:latin typeface="Times New Roman" panose="02020603050405020304" pitchFamily="18" charset="0"/>
                <a:cs typeface="Times New Roman" panose="02020603050405020304" pitchFamily="18" charset="0"/>
              </a:rPr>
              <a:t>сфун</a:t>
            </a:r>
            <a:r>
              <a:rPr lang="sr-Latn-CS" sz="2000" smtClean="0">
                <a:latin typeface="Times New Roman" panose="02020603050405020304" pitchFamily="18" charset="0"/>
                <a:cs typeface="Times New Roman" panose="02020603050405020304" pitchFamily="18" charset="0"/>
              </a:rPr>
              <a:t>кције</a:t>
            </a: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en-US" sz="2000" smtClean="0">
                <a:latin typeface="Times New Roman" panose="02020603050405020304" pitchFamily="18" charset="0"/>
                <a:cs typeface="Times New Roman" panose="02020603050405020304" pitchFamily="18" charset="0"/>
              </a:rPr>
              <a:t>Х</a:t>
            </a:r>
            <a:r>
              <a:rPr lang="sr-Latn-CS" sz="2000" smtClean="0">
                <a:latin typeface="Times New Roman" panose="02020603050405020304" pitchFamily="18" charset="0"/>
                <a:cs typeface="Times New Roman" panose="02020603050405020304" pitchFamily="18" charset="0"/>
              </a:rPr>
              <a:t>и</a:t>
            </a:r>
            <a:r>
              <a:rPr lang="en-US" sz="2000" smtClean="0">
                <a:latin typeface="Times New Roman" panose="02020603050405020304" pitchFamily="18" charset="0"/>
                <a:cs typeface="Times New Roman" panose="02020603050405020304" pitchFamily="18" charset="0"/>
              </a:rPr>
              <a:t>персе</a:t>
            </a:r>
            <a:r>
              <a:rPr lang="sr-Latn-CS" sz="2000" smtClean="0">
                <a:latin typeface="Times New Roman" panose="02020603050405020304" pitchFamily="18" charset="0"/>
                <a:cs typeface="Times New Roman" panose="02020603050405020304" pitchFamily="18" charset="0"/>
              </a:rPr>
              <a:t>ксуалност</a:t>
            </a:r>
            <a:r>
              <a:rPr lang="en-US" sz="2000" smtClean="0">
                <a:latin typeface="Times New Roman" panose="02020603050405020304" pitchFamily="18" charset="0"/>
                <a:cs typeface="Times New Roman" panose="02020603050405020304" pitchFamily="18" charset="0"/>
              </a:rPr>
              <a:t> (</a:t>
            </a:r>
            <a:r>
              <a:rPr lang="sr-Latn-CS" sz="2000" smtClean="0">
                <a:latin typeface="Times New Roman" panose="02020603050405020304" pitchFamily="18" charset="0"/>
                <a:cs typeface="Times New Roman" panose="02020603050405020304" pitchFamily="18" charset="0"/>
              </a:rPr>
              <a:t>може бити и лековима изазвана</a:t>
            </a:r>
            <a:r>
              <a:rPr lang="en-US" sz="2000" smtClean="0">
                <a:latin typeface="Times New Roman" panose="02020603050405020304" pitchFamily="18" charset="0"/>
                <a:cs typeface="Times New Roman" panose="02020603050405020304" pitchFamily="18" charset="0"/>
              </a:rPr>
              <a:t>)</a:t>
            </a:r>
          </a:p>
          <a:p>
            <a:pPr eaLnBrk="1" hangingPunct="1">
              <a:lnSpc>
                <a:spcPct val="80000"/>
              </a:lnSpc>
            </a:pPr>
            <a:r>
              <a:rPr lang="en-US" sz="2000" smtClean="0">
                <a:latin typeface="Times New Roman" panose="02020603050405020304" pitchFamily="18" charset="0"/>
                <a:cs typeface="Times New Roman" panose="02020603050405020304" pitchFamily="18" charset="0"/>
              </a:rPr>
              <a:t>Ере</a:t>
            </a:r>
            <a:r>
              <a:rPr lang="sr-Latn-CS" sz="2000" smtClean="0">
                <a:latin typeface="Times New Roman" panose="02020603050405020304" pitchFamily="18" charset="0"/>
                <a:cs typeface="Times New Roman" panose="02020603050405020304" pitchFamily="18" charset="0"/>
              </a:rPr>
              <a:t>к</a:t>
            </a:r>
            <a:r>
              <a:rPr lang="en-US" sz="2000" smtClean="0">
                <a:latin typeface="Times New Roman" panose="02020603050405020304" pitchFamily="18" charset="0"/>
                <a:cs typeface="Times New Roman" panose="02020603050405020304" pitchFamily="18" charset="0"/>
              </a:rPr>
              <a:t>тил</a:t>
            </a:r>
            <a:r>
              <a:rPr lang="sr-Latn-CS" sz="2000" smtClean="0">
                <a:latin typeface="Times New Roman" panose="02020603050405020304" pitchFamily="18" charset="0"/>
                <a:cs typeface="Times New Roman" panose="02020603050405020304" pitchFamily="18" charset="0"/>
              </a:rPr>
              <a:t>на</a:t>
            </a:r>
            <a:r>
              <a:rPr lang="en-US" sz="2000" smtClean="0">
                <a:latin typeface="Times New Roman" panose="02020603050405020304" pitchFamily="18" charset="0"/>
                <a:cs typeface="Times New Roman" panose="02020603050405020304" pitchFamily="18" charset="0"/>
              </a:rPr>
              <a:t> импотенц</a:t>
            </a:r>
            <a:r>
              <a:rPr lang="sr-Latn-CS" sz="2000" smtClean="0">
                <a:latin typeface="Times New Roman" panose="02020603050405020304" pitchFamily="18" charset="0"/>
                <a:cs typeface="Times New Roman" panose="02020603050405020304" pitchFamily="18" charset="0"/>
              </a:rPr>
              <a:t>ија</a:t>
            </a: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sr-Latn-CS" sz="2000" smtClean="0">
                <a:latin typeface="Times New Roman" panose="02020603050405020304" pitchFamily="18" charset="0"/>
                <a:cs typeface="Times New Roman" panose="02020603050405020304" pitchFamily="18" charset="0"/>
              </a:rPr>
              <a:t>Суве очи</a:t>
            </a:r>
            <a:endParaRPr lang="en-US" sz="2000" smtClean="0">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2745708"/>
      </p:ext>
    </p:extLst>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539750" y="1125538"/>
            <a:ext cx="8229600" cy="644525"/>
          </a:xfrm>
        </p:spPr>
        <p:txBody>
          <a:bodyPr/>
          <a:lstStyle/>
          <a:p>
            <a:pPr eaLnBrk="1" hangingPunct="1"/>
            <a:r>
              <a:rPr lang="x-none" smtClean="0">
                <a:ln>
                  <a:noFill/>
                </a:ln>
                <a:latin typeface="Times New Roman" panose="02020603050405020304" pitchFamily="18" charset="0"/>
                <a:cs typeface="Times New Roman" panose="02020603050405020304" pitchFamily="18" charset="0"/>
              </a:rPr>
              <a:t>Г</a:t>
            </a:r>
            <a:r>
              <a:rPr lang="en-GB" smtClean="0">
                <a:ln>
                  <a:noFill/>
                </a:ln>
                <a:latin typeface="Times New Roman" panose="02020603050405020304" pitchFamily="18" charset="0"/>
                <a:cs typeface="Times New Roman" panose="02020603050405020304" pitchFamily="18" charset="0"/>
              </a:rPr>
              <a:t>а</a:t>
            </a:r>
            <a:r>
              <a:rPr lang="x-none" smtClean="0">
                <a:ln>
                  <a:noFill/>
                </a:ln>
                <a:latin typeface="Times New Roman" panose="02020603050405020304" pitchFamily="18" charset="0"/>
                <a:cs typeface="Times New Roman" panose="02020603050405020304" pitchFamily="18" charset="0"/>
              </a:rPr>
              <a:t>с</a:t>
            </a:r>
            <a:r>
              <a:rPr lang="en-GB" smtClean="0">
                <a:ln>
                  <a:noFill/>
                </a:ln>
                <a:latin typeface="Times New Roman" panose="02020603050405020304" pitchFamily="18" charset="0"/>
                <a:cs typeface="Times New Roman" panose="02020603050405020304" pitchFamily="18" charset="0"/>
              </a:rPr>
              <a:t>троинтестинал</a:t>
            </a:r>
            <a:r>
              <a:rPr lang="sr-Latn-CS" smtClean="0">
                <a:ln>
                  <a:noFill/>
                </a:ln>
                <a:latin typeface="Times New Roman" panose="02020603050405020304" pitchFamily="18" charset="0"/>
                <a:cs typeface="Times New Roman" panose="02020603050405020304" pitchFamily="18" charset="0"/>
              </a:rPr>
              <a:t>ни</a:t>
            </a:r>
            <a:r>
              <a:rPr lang="en-GB" smtClean="0">
                <a:ln>
                  <a:noFill/>
                </a:ln>
                <a:latin typeface="Times New Roman" panose="02020603050405020304" pitchFamily="18" charset="0"/>
                <a:cs typeface="Times New Roman" panose="02020603050405020304" pitchFamily="18" charset="0"/>
              </a:rPr>
              <a:t> с</a:t>
            </a:r>
            <a:r>
              <a:rPr lang="sr-Latn-CS" smtClean="0">
                <a:ln>
                  <a:noFill/>
                </a:ln>
                <a:latin typeface="Times New Roman" panose="02020603050405020304" pitchFamily="18" charset="0"/>
                <a:cs typeface="Times New Roman" panose="02020603050405020304" pitchFamily="18" charset="0"/>
              </a:rPr>
              <a:t>и</a:t>
            </a:r>
            <a:r>
              <a:rPr lang="en-GB" smtClean="0">
                <a:ln>
                  <a:noFill/>
                </a:ln>
                <a:latin typeface="Times New Roman" panose="02020603050405020304" pitchFamily="18" charset="0"/>
                <a:cs typeface="Times New Roman" panose="02020603050405020304" pitchFamily="18" charset="0"/>
              </a:rPr>
              <a:t>мптом</a:t>
            </a:r>
            <a:r>
              <a:rPr lang="sr-Latn-CS" smtClean="0">
                <a:ln>
                  <a:noFill/>
                </a:ln>
                <a:latin typeface="Times New Roman" panose="02020603050405020304" pitchFamily="18" charset="0"/>
                <a:cs typeface="Times New Roman" panose="02020603050405020304" pitchFamily="18" charset="0"/>
              </a:rPr>
              <a:t>и</a:t>
            </a:r>
            <a:r>
              <a:rPr lang="en-GB" smtClean="0">
                <a:ln>
                  <a:noFill/>
                </a:ln>
                <a:latin typeface="Times New Roman" panose="02020603050405020304" pitchFamily="18" charset="0"/>
                <a:cs typeface="Times New Roman" panose="02020603050405020304" pitchFamily="18" charset="0"/>
              </a:rPr>
              <a:t/>
            </a:r>
            <a:br>
              <a:rPr lang="en-GB" smtClean="0">
                <a:ln>
                  <a:noFill/>
                </a:ln>
                <a:latin typeface="Times New Roman" panose="02020603050405020304" pitchFamily="18" charset="0"/>
                <a:cs typeface="Times New Roman" panose="02020603050405020304" pitchFamily="18" charset="0"/>
              </a:rPr>
            </a:br>
            <a:endParaRPr lang="en-US" smtClean="0">
              <a:ln>
                <a:noFill/>
              </a:ln>
              <a:latin typeface="Times New Roman" panose="02020603050405020304" pitchFamily="18" charset="0"/>
              <a:cs typeface="Times New Roman" panose="02020603050405020304" pitchFamily="18" charset="0"/>
            </a:endParaRPr>
          </a:p>
        </p:txBody>
      </p:sp>
      <p:sp>
        <p:nvSpPr>
          <p:cNvPr id="29699" name="Rectangle 3"/>
          <p:cNvSpPr>
            <a:spLocks noGrp="1" noChangeArrowheads="1"/>
          </p:cNvSpPr>
          <p:nvPr>
            <p:ph idx="1"/>
          </p:nvPr>
        </p:nvSpPr>
        <p:spPr/>
        <p:txBody>
          <a:bodyPr rtlCol="0">
            <a:normAutofit fontScale="92500" lnSpcReduction="10000"/>
          </a:bodyPr>
          <a:lstStyle/>
          <a:p>
            <a:pPr eaLnBrk="1" fontAlgn="auto" hangingPunct="1">
              <a:lnSpc>
                <a:spcPct val="80000"/>
              </a:lnSpc>
              <a:buFontTx/>
              <a:buNone/>
              <a:defRPr/>
            </a:pP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Преклапају се са аутон</a:t>
            </a:r>
            <a:r>
              <a:rPr lang="x-none" sz="2200" dirty="0" smtClean="0">
                <a:solidFill>
                  <a:schemeClr val="tx1">
                    <a:lumMod val="85000"/>
                    <a:lumOff val="15000"/>
                  </a:schemeClr>
                </a:solidFill>
                <a:latin typeface="Times New Roman" panose="02020603050405020304" pitchFamily="18" charset="0"/>
                <a:cs typeface="Times New Roman" panose="02020603050405020304" pitchFamily="18" charset="0"/>
              </a:rPr>
              <a:t>о</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мним симптомима</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endPar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Tx/>
              <a:buNone/>
              <a:defRPr/>
            </a:pP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GB" sz="2200" dirty="0" err="1" smtClean="0">
                <a:solidFill>
                  <a:schemeClr val="tx1">
                    <a:lumMod val="85000"/>
                    <a:lumOff val="15000"/>
                  </a:schemeClr>
                </a:solidFill>
                <a:latin typeface="Times New Roman" panose="02020603050405020304" pitchFamily="18" charset="0"/>
                <a:cs typeface="Times New Roman" panose="02020603050405020304" pitchFamily="18" charset="0"/>
              </a:rPr>
              <a:t>Агеу</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з</a:t>
            </a:r>
            <a:r>
              <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rPr>
              <a:t>и</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ј</a:t>
            </a:r>
            <a:r>
              <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rPr>
              <a:t>а</a:t>
            </a:r>
          </a:p>
          <a:p>
            <a:pPr eaLnBrk="1" fontAlgn="auto" hangingPunct="1">
              <a:lnSpc>
                <a:spcPct val="80000"/>
              </a:lnSpc>
              <a:buFont typeface="Arial"/>
              <a:buChar char="•"/>
              <a:defRPr/>
            </a:pPr>
            <a:r>
              <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rPr>
              <a:t>Д</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и</a:t>
            </a:r>
            <a:r>
              <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rPr>
              <a:t>с</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фагија </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GB" sz="2200" dirty="0" err="1" smtClean="0">
                <a:solidFill>
                  <a:schemeClr val="tx1">
                    <a:lumMod val="85000"/>
                    <a:lumOff val="15000"/>
                  </a:schemeClr>
                </a:solidFill>
                <a:latin typeface="Times New Roman" panose="02020603050405020304" pitchFamily="18" charset="0"/>
                <a:cs typeface="Times New Roman" panose="02020603050405020304" pitchFamily="18" charset="0"/>
              </a:rPr>
              <a:t>Рефлу</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кс</a:t>
            </a:r>
            <a:r>
              <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повраћање, мука</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Констипација</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Незадовољавајуће пражњење црева</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GB" sz="2200" dirty="0" err="1" smtClean="0">
                <a:solidFill>
                  <a:schemeClr val="tx1">
                    <a:lumMod val="85000"/>
                    <a:lumOff val="15000"/>
                  </a:schemeClr>
                </a:solidFill>
                <a:latin typeface="Times New Roman" panose="02020603050405020304" pitchFamily="18" charset="0"/>
                <a:cs typeface="Times New Roman" panose="02020603050405020304" pitchFamily="18" charset="0"/>
              </a:rPr>
              <a:t>Ин</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к</a:t>
            </a:r>
            <a:r>
              <a:rPr lang="en-GB" sz="2200" dirty="0" err="1" smtClean="0">
                <a:solidFill>
                  <a:schemeClr val="tx1">
                    <a:lumMod val="85000"/>
                    <a:lumOff val="15000"/>
                  </a:schemeClr>
                </a:solidFill>
                <a:latin typeface="Times New Roman" panose="02020603050405020304" pitchFamily="18" charset="0"/>
                <a:cs typeface="Times New Roman" panose="02020603050405020304" pitchFamily="18" charset="0"/>
              </a:rPr>
              <a:t>онтиненц</a:t>
            </a:r>
            <a:r>
              <a:rPr lang="sr-Latn-CS" sz="2200" dirty="0" smtClean="0">
                <a:solidFill>
                  <a:schemeClr val="tx1">
                    <a:lumMod val="85000"/>
                    <a:lumOff val="15000"/>
                  </a:schemeClr>
                </a:solidFill>
                <a:latin typeface="Times New Roman" panose="02020603050405020304" pitchFamily="18" charset="0"/>
                <a:cs typeface="Times New Roman" panose="02020603050405020304" pitchFamily="18" charset="0"/>
              </a:rPr>
              <a:t>ија столице</a:t>
            </a:r>
            <a:endParaRPr lang="en-GB" sz="22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endParaRPr lang="en-US" dirty="0" smtClean="0">
              <a:solidFill>
                <a:schemeClr val="tx1">
                  <a:lumMod val="85000"/>
                  <a:lumOff val="15000"/>
                </a:schemeClr>
              </a:solidFill>
              <a:latin typeface="Comic Sans MS" panose="030F0702030302020204" pitchFamily="66"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76791307"/>
      </p:ext>
    </p:extLst>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sz="3600" smtClean="0">
                <a:ln>
                  <a:noFill/>
                </a:ln>
                <a:latin typeface="Times New Roman" panose="02020603050405020304" pitchFamily="18" charset="0"/>
                <a:cs typeface="Times New Roman" panose="02020603050405020304" pitchFamily="18" charset="0"/>
              </a:rPr>
              <a:t>Сен</a:t>
            </a:r>
            <a:r>
              <a:rPr lang="sr-Latn-CS" sz="3600" smtClean="0">
                <a:ln>
                  <a:noFill/>
                </a:ln>
                <a:latin typeface="Times New Roman" panose="02020603050405020304" pitchFamily="18" charset="0"/>
                <a:cs typeface="Times New Roman" panose="02020603050405020304" pitchFamily="18" charset="0"/>
              </a:rPr>
              <a:t>з</a:t>
            </a:r>
            <a:r>
              <a:rPr lang="en-GB" sz="3600" smtClean="0">
                <a:ln>
                  <a:noFill/>
                </a:ln>
                <a:latin typeface="Times New Roman" panose="02020603050405020304" pitchFamily="18" charset="0"/>
                <a:cs typeface="Times New Roman" panose="02020603050405020304" pitchFamily="18" charset="0"/>
              </a:rPr>
              <a:t>ор</a:t>
            </a:r>
            <a:r>
              <a:rPr lang="sr-Latn-CS" sz="3600" smtClean="0">
                <a:ln>
                  <a:noFill/>
                </a:ln>
                <a:latin typeface="Times New Roman" panose="02020603050405020304" pitchFamily="18" charset="0"/>
                <a:cs typeface="Times New Roman" panose="02020603050405020304" pitchFamily="18" charset="0"/>
              </a:rPr>
              <a:t>ни</a:t>
            </a:r>
            <a:r>
              <a:rPr lang="en-GB" sz="3600" smtClean="0">
                <a:ln>
                  <a:noFill/>
                </a:ln>
                <a:latin typeface="Times New Roman" panose="02020603050405020304" pitchFamily="18" charset="0"/>
                <a:cs typeface="Times New Roman" panose="02020603050405020304" pitchFamily="18" charset="0"/>
              </a:rPr>
              <a:t> </a:t>
            </a:r>
            <a:r>
              <a:rPr lang="sr-Latn-CS" sz="3600" smtClean="0">
                <a:ln>
                  <a:noFill/>
                </a:ln>
                <a:latin typeface="Times New Roman" panose="02020603050405020304" pitchFamily="18" charset="0"/>
                <a:cs typeface="Times New Roman" panose="02020603050405020304" pitchFamily="18" charset="0"/>
              </a:rPr>
              <a:t>си</a:t>
            </a:r>
            <a:r>
              <a:rPr lang="en-GB" sz="3600" smtClean="0">
                <a:ln>
                  <a:noFill/>
                </a:ln>
                <a:latin typeface="Times New Roman" panose="02020603050405020304" pitchFamily="18" charset="0"/>
                <a:cs typeface="Times New Roman" panose="02020603050405020304" pitchFamily="18" charset="0"/>
              </a:rPr>
              <a:t>мптом</a:t>
            </a:r>
            <a:r>
              <a:rPr lang="sr-Latn-CS" sz="3600" smtClean="0">
                <a:ln>
                  <a:noFill/>
                </a:ln>
                <a:latin typeface="Times New Roman" panose="02020603050405020304" pitchFamily="18" charset="0"/>
                <a:cs typeface="Times New Roman" panose="02020603050405020304" pitchFamily="18" charset="0"/>
              </a:rPr>
              <a:t>и</a:t>
            </a:r>
            <a:endParaRPr lang="en-US" sz="3600" smtClean="0">
              <a:ln>
                <a:noFill/>
              </a:ln>
              <a:latin typeface="Times New Roman" panose="02020603050405020304" pitchFamily="18" charset="0"/>
              <a:cs typeface="Times New Roman" panose="02020603050405020304" pitchFamily="18" charset="0"/>
            </a:endParaRPr>
          </a:p>
        </p:txBody>
      </p:sp>
      <p:sp>
        <p:nvSpPr>
          <p:cNvPr id="39939" name="Rectangle 3"/>
          <p:cNvSpPr>
            <a:spLocks noGrp="1" noChangeArrowheads="1"/>
          </p:cNvSpPr>
          <p:nvPr>
            <p:ph idx="1"/>
          </p:nvPr>
        </p:nvSpPr>
        <p:spPr/>
        <p:txBody>
          <a:bodyPr/>
          <a:lstStyle/>
          <a:p>
            <a:pPr eaLnBrk="1" hangingPunct="1"/>
            <a:endParaRPr lang="en-GB" b="1" smtClean="0">
              <a:solidFill>
                <a:srgbClr val="FFCC00"/>
              </a:solidFill>
            </a:endParaRPr>
          </a:p>
          <a:p>
            <a:pPr eaLnBrk="1" hangingPunct="1"/>
            <a:r>
              <a:rPr lang="sr-Latn-CS" smtClean="0">
                <a:latin typeface="Times New Roman" panose="02020603050405020304" pitchFamily="18" charset="0"/>
                <a:cs typeface="Times New Roman" panose="02020603050405020304" pitchFamily="18" charset="0"/>
              </a:rPr>
              <a:t>Бол</a:t>
            </a:r>
            <a:endParaRPr lang="en-GB" smtClean="0">
              <a:latin typeface="Times New Roman" panose="02020603050405020304" pitchFamily="18" charset="0"/>
              <a:cs typeface="Times New Roman" panose="02020603050405020304" pitchFamily="18" charset="0"/>
            </a:endParaRPr>
          </a:p>
          <a:p>
            <a:pPr eaLnBrk="1" hangingPunct="1"/>
            <a:r>
              <a:rPr lang="en-GB" smtClean="0">
                <a:latin typeface="Times New Roman" panose="02020603050405020304" pitchFamily="18" charset="0"/>
                <a:cs typeface="Times New Roman" panose="02020603050405020304" pitchFamily="18" charset="0"/>
              </a:rPr>
              <a:t>Пар</a:t>
            </a:r>
            <a:r>
              <a:rPr lang="sr-Latn-CS" smtClean="0">
                <a:latin typeface="Times New Roman" panose="02020603050405020304" pitchFamily="18" charset="0"/>
                <a:cs typeface="Times New Roman" panose="02020603050405020304" pitchFamily="18" charset="0"/>
              </a:rPr>
              <a:t>е</a:t>
            </a:r>
            <a:r>
              <a:rPr lang="en-GB" smtClean="0">
                <a:latin typeface="Times New Roman" panose="02020603050405020304" pitchFamily="18" charset="0"/>
                <a:cs typeface="Times New Roman" panose="02020603050405020304" pitchFamily="18" charset="0"/>
              </a:rPr>
              <a:t>сте</a:t>
            </a:r>
            <a:r>
              <a:rPr lang="sr-Latn-CS" smtClean="0">
                <a:latin typeface="Times New Roman" panose="02020603050405020304" pitchFamily="18" charset="0"/>
                <a:cs typeface="Times New Roman" panose="02020603050405020304" pitchFamily="18" charset="0"/>
              </a:rPr>
              <a:t>зије</a:t>
            </a:r>
            <a:endParaRPr lang="en-GB" smtClean="0">
              <a:latin typeface="Times New Roman" panose="02020603050405020304" pitchFamily="18" charset="0"/>
              <a:cs typeface="Times New Roman" panose="02020603050405020304" pitchFamily="18" charset="0"/>
            </a:endParaRPr>
          </a:p>
          <a:p>
            <a:pPr eaLnBrk="1" hangingPunct="1"/>
            <a:r>
              <a:rPr lang="en-GB" smtClean="0">
                <a:latin typeface="Times New Roman" panose="02020603050405020304" pitchFamily="18" charset="0"/>
                <a:cs typeface="Times New Roman" panose="02020603050405020304" pitchFamily="18" charset="0"/>
              </a:rPr>
              <a:t>Олфа</a:t>
            </a:r>
            <a:r>
              <a:rPr lang="sr-Latn-CS" smtClean="0">
                <a:latin typeface="Times New Roman" panose="02020603050405020304" pitchFamily="18" charset="0"/>
                <a:cs typeface="Times New Roman" panose="02020603050405020304" pitchFamily="18" charset="0"/>
              </a:rPr>
              <a:t>к</a:t>
            </a:r>
            <a:r>
              <a:rPr lang="en-GB" smtClean="0">
                <a:latin typeface="Times New Roman" panose="02020603050405020304" pitchFamily="18" charset="0"/>
                <a:cs typeface="Times New Roman" panose="02020603050405020304" pitchFamily="18" charset="0"/>
              </a:rPr>
              <a:t>тор</a:t>
            </a:r>
            <a:r>
              <a:rPr lang="sr-Latn-CS" smtClean="0">
                <a:latin typeface="Times New Roman" panose="02020603050405020304" pitchFamily="18" charset="0"/>
                <a:cs typeface="Times New Roman" panose="02020603050405020304" pitchFamily="18" charset="0"/>
              </a:rPr>
              <a:t>ни поремећаји</a:t>
            </a:r>
            <a:endParaRPr lang="en-GB" smtClean="0">
              <a:latin typeface="Times New Roman" panose="02020603050405020304" pitchFamily="18" charset="0"/>
              <a:cs typeface="Times New Roman" panose="02020603050405020304" pitchFamily="18" charset="0"/>
            </a:endParaRPr>
          </a:p>
          <a:p>
            <a:pPr eaLnBrk="1" hangingPunct="1"/>
            <a:endParaRPr lang="en-GB" smtClean="0"/>
          </a:p>
          <a:p>
            <a:pPr eaLnBrk="1" hangingPunct="1">
              <a:buFontTx/>
              <a:buNone/>
            </a:pPr>
            <a:endParaRPr lang="en-US" smtClean="0"/>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1842599"/>
      </p:ext>
    </p:extLst>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sr-Latn-CS" sz="3600" smtClean="0">
                <a:ln>
                  <a:noFill/>
                </a:ln>
                <a:latin typeface="Times New Roman" panose="02020603050405020304" pitchFamily="18" charset="0"/>
                <a:cs typeface="Times New Roman" panose="02020603050405020304" pitchFamily="18" charset="0"/>
              </a:rPr>
              <a:t>Други симптоми</a:t>
            </a:r>
            <a:endParaRPr lang="en-US" sz="3600" smtClean="0">
              <a:ln>
                <a:noFill/>
              </a:ln>
              <a:latin typeface="Times New Roman" panose="02020603050405020304" pitchFamily="18" charset="0"/>
              <a:cs typeface="Times New Roman" panose="02020603050405020304" pitchFamily="18" charset="0"/>
            </a:endParaRPr>
          </a:p>
        </p:txBody>
      </p:sp>
      <p:sp>
        <p:nvSpPr>
          <p:cNvPr id="40963" name="Rectangle 3"/>
          <p:cNvSpPr>
            <a:spLocks noGrp="1" noChangeArrowheads="1"/>
          </p:cNvSpPr>
          <p:nvPr>
            <p:ph idx="1"/>
          </p:nvPr>
        </p:nvSpPr>
        <p:spPr/>
        <p:txBody>
          <a:bodyPr/>
          <a:lstStyle/>
          <a:p>
            <a:pPr eaLnBrk="1" hangingPunct="1"/>
            <a:endParaRPr lang="en-GB" b="1" smtClean="0">
              <a:solidFill>
                <a:srgbClr val="FFCC00"/>
              </a:solidFill>
            </a:endParaRPr>
          </a:p>
          <a:p>
            <a:pPr eaLnBrk="1" hangingPunct="1"/>
            <a:r>
              <a:rPr lang="sr-Latn-CS" sz="2000" smtClean="0">
                <a:latin typeface="Times New Roman" panose="02020603050405020304" pitchFamily="18" charset="0"/>
                <a:cs typeface="Times New Roman" panose="02020603050405020304" pitchFamily="18" charset="0"/>
              </a:rPr>
              <a:t>Замор</a:t>
            </a:r>
            <a:endParaRPr lang="en-GB" sz="2000" smtClean="0">
              <a:latin typeface="Times New Roman" panose="02020603050405020304" pitchFamily="18" charset="0"/>
              <a:cs typeface="Times New Roman" panose="02020603050405020304" pitchFamily="18" charset="0"/>
            </a:endParaRPr>
          </a:p>
          <a:p>
            <a:pPr eaLnBrk="1" hangingPunct="1"/>
            <a:r>
              <a:rPr lang="en-GB" sz="2000" smtClean="0">
                <a:latin typeface="Times New Roman" panose="02020603050405020304" pitchFamily="18" charset="0"/>
                <a:cs typeface="Times New Roman" panose="02020603050405020304" pitchFamily="18" charset="0"/>
              </a:rPr>
              <a:t>Диплопи</a:t>
            </a:r>
            <a:r>
              <a:rPr lang="sr-Latn-CS" sz="2000" smtClean="0">
                <a:latin typeface="Times New Roman" panose="02020603050405020304" pitchFamily="18" charset="0"/>
                <a:cs typeface="Times New Roman" panose="02020603050405020304" pitchFamily="18" charset="0"/>
              </a:rPr>
              <a:t>је</a:t>
            </a:r>
            <a:endParaRPr lang="en-GB" sz="2000" smtClean="0">
              <a:latin typeface="Times New Roman" panose="02020603050405020304" pitchFamily="18" charset="0"/>
              <a:cs typeface="Times New Roman" panose="02020603050405020304" pitchFamily="18" charset="0"/>
            </a:endParaRPr>
          </a:p>
          <a:p>
            <a:pPr eaLnBrk="1" hangingPunct="1"/>
            <a:r>
              <a:rPr lang="sr-Latn-CS" sz="2000" smtClean="0">
                <a:latin typeface="Times New Roman" panose="02020603050405020304" pitchFamily="18" charset="0"/>
                <a:cs typeface="Times New Roman" panose="02020603050405020304" pitchFamily="18" charset="0"/>
              </a:rPr>
              <a:t>Нејасан вид</a:t>
            </a:r>
          </a:p>
          <a:p>
            <a:pPr eaLnBrk="1" hangingPunct="1"/>
            <a:r>
              <a:rPr lang="en-GB" sz="2000" smtClean="0">
                <a:latin typeface="Times New Roman" panose="02020603050405020304" pitchFamily="18" charset="0"/>
                <a:cs typeface="Times New Roman" panose="02020603050405020304" pitchFamily="18" charset="0"/>
              </a:rPr>
              <a:t>Себоре</a:t>
            </a:r>
            <a:r>
              <a:rPr lang="sr-Latn-CS" sz="2000" smtClean="0">
                <a:latin typeface="Times New Roman" panose="02020603050405020304" pitchFamily="18" charset="0"/>
                <a:cs typeface="Times New Roman" panose="02020603050405020304" pitchFamily="18" charset="0"/>
              </a:rPr>
              <a:t>ј</a:t>
            </a:r>
            <a:r>
              <a:rPr lang="en-GB" sz="2000" smtClean="0">
                <a:latin typeface="Times New Roman" panose="02020603050405020304" pitchFamily="18" charset="0"/>
                <a:cs typeface="Times New Roman" panose="02020603050405020304" pitchFamily="18" charset="0"/>
              </a:rPr>
              <a:t>а</a:t>
            </a:r>
          </a:p>
          <a:p>
            <a:pPr eaLnBrk="1" hangingPunct="1"/>
            <a:r>
              <a:rPr lang="sr-Latn-CS" sz="2000" smtClean="0">
                <a:latin typeface="Times New Roman" panose="02020603050405020304" pitchFamily="18" charset="0"/>
                <a:cs typeface="Times New Roman" panose="02020603050405020304" pitchFamily="18" charset="0"/>
              </a:rPr>
              <a:t>Губитак телесне тежине</a:t>
            </a:r>
            <a:endParaRPr lang="en-GB" sz="2000" smtClean="0">
              <a:latin typeface="Times New Roman" panose="02020603050405020304" pitchFamily="18" charset="0"/>
              <a:cs typeface="Times New Roman" panose="02020603050405020304" pitchFamily="18" charset="0"/>
            </a:endParaRPr>
          </a:p>
          <a:p>
            <a:pPr eaLnBrk="1" hangingPunct="1">
              <a:buFontTx/>
              <a:buNone/>
            </a:pPr>
            <a:endParaRPr lang="en-US" smtClean="0">
              <a:latin typeface="Comic Sans MS" panose="030F0702030302020204" pitchFamily="66"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9164050"/>
      </p:ext>
    </p:extLst>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15950" y="765175"/>
            <a:ext cx="8229600" cy="703263"/>
          </a:xfrm>
        </p:spPr>
        <p:txBody>
          <a:bodyPr/>
          <a:lstStyle/>
          <a:p>
            <a:pPr eaLnBrk="1" hangingPunct="1"/>
            <a:r>
              <a:rPr lang="sr-Latn-CS" smtClean="0">
                <a:ln>
                  <a:noFill/>
                </a:ln>
                <a:latin typeface="Times New Roman" panose="02020603050405020304" pitchFamily="18" charset="0"/>
                <a:cs typeface="Times New Roman" panose="02020603050405020304" pitchFamily="18" charset="0"/>
              </a:rPr>
              <a:t>Паркинсонова болест</a:t>
            </a:r>
          </a:p>
        </p:txBody>
      </p:sp>
      <p:sp>
        <p:nvSpPr>
          <p:cNvPr id="15363" name="Rectangle 3"/>
          <p:cNvSpPr>
            <a:spLocks noGrp="1" noChangeArrowheads="1"/>
          </p:cNvSpPr>
          <p:nvPr>
            <p:ph idx="1"/>
          </p:nvPr>
        </p:nvSpPr>
        <p:spPr>
          <a:xfrm>
            <a:off x="755650" y="2420938"/>
            <a:ext cx="8594725" cy="4191000"/>
          </a:xfrm>
        </p:spPr>
        <p:txBody>
          <a:bodyPr rtlCol="0">
            <a:normAutofit/>
          </a:bodyPr>
          <a:lstStyle/>
          <a:p>
            <a:pPr eaLnBrk="1" fontAlgn="auto" hangingPunct="1">
              <a:lnSpc>
                <a:spcPct val="80000"/>
              </a:lnSpc>
              <a:buFont typeface="Arial"/>
              <a:buChar char="•"/>
              <a:defRPr/>
            </a:pP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Ди</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ј</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агно</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за углавном клиничка</a:t>
            </a:r>
          </a:p>
          <a:p>
            <a:pPr eaLnBrk="1" fontAlgn="auto" hangingPunct="1">
              <a:lnSpc>
                <a:spcPct val="80000"/>
              </a:lnSpc>
              <a:buFontTx/>
              <a:buNone/>
              <a:defRPr/>
            </a:pPr>
            <a:endPar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rPr>
              <a:t>МРИ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од помоћи у детекцији других узрока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паркинсони</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зма </a:t>
            </a:r>
            <a:endParaRPr lang="x-none"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marL="0" indent="0" eaLnBrk="1" fontAlgn="auto" hangingPunct="1">
              <a:lnSpc>
                <a:spcPct val="80000"/>
              </a:lnSpc>
              <a:buFont typeface="Arial"/>
              <a:buNone/>
              <a:defRPr/>
            </a:pPr>
            <a:r>
              <a:rPr lang="x-none" sz="2000" dirty="0">
                <a:solidFill>
                  <a:schemeClr val="tx1">
                    <a:lumMod val="85000"/>
                    <a:lumOff val="15000"/>
                  </a:schemeClr>
                </a:solidFill>
                <a:latin typeface="Times New Roman" panose="02020603050405020304" pitchFamily="18" charset="0"/>
                <a:cs typeface="Times New Roman" panose="02020603050405020304" pitchFamily="18" charset="0"/>
              </a:rPr>
              <a:t> </a:t>
            </a:r>
            <a:r>
              <a:rPr lang="x-none"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вас</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к</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улар</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ни</a:t>
            </a: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паркинсони</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за</a:t>
            </a: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rPr>
              <a:t>м</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a:t>
            </a:r>
            <a:endPar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lnSpc>
                <a:spcPct val="80000"/>
              </a:lnSpc>
              <a:buFont typeface="Arial"/>
              <a:buChar char="•"/>
              <a:defRPr/>
            </a:pP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Неуроимагинг</a:t>
            </a: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rPr>
              <a:t>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нигростриат</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них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rPr>
              <a:t>допаминерги</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rPr>
              <a:t>чних путева</a:t>
            </a: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rPr>
              <a:t>:</a:t>
            </a:r>
          </a:p>
          <a:p>
            <a:pPr lvl="1" eaLnBrk="1" fontAlgn="auto" hangingPunct="1">
              <a:lnSpc>
                <a:spcPct val="80000"/>
              </a:lnSpc>
              <a:buFontTx/>
              <a:buNone/>
              <a:defRPr/>
            </a:pPr>
            <a:r>
              <a:rPr lang="en-GB" dirty="0" smtClean="0">
                <a:solidFill>
                  <a:schemeClr val="tx1">
                    <a:lumMod val="85000"/>
                    <a:lumOff val="15000"/>
                  </a:schemeClr>
                </a:solidFill>
                <a:latin typeface="Times New Roman" panose="02020603050405020304" pitchFamily="18" charset="0"/>
                <a:cs typeface="Times New Roman" panose="02020603050405020304" pitchFamily="18" charset="0"/>
              </a:rPr>
              <a:t>	СПЕ</a:t>
            </a:r>
            <a:r>
              <a:rPr lang="sr-Cyrl-CS" dirty="0" smtClean="0">
                <a:solidFill>
                  <a:schemeClr val="tx1">
                    <a:lumMod val="85000"/>
                    <a:lumOff val="15000"/>
                  </a:schemeClr>
                </a:solidFill>
                <a:latin typeface="Times New Roman" panose="02020603050405020304" pitchFamily="18" charset="0"/>
                <a:cs typeface="Times New Roman" panose="02020603050405020304" pitchFamily="18" charset="0"/>
              </a:rPr>
              <a:t>К</a:t>
            </a:r>
            <a:r>
              <a:rPr lang="en-GB" dirty="0" smtClean="0">
                <a:solidFill>
                  <a:schemeClr val="tx1">
                    <a:lumMod val="85000"/>
                    <a:lumOff val="15000"/>
                  </a:schemeClr>
                </a:solidFill>
                <a:latin typeface="Times New Roman" panose="02020603050405020304" pitchFamily="18" charset="0"/>
                <a:cs typeface="Times New Roman" panose="02020603050405020304" pitchFamily="18" charset="0"/>
              </a:rPr>
              <a:t>Т</a:t>
            </a: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 и </a:t>
            </a:r>
            <a:r>
              <a:rPr lang="en-GB"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ПЕТ</a:t>
            </a:r>
          </a:p>
          <a:p>
            <a:pPr lvl="2" eaLnBrk="1" fontAlgn="auto" hangingPunct="1">
              <a:lnSpc>
                <a:spcPct val="80000"/>
              </a:lnSpc>
              <a:buFont typeface="Arial"/>
              <a:buChar char="•"/>
              <a:defRPr/>
            </a:pP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Углавном се користе у клиничким студијама за мерење</a:t>
            </a:r>
            <a:endParaRPr lang="x-none"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endParaRPr>
          </a:p>
          <a:p>
            <a:pPr marL="914400" lvl="2" indent="0" eaLnBrk="1" fontAlgn="auto" hangingPunct="1">
              <a:lnSpc>
                <a:spcPct val="80000"/>
              </a:lnSpc>
              <a:buFont typeface="Arial"/>
              <a:buNone/>
              <a:defRPr/>
            </a:pPr>
            <a:r>
              <a:rPr lang="x-none" sz="2000" dirty="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 </a:t>
            </a:r>
            <a:r>
              <a:rPr lang="x-none"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прогресије болести</a:t>
            </a:r>
          </a:p>
          <a:p>
            <a:pPr lvl="2" eaLnBrk="1" fontAlgn="auto" hangingPunct="1">
              <a:lnSpc>
                <a:spcPct val="80000"/>
              </a:lnSpc>
              <a:buFont typeface="Arial"/>
              <a:buChar char="•"/>
              <a:defRPr/>
            </a:pP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СПЕЦТ </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од помоћи у разликовању </a:t>
            </a:r>
            <a:r>
              <a:rPr lang="en-GB"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П</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Б од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есен</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цијалног </a:t>
            </a:r>
            <a:r>
              <a:rPr lang="en-GB" sz="2000" dirty="0" err="1"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тремор</a:t>
            </a:r>
            <a:r>
              <a:rPr lang="sr-Latn-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а</a:t>
            </a:r>
            <a:endParaRPr lang="sr-Cyrl-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endParaRPr>
          </a:p>
          <a:p>
            <a:pPr lvl="2" eaLnBrk="1" fontAlgn="auto" hangingPunct="1">
              <a:lnSpc>
                <a:spcPct val="80000"/>
              </a:lnSpc>
              <a:buFont typeface="Arial"/>
              <a:buChar char="•"/>
              <a:defRPr/>
            </a:pPr>
            <a:r>
              <a:rPr lang="sr-Cyrl-CS" sz="2000" dirty="0" smtClean="0">
                <a:solidFill>
                  <a:schemeClr val="tx1">
                    <a:lumMod val="85000"/>
                    <a:lumOff val="15000"/>
                  </a:schemeClr>
                </a:solidFill>
                <a:latin typeface="Times New Roman" panose="02020603050405020304" pitchFamily="18" charset="0"/>
                <a:cs typeface="Times New Roman" panose="02020603050405020304" pitchFamily="18" charset="0"/>
                <a:sym typeface="Symbol" panose="05050102010706020507" pitchFamily="18" charset="2"/>
              </a:rPr>
              <a:t>Паренхиматозни ултразвук</a:t>
            </a:r>
            <a:endParaRPr lang="en-US" sz="20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1600258"/>
      </p:ext>
    </p:extLst>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95288" y="1052513"/>
            <a:ext cx="8385175" cy="765175"/>
          </a:xfrm>
        </p:spPr>
        <p:txBody>
          <a:bodyPr/>
          <a:lstStyle/>
          <a:p>
            <a:pPr eaLnBrk="1" hangingPunct="1"/>
            <a:r>
              <a:rPr lang="sr-Latn-CS" smtClean="0">
                <a:ln>
                  <a:noFill/>
                </a:ln>
                <a:latin typeface="Times New Roman" panose="02020603050405020304" pitchFamily="18" charset="0"/>
                <a:cs typeface="Times New Roman" panose="02020603050405020304" pitchFamily="18" charset="0"/>
              </a:rPr>
              <a:t>Д</a:t>
            </a:r>
            <a:r>
              <a:rPr lang="es-ES" smtClean="0">
                <a:ln>
                  <a:noFill/>
                </a:ln>
                <a:latin typeface="Times New Roman" panose="02020603050405020304" pitchFamily="18" charset="0"/>
                <a:cs typeface="Times New Roman" panose="02020603050405020304" pitchFamily="18" charset="0"/>
              </a:rPr>
              <a:t>ијагноза</a:t>
            </a:r>
            <a:r>
              <a:rPr lang="sr-Latn-CS" smtClean="0">
                <a:ln>
                  <a:noFill/>
                </a:ln>
                <a:latin typeface="Times New Roman" panose="02020603050405020304" pitchFamily="18" charset="0"/>
                <a:cs typeface="Times New Roman" panose="02020603050405020304" pitchFamily="18" charset="0"/>
              </a:rPr>
              <a:t> </a:t>
            </a:r>
          </a:p>
        </p:txBody>
      </p:sp>
      <p:sp>
        <p:nvSpPr>
          <p:cNvPr id="43011" name="Rectangle 3"/>
          <p:cNvSpPr>
            <a:spLocks noGrp="1" noChangeArrowheads="1"/>
          </p:cNvSpPr>
          <p:nvPr>
            <p:ph idx="1"/>
          </p:nvPr>
        </p:nvSpPr>
        <p:spPr>
          <a:xfrm>
            <a:off x="1042988" y="2349500"/>
            <a:ext cx="9144000" cy="5111750"/>
          </a:xfrm>
        </p:spPr>
        <p:txBody>
          <a:bodyPr/>
          <a:lstStyle/>
          <a:p>
            <a:pPr eaLnBrk="1" hangingPunct="1">
              <a:buFontTx/>
              <a:buNone/>
            </a:pPr>
            <a:endParaRPr lang="sr-Latn-CS" sz="2000" smtClean="0">
              <a:solidFill>
                <a:schemeClr val="tx1"/>
              </a:solidFill>
              <a:latin typeface="Times New Roman" panose="02020603050405020304" pitchFamily="18" charset="0"/>
              <a:cs typeface="Times New Roman" panose="02020603050405020304" pitchFamily="18" charset="0"/>
            </a:endParaRPr>
          </a:p>
          <a:p>
            <a:pPr eaLnBrk="1" hangingPunct="1">
              <a:buFontTx/>
              <a:buNone/>
            </a:pPr>
            <a:r>
              <a:rPr lang="sr-Latn-CS" sz="2000" smtClean="0">
                <a:solidFill>
                  <a:schemeClr val="tx1"/>
                </a:solidFill>
                <a:latin typeface="Times New Roman" panose="02020603050405020304" pitchFamily="18" charset="0"/>
                <a:cs typeface="Times New Roman" panose="02020603050405020304" pitchFamily="18" charset="0"/>
              </a:rPr>
              <a:t>Типичн</a:t>
            </a:r>
            <a:r>
              <a:rPr lang="x-none" sz="2000" smtClean="0">
                <a:solidFill>
                  <a:schemeClr val="tx1"/>
                </a:solidFill>
                <a:latin typeface="Times New Roman" panose="02020603050405020304" pitchFamily="18" charset="0"/>
                <a:cs typeface="Times New Roman" panose="02020603050405020304" pitchFamily="18" charset="0"/>
              </a:rPr>
              <a:t>а</a:t>
            </a:r>
            <a:r>
              <a:rPr lang="sr-Latn-CS" sz="2000" smtClean="0">
                <a:solidFill>
                  <a:schemeClr val="tx1"/>
                </a:solidFill>
                <a:latin typeface="Times New Roman" panose="02020603050405020304" pitchFamily="18" charset="0"/>
                <a:cs typeface="Times New Roman" panose="02020603050405020304" pitchFamily="18" charset="0"/>
              </a:rPr>
              <a:t> клиничк</a:t>
            </a:r>
            <a:r>
              <a:rPr lang="x-none" sz="2000" smtClean="0">
                <a:solidFill>
                  <a:schemeClr val="tx1"/>
                </a:solidFill>
                <a:latin typeface="Times New Roman" panose="02020603050405020304" pitchFamily="18" charset="0"/>
                <a:cs typeface="Times New Roman" panose="02020603050405020304" pitchFamily="18" charset="0"/>
              </a:rPr>
              <a:t>а</a:t>
            </a:r>
            <a:r>
              <a:rPr lang="sr-Latn-CS" sz="2000" smtClean="0">
                <a:solidFill>
                  <a:schemeClr val="tx1"/>
                </a:solidFill>
                <a:latin typeface="Times New Roman" panose="02020603050405020304" pitchFamily="18" charset="0"/>
                <a:cs typeface="Times New Roman" panose="02020603050405020304" pitchFamily="18" charset="0"/>
              </a:rPr>
              <a:t> манифестациј</a:t>
            </a:r>
            <a:r>
              <a:rPr lang="x-none" sz="2000" smtClean="0">
                <a:solidFill>
                  <a:schemeClr val="tx1"/>
                </a:solidFill>
                <a:latin typeface="Times New Roman" panose="02020603050405020304" pitchFamily="18" charset="0"/>
                <a:cs typeface="Times New Roman" panose="02020603050405020304" pitchFamily="18" charset="0"/>
              </a:rPr>
              <a:t>аа</a:t>
            </a:r>
            <a:endParaRPr lang="sr-Latn-CS" sz="2000" smtClean="0">
              <a:solidFill>
                <a:schemeClr val="tx1"/>
              </a:solidFill>
              <a:latin typeface="Times New Roman" panose="02020603050405020304" pitchFamily="18" charset="0"/>
              <a:cs typeface="Times New Roman" panose="02020603050405020304" pitchFamily="18" charset="0"/>
            </a:endParaRPr>
          </a:p>
          <a:p>
            <a:pPr eaLnBrk="1" hangingPunct="1"/>
            <a:r>
              <a:rPr lang="sr-Latn-CS" sz="2000" b="1" smtClean="0">
                <a:solidFill>
                  <a:schemeClr val="tx1"/>
                </a:solidFill>
                <a:latin typeface="Times New Roman" panose="02020603050405020304" pitchFamily="18" charset="0"/>
                <a:cs typeface="Times New Roman" panose="02020603050405020304" pitchFamily="18" charset="0"/>
              </a:rPr>
              <a:t>ТРЕМОР</a:t>
            </a:r>
            <a:r>
              <a:rPr lang="en-US" sz="2000" b="1" smtClean="0">
                <a:solidFill>
                  <a:schemeClr val="tx1"/>
                </a:solidFill>
                <a:latin typeface="Times New Roman" panose="02020603050405020304" pitchFamily="18" charset="0"/>
                <a:cs typeface="Times New Roman" panose="02020603050405020304" pitchFamily="18" charset="0"/>
              </a:rPr>
              <a:t> У МИРУ </a:t>
            </a:r>
            <a:r>
              <a:rPr lang="es-ES" sz="2000" b="1" smtClean="0">
                <a:solidFill>
                  <a:schemeClr val="tx1"/>
                </a:solidFill>
                <a:latin typeface="Times New Roman" panose="02020603050405020304" pitchFamily="18" charset="0"/>
                <a:cs typeface="Times New Roman" panose="02020603050405020304" pitchFamily="18" charset="0"/>
              </a:rPr>
              <a:t>                      </a:t>
            </a:r>
            <a:endParaRPr lang="sr-Latn-CS" sz="2000" b="1" smtClean="0">
              <a:solidFill>
                <a:schemeClr val="tx1"/>
              </a:solidFill>
              <a:latin typeface="Times New Roman" panose="02020603050405020304" pitchFamily="18" charset="0"/>
              <a:cs typeface="Times New Roman" panose="02020603050405020304" pitchFamily="18" charset="0"/>
            </a:endParaRPr>
          </a:p>
          <a:p>
            <a:pPr eaLnBrk="1" hangingPunct="1"/>
            <a:r>
              <a:rPr lang="sr-Latn-CS" sz="2000" b="1" smtClean="0">
                <a:solidFill>
                  <a:schemeClr val="tx1"/>
                </a:solidFill>
                <a:latin typeface="Times New Roman" panose="02020603050405020304" pitchFamily="18" charset="0"/>
                <a:cs typeface="Times New Roman" panose="02020603050405020304" pitchFamily="18" charset="0"/>
              </a:rPr>
              <a:t>РИГ</a:t>
            </a:r>
            <a:r>
              <a:rPr lang="x-none" sz="2000" b="1" smtClean="0">
                <a:solidFill>
                  <a:schemeClr val="tx1"/>
                </a:solidFill>
                <a:latin typeface="Times New Roman" panose="02020603050405020304" pitchFamily="18" charset="0"/>
                <a:cs typeface="Times New Roman" panose="02020603050405020304" pitchFamily="18" charset="0"/>
              </a:rPr>
              <a:t>ИДИТЕТ</a:t>
            </a:r>
            <a:endParaRPr lang="sr-Latn-CS" sz="2000" b="1" smtClean="0">
              <a:solidFill>
                <a:schemeClr val="tx1"/>
              </a:solidFill>
              <a:latin typeface="Times New Roman" panose="02020603050405020304" pitchFamily="18" charset="0"/>
              <a:cs typeface="Times New Roman" panose="02020603050405020304" pitchFamily="18" charset="0"/>
            </a:endParaRPr>
          </a:p>
          <a:p>
            <a:pPr eaLnBrk="1" hangingPunct="1"/>
            <a:r>
              <a:rPr lang="sr-Latn-CS" sz="2000" b="1" smtClean="0">
                <a:solidFill>
                  <a:schemeClr val="tx1"/>
                </a:solidFill>
                <a:latin typeface="Times New Roman" panose="02020603050405020304" pitchFamily="18" charset="0"/>
                <a:cs typeface="Times New Roman" panose="02020603050405020304" pitchFamily="18" charset="0"/>
              </a:rPr>
              <a:t>АКИНЕЗИЈА/БРАДИКИНЕЗИЈА</a:t>
            </a:r>
          </a:p>
          <a:p>
            <a:pPr eaLnBrk="1" hangingPunct="1"/>
            <a:r>
              <a:rPr lang="sr-Latn-CS" sz="2000" smtClean="0">
                <a:solidFill>
                  <a:schemeClr val="tx1"/>
                </a:solidFill>
                <a:latin typeface="Times New Roman" panose="02020603050405020304" pitchFamily="18" charset="0"/>
                <a:cs typeface="Times New Roman" panose="02020603050405020304" pitchFamily="18" charset="0"/>
              </a:rPr>
              <a:t>Постурална нестабилност</a:t>
            </a:r>
            <a:r>
              <a:rPr lang="es-ES" sz="2000" smtClean="0">
                <a:solidFill>
                  <a:schemeClr val="tx1"/>
                </a:solidFill>
                <a:latin typeface="Times New Roman" panose="02020603050405020304" pitchFamily="18" charset="0"/>
                <a:cs typeface="Times New Roman" panose="02020603050405020304" pitchFamily="18" charset="0"/>
              </a:rPr>
              <a:t> </a:t>
            </a:r>
            <a:endParaRPr lang="x-none" sz="2000" smtClean="0">
              <a:solidFill>
                <a:schemeClr val="tx1"/>
              </a:solidFill>
              <a:latin typeface="Times New Roman" panose="02020603050405020304" pitchFamily="18" charset="0"/>
              <a:cs typeface="Times New Roman" panose="02020603050405020304" pitchFamily="18" charset="0"/>
            </a:endParaRPr>
          </a:p>
          <a:p>
            <a:pPr eaLnBrk="1" hangingPunct="1"/>
            <a:endParaRPr lang="x-none" sz="2000" smtClean="0">
              <a:solidFill>
                <a:schemeClr val="tx1"/>
              </a:solidFill>
              <a:latin typeface="Times New Roman" panose="02020603050405020304" pitchFamily="18" charset="0"/>
              <a:cs typeface="Times New Roman" panose="02020603050405020304" pitchFamily="18" charset="0"/>
            </a:endParaRPr>
          </a:p>
          <a:p>
            <a:pPr eaLnBrk="1" hangingPunct="1"/>
            <a:r>
              <a:rPr lang="x-none" sz="2000" b="1" smtClean="0">
                <a:solidFill>
                  <a:schemeClr val="tx1"/>
                </a:solidFill>
                <a:latin typeface="Times New Roman" panose="02020603050405020304" pitchFamily="18" charset="0"/>
                <a:cs typeface="Times New Roman" panose="02020603050405020304" pitchFamily="18" charset="0"/>
              </a:rPr>
              <a:t>ДВА ОД ТРИ ГЛАВНА ЗНАКА</a:t>
            </a:r>
            <a:endParaRPr lang="sr-Latn-CS" sz="2000" b="1" smtClean="0">
              <a:solidFill>
                <a:schemeClr val="tx1"/>
              </a:solidFill>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9616039"/>
      </p:ext>
    </p:extLst>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sr-Latn-CS" dirty="0" smtClean="0">
                <a:ln>
                  <a:noFill/>
                </a:ln>
                <a:latin typeface="+mn-lt"/>
              </a:rPr>
              <a:t>Д</a:t>
            </a:r>
            <a:r>
              <a:rPr lang="es-ES" dirty="0" err="1" smtClean="0">
                <a:ln>
                  <a:noFill/>
                </a:ln>
                <a:latin typeface="+mn-lt"/>
              </a:rPr>
              <a:t>ијагноза</a:t>
            </a:r>
            <a:endParaRPr lang="en-US" dirty="0" smtClean="0">
              <a:ln>
                <a:noFill/>
              </a:ln>
              <a:latin typeface="+mn-lt"/>
            </a:endParaRPr>
          </a:p>
        </p:txBody>
      </p:sp>
      <p:sp>
        <p:nvSpPr>
          <p:cNvPr id="44035" name="Rectangle 3"/>
          <p:cNvSpPr>
            <a:spLocks noGrp="1" noChangeArrowheads="1"/>
          </p:cNvSpPr>
          <p:nvPr>
            <p:ph idx="1"/>
          </p:nvPr>
        </p:nvSpPr>
        <p:spPr/>
        <p:txBody>
          <a:bodyPr/>
          <a:lstStyle/>
          <a:p>
            <a:pPr eaLnBrk="1" hangingPunct="1">
              <a:lnSpc>
                <a:spcPct val="80000"/>
              </a:lnSpc>
              <a:buFontTx/>
              <a:buNone/>
            </a:pPr>
            <a:r>
              <a:rPr lang="sr-Latn-CS" sz="2000" smtClean="0">
                <a:solidFill>
                  <a:schemeClr val="tx1"/>
                </a:solidFill>
                <a:latin typeface="Times New Roman" panose="02020603050405020304" pitchFamily="18" charset="0"/>
                <a:cs typeface="Times New Roman" panose="02020603050405020304" pitchFamily="18" charset="0"/>
              </a:rPr>
              <a:t>Паркинсонова болест</a:t>
            </a:r>
          </a:p>
          <a:p>
            <a:pPr eaLnBrk="1" hangingPunct="1">
              <a:lnSpc>
                <a:spcPct val="80000"/>
              </a:lnSpc>
            </a:pPr>
            <a:r>
              <a:rPr lang="sr-Latn-CS" sz="2000" smtClean="0">
                <a:solidFill>
                  <a:schemeClr val="tx1"/>
                </a:solidFill>
                <a:latin typeface="Times New Roman" panose="02020603050405020304" pitchFamily="18" charset="0"/>
                <a:cs typeface="Times New Roman" panose="02020603050405020304" pitchFamily="18" charset="0"/>
              </a:rPr>
              <a:t>Клиничк</a:t>
            </a:r>
            <a:r>
              <a:rPr lang="es-ES" sz="2000" smtClean="0">
                <a:solidFill>
                  <a:schemeClr val="tx1"/>
                </a:solidFill>
                <a:latin typeface="Times New Roman" panose="02020603050405020304" pitchFamily="18" charset="0"/>
                <a:cs typeface="Times New Roman" panose="02020603050405020304" pitchFamily="18" charset="0"/>
              </a:rPr>
              <a:t>и дефинисани симптоми</a:t>
            </a:r>
            <a:endParaRPr lang="sr-Latn-CS"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sr-Latn-CS" altLang="ja-JP" sz="2000" smtClean="0">
                <a:solidFill>
                  <a:schemeClr val="tx1"/>
                </a:solidFill>
                <a:latin typeface="Times New Roman" panose="02020603050405020304" pitchFamily="18" charset="0"/>
                <a:cs typeface="Times New Roman" panose="02020603050405020304" pitchFamily="18" charset="0"/>
              </a:rPr>
              <a:t>Тегобе асиметричне</a:t>
            </a:r>
          </a:p>
          <a:p>
            <a:pPr eaLnBrk="1" hangingPunct="1">
              <a:lnSpc>
                <a:spcPct val="80000"/>
              </a:lnSpc>
            </a:pPr>
            <a:r>
              <a:rPr lang="sr-Latn-CS" altLang="ja-JP" sz="2000" smtClean="0">
                <a:solidFill>
                  <a:schemeClr val="tx1"/>
                </a:solidFill>
                <a:latin typeface="Times New Roman" panose="02020603050405020304" pitchFamily="18" charset="0"/>
                <a:cs typeface="Times New Roman" panose="02020603050405020304" pitchFamily="18" charset="0"/>
              </a:rPr>
              <a:t>Реагују на допаминергичку терапију</a:t>
            </a:r>
          </a:p>
          <a:p>
            <a:pPr eaLnBrk="1" hangingPunct="1">
              <a:lnSpc>
                <a:spcPct val="80000"/>
              </a:lnSpc>
            </a:pPr>
            <a:r>
              <a:rPr lang="sr-Cyrl-CS" altLang="ja-JP" sz="2000" smtClean="0">
                <a:solidFill>
                  <a:schemeClr val="tx1"/>
                </a:solidFill>
                <a:latin typeface="Times New Roman" panose="02020603050405020304" pitchFamily="18" charset="0"/>
                <a:cs typeface="Times New Roman" panose="02020603050405020304" pitchFamily="18" charset="0"/>
              </a:rPr>
              <a:t>Н</a:t>
            </a:r>
            <a:r>
              <a:rPr lang="sr-Latn-CS" altLang="ja-JP" sz="2000" smtClean="0">
                <a:solidFill>
                  <a:schemeClr val="tx1"/>
                </a:solidFill>
                <a:latin typeface="Times New Roman" panose="02020603050405020304" pitchFamily="18" charset="0"/>
                <a:cs typeface="Times New Roman" panose="02020603050405020304" pitchFamily="18" charset="0"/>
              </a:rPr>
              <a:t>ема података који би указивали на секундарни паркинсонизам </a:t>
            </a:r>
            <a:endParaRPr lang="en-GB" altLang="ja-JP" sz="200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endParaRPr>
          </a:p>
          <a:p>
            <a:pPr eaLnBrk="1" hangingPunct="1">
              <a:lnSpc>
                <a:spcPct val="80000"/>
              </a:lnSpc>
              <a:spcBef>
                <a:spcPct val="30000"/>
              </a:spcBef>
              <a:buFontTx/>
              <a:buNone/>
            </a:pPr>
            <a:endParaRPr lang="sr-Latn-CS" altLang="ja-JP"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spcBef>
                <a:spcPct val="30000"/>
              </a:spcBef>
              <a:buFontTx/>
              <a:buNone/>
            </a:pPr>
            <a:r>
              <a:rPr lang="sr-Cyrl-CS" altLang="ja-JP" sz="2000" smtClean="0">
                <a:solidFill>
                  <a:schemeClr val="tx1"/>
                </a:solidFill>
                <a:latin typeface="Times New Roman" panose="02020603050405020304" pitchFamily="18" charset="0"/>
                <a:cs typeface="Times New Roman" panose="02020603050405020304" pitchFamily="18" charset="0"/>
              </a:rPr>
              <a:t>Паркинсонизам</a:t>
            </a:r>
          </a:p>
          <a:p>
            <a:pPr eaLnBrk="1" hangingPunct="1">
              <a:lnSpc>
                <a:spcPct val="80000"/>
              </a:lnSpc>
              <a:spcBef>
                <a:spcPct val="30000"/>
              </a:spcBef>
            </a:pPr>
            <a:r>
              <a:rPr lang="sr-Latn-CS" altLang="ja-JP" sz="2000" smtClean="0">
                <a:latin typeface="Times New Roman" panose="02020603050405020304" pitchFamily="18" charset="0"/>
                <a:cs typeface="Times New Roman" panose="02020603050405020304" pitchFamily="18" charset="0"/>
              </a:rPr>
              <a:t>Било који брадикинетско-ригидни синдром који није ПБ</a:t>
            </a:r>
            <a:endParaRPr lang="en-US" sz="2000" smtClean="0">
              <a:latin typeface="Times New Roman" panose="02020603050405020304" pitchFamily="18" charset="0"/>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6342043"/>
      </p:ext>
    </p:extLst>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250825" y="908050"/>
            <a:ext cx="8385175" cy="765175"/>
          </a:xfrm>
        </p:spPr>
        <p:txBody>
          <a:bodyPr/>
          <a:lstStyle/>
          <a:p>
            <a:pPr eaLnBrk="1" hangingPunct="1"/>
            <a:r>
              <a:rPr lang="sr-Latn-CS" smtClean="0">
                <a:ln>
                  <a:noFill/>
                </a:ln>
                <a:latin typeface="Times New Roman" panose="02020603050405020304" pitchFamily="18" charset="0"/>
                <a:cs typeface="Times New Roman" panose="02020603050405020304" pitchFamily="18" charset="0"/>
              </a:rPr>
              <a:t>Д</a:t>
            </a:r>
            <a:r>
              <a:rPr lang="es-ES" smtClean="0">
                <a:ln>
                  <a:noFill/>
                </a:ln>
                <a:latin typeface="Times New Roman" panose="02020603050405020304" pitchFamily="18" charset="0"/>
                <a:cs typeface="Times New Roman" panose="02020603050405020304" pitchFamily="18" charset="0"/>
              </a:rPr>
              <a:t>ијагноза</a:t>
            </a:r>
            <a:r>
              <a:rPr lang="sr-Latn-CS" smtClean="0">
                <a:ln>
                  <a:noFill/>
                </a:ln>
                <a:latin typeface="Times New Roman" panose="02020603050405020304" pitchFamily="18" charset="0"/>
                <a:cs typeface="Times New Roman" panose="02020603050405020304" pitchFamily="18" charset="0"/>
              </a:rPr>
              <a:t> </a:t>
            </a:r>
          </a:p>
        </p:txBody>
      </p:sp>
      <p:sp>
        <p:nvSpPr>
          <p:cNvPr id="45059" name="Rectangle 3"/>
          <p:cNvSpPr>
            <a:spLocks noGrp="1" noChangeArrowheads="1"/>
          </p:cNvSpPr>
          <p:nvPr>
            <p:ph idx="1"/>
          </p:nvPr>
        </p:nvSpPr>
        <p:spPr>
          <a:xfrm>
            <a:off x="1042988" y="2349500"/>
            <a:ext cx="9144000" cy="5111750"/>
          </a:xfrm>
        </p:spPr>
        <p:txBody>
          <a:bodyPr/>
          <a:lstStyle/>
          <a:p>
            <a:pPr eaLnBrk="1" hangingPunct="1">
              <a:buFontTx/>
              <a:buNone/>
            </a:pPr>
            <a:endParaRPr lang="sr-Latn-CS" sz="2000" smtClean="0">
              <a:solidFill>
                <a:schemeClr val="tx1"/>
              </a:solidFill>
              <a:latin typeface="Times New Roman" panose="02020603050405020304" pitchFamily="18" charset="0"/>
              <a:cs typeface="Times New Roman" panose="02020603050405020304" pitchFamily="18" charset="0"/>
            </a:endParaRPr>
          </a:p>
          <a:p>
            <a:pPr eaLnBrk="1" hangingPunct="1">
              <a:spcBef>
                <a:spcPct val="0"/>
              </a:spcBef>
              <a:buFontTx/>
              <a:buNone/>
            </a:pPr>
            <a:r>
              <a:rPr lang="sr-Latn-CS" altLang="ja-JP" sz="2000" smtClean="0">
                <a:solidFill>
                  <a:schemeClr val="tx1"/>
                </a:solidFill>
                <a:latin typeface="Times New Roman" panose="02020603050405020304" pitchFamily="18" charset="0"/>
                <a:cs typeface="Times New Roman" panose="02020603050405020304" pitchFamily="18" charset="0"/>
              </a:rPr>
              <a:t>Типич</a:t>
            </a:r>
            <a:r>
              <a:rPr lang="x-none" altLang="ja-JP" sz="2000" smtClean="0">
                <a:solidFill>
                  <a:schemeClr val="tx1"/>
                </a:solidFill>
                <a:latin typeface="Times New Roman" panose="02020603050405020304" pitchFamily="18" charset="0"/>
                <a:cs typeface="Times New Roman" panose="02020603050405020304" pitchFamily="18" charset="0"/>
              </a:rPr>
              <a:t>ан</a:t>
            </a:r>
            <a:r>
              <a:rPr lang="sr-Latn-CS" altLang="ja-JP" sz="2000" smtClean="0">
                <a:solidFill>
                  <a:schemeClr val="tx1"/>
                </a:solidFill>
                <a:latin typeface="Times New Roman" panose="02020603050405020304" pitchFamily="18" charset="0"/>
                <a:cs typeface="Times New Roman" panose="02020603050405020304" pitchFamily="18" charset="0"/>
              </a:rPr>
              <a:t> патоанатомск</a:t>
            </a:r>
            <a:r>
              <a:rPr lang="x-none" altLang="ja-JP" sz="2000" smtClean="0">
                <a:solidFill>
                  <a:schemeClr val="tx1"/>
                </a:solidFill>
                <a:latin typeface="Times New Roman" panose="02020603050405020304" pitchFamily="18" charset="0"/>
                <a:cs typeface="Times New Roman" panose="02020603050405020304" pitchFamily="18" charset="0"/>
              </a:rPr>
              <a:t>и</a:t>
            </a:r>
            <a:r>
              <a:rPr lang="sr-Latn-CS" altLang="ja-JP" sz="2000" smtClean="0">
                <a:solidFill>
                  <a:schemeClr val="tx1"/>
                </a:solidFill>
                <a:latin typeface="Times New Roman" panose="02020603050405020304" pitchFamily="18" charset="0"/>
                <a:cs typeface="Times New Roman" panose="02020603050405020304" pitchFamily="18" charset="0"/>
              </a:rPr>
              <a:t> налаз</a:t>
            </a:r>
            <a:endParaRPr lang="x-none" altLang="ja-JP" sz="2000" smtClean="0">
              <a:solidFill>
                <a:schemeClr val="tx1"/>
              </a:solidFill>
              <a:latin typeface="Times New Roman" panose="02020603050405020304" pitchFamily="18" charset="0"/>
              <a:cs typeface="Times New Roman" panose="02020603050405020304" pitchFamily="18" charset="0"/>
            </a:endParaRPr>
          </a:p>
          <a:p>
            <a:pPr eaLnBrk="1" hangingPunct="1">
              <a:spcBef>
                <a:spcPct val="0"/>
              </a:spcBef>
              <a:buFontTx/>
              <a:buNone/>
            </a:pPr>
            <a:endParaRPr lang="x-none" altLang="ja-JP" sz="2000" smtClean="0">
              <a:solidFill>
                <a:schemeClr val="tx1"/>
              </a:solidFill>
              <a:latin typeface="Times New Roman" panose="02020603050405020304" pitchFamily="18" charset="0"/>
              <a:cs typeface="Times New Roman" panose="02020603050405020304" pitchFamily="18" charset="0"/>
            </a:endParaRPr>
          </a:p>
          <a:p>
            <a:pPr eaLnBrk="1" hangingPunct="1">
              <a:spcBef>
                <a:spcPct val="0"/>
              </a:spcBef>
              <a:buFontTx/>
              <a:buNone/>
            </a:pPr>
            <a:endParaRPr lang="sr-Latn-CS" altLang="ja-JP" sz="2000" smtClean="0">
              <a:solidFill>
                <a:schemeClr val="tx1"/>
              </a:solidFill>
              <a:latin typeface="Times New Roman" panose="02020603050405020304" pitchFamily="18" charset="0"/>
              <a:cs typeface="Times New Roman" panose="02020603050405020304" pitchFamily="18" charset="0"/>
            </a:endParaRPr>
          </a:p>
          <a:p>
            <a:pPr eaLnBrk="1" hangingPunct="1">
              <a:spcBef>
                <a:spcPct val="0"/>
              </a:spcBef>
            </a:pPr>
            <a:r>
              <a:rPr lang="sr-Latn-CS" altLang="ja-JP" sz="2000" smtClean="0">
                <a:solidFill>
                  <a:schemeClr val="tx1"/>
                </a:solidFill>
                <a:latin typeface="Times New Roman" panose="02020603050405020304" pitchFamily="18" charset="0"/>
                <a:cs typeface="Times New Roman" panose="02020603050405020304" pitchFamily="18" charset="0"/>
              </a:rPr>
              <a:t>Изумирање до</a:t>
            </a:r>
            <a:r>
              <a:rPr lang="sr-Cyrl-CS" altLang="ja-JP" sz="2000" smtClean="0">
                <a:solidFill>
                  <a:schemeClr val="tx1"/>
                </a:solidFill>
                <a:latin typeface="Times New Roman" panose="02020603050405020304" pitchFamily="18" charset="0"/>
                <a:cs typeface="Times New Roman" panose="02020603050405020304" pitchFamily="18" charset="0"/>
              </a:rPr>
              <a:t>паминергички неурона </a:t>
            </a:r>
            <a:r>
              <a:rPr lang="sr-Latn-CS" altLang="ja-JP" sz="2000" smtClean="0">
                <a:solidFill>
                  <a:schemeClr val="tx1"/>
                </a:solidFill>
                <a:latin typeface="Times New Roman" panose="02020603050405020304" pitchFamily="18" charset="0"/>
                <a:cs typeface="Times New Roman" panose="02020603050405020304" pitchFamily="18" charset="0"/>
              </a:rPr>
              <a:t>у мозгу </a:t>
            </a:r>
          </a:p>
          <a:p>
            <a:pPr eaLnBrk="1" hangingPunct="1">
              <a:spcBef>
                <a:spcPct val="0"/>
              </a:spcBef>
            </a:pPr>
            <a:r>
              <a:rPr lang="sr-Latn-CS" altLang="ja-JP" sz="2000" smtClean="0">
                <a:solidFill>
                  <a:schemeClr val="tx1"/>
                </a:solidFill>
                <a:latin typeface="Times New Roman" panose="02020603050405020304" pitchFamily="18" charset="0"/>
                <a:cs typeface="Times New Roman" panose="02020603050405020304" pitchFamily="18" charset="0"/>
              </a:rPr>
              <a:t>појава </a:t>
            </a:r>
            <a:r>
              <a:rPr lang="sr-Cyrl-CS" altLang="ja-JP" sz="2000" smtClean="0">
                <a:solidFill>
                  <a:schemeClr val="tx1"/>
                </a:solidFill>
                <a:latin typeface="Times New Roman" panose="02020603050405020304" pitchFamily="18" charset="0"/>
                <a:cs typeface="Times New Roman" panose="02020603050405020304" pitchFamily="18" charset="0"/>
              </a:rPr>
              <a:t>интрацитоплазматичних инк</a:t>
            </a:r>
            <a:r>
              <a:rPr lang="sr-Latn-CS" altLang="ja-JP" sz="2000" smtClean="0">
                <a:solidFill>
                  <a:schemeClr val="tx1"/>
                </a:solidFill>
                <a:latin typeface="Times New Roman" panose="02020603050405020304" pitchFamily="18" charset="0"/>
                <a:cs typeface="Times New Roman" panose="02020603050405020304" pitchFamily="18" charset="0"/>
              </a:rPr>
              <a:t>лузија -</a:t>
            </a:r>
            <a:r>
              <a:rPr lang="en-GB" altLang="ja-JP" sz="200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 </a:t>
            </a:r>
            <a:r>
              <a:rPr lang="sr-Cyrl-CS" altLang="ja-JP" sz="2000" smtClean="0">
                <a:solidFill>
                  <a:schemeClr val="tx1"/>
                </a:solidFill>
                <a:latin typeface="Times New Roman" panose="02020603050405020304" pitchFamily="18" charset="0"/>
                <a:cs typeface="Times New Roman" panose="02020603050405020304" pitchFamily="18" charset="0"/>
              </a:rPr>
              <a:t>Ле</a:t>
            </a:r>
            <a:r>
              <a:rPr lang="en-GB" altLang="ja-JP" sz="2000" smtClean="0">
                <a:solidFill>
                  <a:schemeClr val="tx1"/>
                </a:solidFill>
                <a:latin typeface="Times New Roman" panose="02020603050405020304" pitchFamily="18" charset="0"/>
                <a:ea typeface="MS PGothic" panose="020B0600070205080204" pitchFamily="34" charset="-128"/>
                <a:cs typeface="Times New Roman" panose="02020603050405020304" pitchFamily="18" charset="0"/>
              </a:rPr>
              <a:t>wy </a:t>
            </a:r>
            <a:r>
              <a:rPr lang="sr-Latn-CS" altLang="ja-JP" sz="2000" smtClean="0">
                <a:solidFill>
                  <a:schemeClr val="tx1"/>
                </a:solidFill>
                <a:latin typeface="Times New Roman" panose="02020603050405020304" pitchFamily="18" charset="0"/>
                <a:cs typeface="Times New Roman" panose="02020603050405020304" pitchFamily="18" charset="0"/>
              </a:rPr>
              <a:t>тела</a:t>
            </a:r>
          </a:p>
          <a:p>
            <a:pPr eaLnBrk="1" hangingPunct="1">
              <a:spcBef>
                <a:spcPct val="0"/>
              </a:spcBef>
              <a:buFontTx/>
              <a:buNone/>
            </a:pPr>
            <a:endParaRPr lang="sr-Latn-CS" altLang="ja-JP" smtClean="0">
              <a:latin typeface="Comic Sans MS" panose="030F0702030302020204" pitchFamily="66"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01958"/>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626" name="Content Placeholder 3"/>
          <p:cNvGraphicFramePr>
            <a:graphicFrameLocks noGrp="1"/>
          </p:cNvGraphicFramePr>
          <p:nvPr>
            <p:ph idx="1"/>
          </p:nvPr>
        </p:nvGraphicFramePr>
        <p:xfrm>
          <a:off x="228600" y="2090738"/>
          <a:ext cx="8763000" cy="4767262"/>
        </p:xfrm>
        <a:graphic>
          <a:graphicData uri="http://schemas.openxmlformats.org/presentationml/2006/ole">
            <mc:AlternateContent xmlns:mc="http://schemas.openxmlformats.org/markup-compatibility/2006">
              <mc:Choice xmlns:v="urn:schemas-microsoft-com:vml" Requires="v">
                <p:oleObj spid="_x0000_s26656" name="Chart" r:id="rId5" imgW="8766808" imgH="4773582" progId="Excel.Chart.8">
                  <p:embed/>
                </p:oleObj>
              </mc:Choice>
              <mc:Fallback>
                <p:oleObj name="Chart" r:id="rId5" imgW="8766808" imgH="4773582" progId="Excel.Chart.8">
                  <p:embed/>
                  <p:pic>
                    <p:nvPicPr>
                      <p:cNvPr id="0" name="Content Placeholder 3"/>
                      <p:cNvPicPr>
                        <a:picLocks noGrp="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090738"/>
                        <a:ext cx="8763000" cy="4767262"/>
                      </a:xfrm>
                      <a:prstGeom prst="rect">
                        <a:avLst/>
                      </a:prstGeom>
                    </p:spPr>
                  </p:pic>
                </p:oleObj>
              </mc:Fallback>
            </mc:AlternateContent>
          </a:graphicData>
        </a:graphic>
      </p:graphicFrame>
      <p:sp>
        <p:nvSpPr>
          <p:cNvPr id="3" name="Title 2"/>
          <p:cNvSpPr>
            <a:spLocks noGrp="1"/>
          </p:cNvSpPr>
          <p:nvPr>
            <p:ph type="title"/>
          </p:nvPr>
        </p:nvSpPr>
        <p:spPr>
          <a:xfrm>
            <a:off x="457200" y="274638"/>
            <a:ext cx="8229600" cy="1143000"/>
          </a:xfrm>
        </p:spPr>
        <p:txBody>
          <a:bodyPr>
            <a:normAutofit fontScale="90000"/>
          </a:bodyPr>
          <a:lstStyle/>
          <a:p>
            <a:pPr eaLnBrk="1" fontAlgn="auto" hangingPunct="1">
              <a:spcAft>
                <a:spcPts val="0"/>
              </a:spcAft>
              <a:defRPr/>
            </a:pPr>
            <a:r>
              <a:rPr lang="sr-Latn-CS" dirty="0" smtClean="0">
                <a:solidFill>
                  <a:schemeClr val="accent5">
                    <a:lumMod val="10000"/>
                  </a:schemeClr>
                </a:solidFill>
              </a:rPr>
              <a:t>Prevalencija (/1000) neuroloških bolesti (27658 osoba)</a:t>
            </a:r>
            <a:endParaRPr lang="sr-Latn-CS" dirty="0">
              <a:solidFill>
                <a:schemeClr val="accent5">
                  <a:lumMod val="10000"/>
                </a:schemeClr>
              </a:solidFill>
            </a:endParaRPr>
          </a:p>
        </p:txBody>
      </p:sp>
      <p:sp>
        <p:nvSpPr>
          <p:cNvPr id="5" name="TextBox 4"/>
          <p:cNvSpPr txBox="1"/>
          <p:nvPr/>
        </p:nvSpPr>
        <p:spPr>
          <a:xfrm>
            <a:off x="4038600" y="3530600"/>
            <a:ext cx="2133600" cy="584200"/>
          </a:xfrm>
          <a:prstGeom prst="rect">
            <a:avLst/>
          </a:prstGeom>
          <a:noFill/>
          <a:effectLst>
            <a:outerShdw blurRad="50800" dist="38100" dir="2700000" algn="tl" rotWithShape="0">
              <a:schemeClr val="bg1">
                <a:alpha val="62000"/>
              </a:schemeClr>
            </a:outerShdw>
          </a:effectLst>
        </p:spPr>
        <p:txBody>
          <a:bodyPr>
            <a:spAutoFit/>
          </a:bodyPr>
          <a:lstStyle/>
          <a:p>
            <a:pPr algn="ctr" fontAlgn="auto">
              <a:spcBef>
                <a:spcPts val="0"/>
              </a:spcBef>
              <a:spcAft>
                <a:spcPts val="0"/>
              </a:spcAft>
              <a:defRPr/>
            </a:pPr>
            <a:r>
              <a:rPr lang="sr-Latn-CS" sz="3200" b="1">
                <a:latin typeface="+mn-lt"/>
              </a:rPr>
              <a:t>epilepsija</a:t>
            </a:r>
          </a:p>
        </p:txBody>
      </p:sp>
      <p:sp>
        <p:nvSpPr>
          <p:cNvPr id="6" name="TextBox 5"/>
          <p:cNvSpPr txBox="1"/>
          <p:nvPr/>
        </p:nvSpPr>
        <p:spPr>
          <a:xfrm>
            <a:off x="2514600" y="2616200"/>
            <a:ext cx="2133600" cy="584200"/>
          </a:xfrm>
          <a:prstGeom prst="rect">
            <a:avLst/>
          </a:prstGeom>
          <a:noFill/>
          <a:effectLst>
            <a:outerShdw blurRad="50800" dist="38100" dir="2700000" algn="tl" rotWithShape="0">
              <a:schemeClr val="bg1">
                <a:alpha val="62000"/>
              </a:schemeClr>
            </a:outerShdw>
          </a:effectLst>
        </p:spPr>
        <p:txBody>
          <a:bodyPr>
            <a:spAutoFit/>
          </a:bodyPr>
          <a:lstStyle/>
          <a:p>
            <a:pPr algn="ctr" fontAlgn="auto">
              <a:spcBef>
                <a:spcPts val="0"/>
              </a:spcBef>
              <a:spcAft>
                <a:spcPts val="0"/>
              </a:spcAft>
              <a:defRPr/>
            </a:pPr>
            <a:r>
              <a:rPr lang="sr-Latn-CS" sz="3200" b="1">
                <a:latin typeface="+mn-lt"/>
              </a:rPr>
              <a:t>TIA</a:t>
            </a:r>
          </a:p>
        </p:txBody>
      </p:sp>
      <p:sp>
        <p:nvSpPr>
          <p:cNvPr id="7" name="TextBox 6"/>
          <p:cNvSpPr txBox="1"/>
          <p:nvPr/>
        </p:nvSpPr>
        <p:spPr>
          <a:xfrm>
            <a:off x="1066800" y="2921000"/>
            <a:ext cx="2133600" cy="584200"/>
          </a:xfrm>
          <a:prstGeom prst="rect">
            <a:avLst/>
          </a:prstGeom>
          <a:noFill/>
          <a:effectLst>
            <a:outerShdw blurRad="50800" dist="38100" dir="2700000" algn="tl" rotWithShape="0">
              <a:schemeClr val="bg1">
                <a:alpha val="62000"/>
              </a:schemeClr>
            </a:outerShdw>
          </a:effectLst>
        </p:spPr>
        <p:txBody>
          <a:bodyPr>
            <a:spAutoFit/>
          </a:bodyPr>
          <a:lstStyle/>
          <a:p>
            <a:pPr algn="ctr" fontAlgn="auto">
              <a:spcBef>
                <a:spcPts val="0"/>
              </a:spcBef>
              <a:spcAft>
                <a:spcPts val="0"/>
              </a:spcAft>
              <a:defRPr/>
            </a:pPr>
            <a:r>
              <a:rPr lang="sr-Latn-CS" sz="3200" b="1">
                <a:latin typeface="+mn-lt"/>
              </a:rPr>
              <a:t>šlog</a:t>
            </a:r>
          </a:p>
        </p:txBody>
      </p:sp>
      <p:sp>
        <p:nvSpPr>
          <p:cNvPr id="26631" name="TextBox 7"/>
          <p:cNvSpPr txBox="1">
            <a:spLocks noChangeArrowheads="1"/>
          </p:cNvSpPr>
          <p:nvPr/>
        </p:nvSpPr>
        <p:spPr bwMode="auto">
          <a:xfrm>
            <a:off x="228600" y="1685925"/>
            <a:ext cx="8763000" cy="739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spcAft>
                <a:spcPts val="600"/>
              </a:spcAft>
              <a:buClr>
                <a:schemeClr val="accent1"/>
              </a:buClr>
              <a:buSzPct val="115000"/>
              <a:buFont typeface="Arial" panose="020B0604020202020204" pitchFamily="34" charset="0"/>
              <a:buChar char="•"/>
              <a:defRPr sz="2400">
                <a:solidFill>
                  <a:srgbClr val="262626"/>
                </a:solidFill>
                <a:latin typeface="Garamond" panose="02020404030301010803" pitchFamily="18" charset="0"/>
              </a:defRPr>
            </a:lvl1pPr>
            <a:lvl2pPr marL="742950" indent="-285750">
              <a:spcBef>
                <a:spcPct val="20000"/>
              </a:spcBef>
              <a:spcAft>
                <a:spcPts val="600"/>
              </a:spcAft>
              <a:buClr>
                <a:schemeClr val="accent1"/>
              </a:buClr>
              <a:buSzPct val="115000"/>
              <a:buFont typeface="Arial" panose="020B0604020202020204" pitchFamily="34" charset="0"/>
              <a:buChar char="•"/>
              <a:defRPr sz="2000">
                <a:solidFill>
                  <a:srgbClr val="262626"/>
                </a:solidFill>
                <a:latin typeface="Garamond" panose="02020404030301010803" pitchFamily="18" charset="0"/>
              </a:defRPr>
            </a:lvl2pPr>
            <a:lvl3pPr marL="1143000" indent="-228600">
              <a:spcBef>
                <a:spcPct val="20000"/>
              </a:spcBef>
              <a:spcAft>
                <a:spcPts val="600"/>
              </a:spcAft>
              <a:buClr>
                <a:schemeClr val="accent1"/>
              </a:buClr>
              <a:buSzPct val="115000"/>
              <a:buFont typeface="Arial" panose="020B0604020202020204" pitchFamily="34" charset="0"/>
              <a:buChar char="•"/>
              <a:defRPr>
                <a:solidFill>
                  <a:srgbClr val="262626"/>
                </a:solidFill>
                <a:latin typeface="Garamond" panose="02020404030301010803" pitchFamily="18" charset="0"/>
              </a:defRPr>
            </a:lvl3pPr>
            <a:lvl4pPr marL="1600200" indent="-228600">
              <a:spcBef>
                <a:spcPct val="20000"/>
              </a:spcBef>
              <a:spcAft>
                <a:spcPts val="600"/>
              </a:spcAft>
              <a:buClr>
                <a:schemeClr val="accent1"/>
              </a:buClr>
              <a:buSzPct val="115000"/>
              <a:buFont typeface="Arial" panose="020B0604020202020204" pitchFamily="34" charset="0"/>
              <a:buChar char="•"/>
              <a:defRPr sz="1600">
                <a:solidFill>
                  <a:srgbClr val="262626"/>
                </a:solidFill>
                <a:latin typeface="Garamond" panose="02020404030301010803" pitchFamily="18" charset="0"/>
              </a:defRPr>
            </a:lvl4pPr>
            <a:lvl5pPr marL="2057400" indent="-22860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5pPr>
            <a:lvl6pPr marL="25146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6pPr>
            <a:lvl7pPr marL="29718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7pPr>
            <a:lvl8pPr marL="34290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8pPr>
            <a:lvl9pPr marL="3886200" indent="-228600" eaLnBrk="0" fontAlgn="base" hangingPunct="0">
              <a:spcBef>
                <a:spcPct val="20000"/>
              </a:spcBef>
              <a:spcAft>
                <a:spcPts val="600"/>
              </a:spcAft>
              <a:buClr>
                <a:schemeClr val="accent1"/>
              </a:buClr>
              <a:buSzPct val="115000"/>
              <a:buFont typeface="Arial" panose="020B0604020202020204" pitchFamily="34" charset="0"/>
              <a:buChar char="•"/>
              <a:defRPr sz="1400">
                <a:solidFill>
                  <a:srgbClr val="262626"/>
                </a:solidFill>
                <a:latin typeface="Garamond" panose="02020404030301010803" pitchFamily="18" charset="0"/>
              </a:defRPr>
            </a:lvl9pPr>
          </a:lstStyle>
          <a:p>
            <a:pPr eaLnBrk="1" hangingPunct="1">
              <a:spcBef>
                <a:spcPct val="0"/>
              </a:spcBef>
              <a:spcAft>
                <a:spcPct val="0"/>
              </a:spcAft>
              <a:buClrTx/>
              <a:buSzTx/>
              <a:buFontTx/>
              <a:buNone/>
            </a:pPr>
            <a:r>
              <a:rPr lang="sr-Latn-CS" sz="1400" b="1">
                <a:solidFill>
                  <a:schemeClr val="tx1"/>
                </a:solidFill>
                <a:latin typeface="Lucida Sans Unicode" panose="020B0602030504020204" pitchFamily="34" charset="0"/>
              </a:rPr>
              <a:t>MacDonald BK, Cockerell OC, Sander JWAS, Shorvon SD. The incidence and life time prevalence of neurological disorders in a prospective community - based study in the UK. Brain 2000;123:665-676. </a:t>
            </a:r>
            <a:endParaRPr lang="sr-Latn-CS" sz="1200" b="1">
              <a:solidFill>
                <a:schemeClr val="tx1"/>
              </a:solidFill>
              <a:latin typeface="Lucida Sans Unicode" panose="020B0602030504020204" pitchFamily="34" charset="0"/>
            </a:endParaRPr>
          </a:p>
        </p:txBody>
      </p:sp>
      <p:sp>
        <p:nvSpPr>
          <p:cNvPr id="2" name="Date Placeholder 1"/>
          <p:cNvSpPr>
            <a:spLocks noGrp="1"/>
          </p:cNvSpPr>
          <p:nvPr>
            <p:ph type="dt" sz="quarter" idx="10"/>
          </p:nvPr>
        </p:nvSpPr>
        <p:spPr/>
        <p:txBody>
          <a:bodyPr/>
          <a:lstStyle/>
          <a:p>
            <a:pPr>
              <a:defRPr/>
            </a:pPr>
            <a:fld id="{D1FA898F-12DE-4B33-89EB-02258C752DA7}" type="datetime5">
              <a:rPr lang="en-US" smtClean="0"/>
              <a:pPr>
                <a:defRPr/>
              </a:pPr>
              <a:t>7-Feb-23</a:t>
            </a:fld>
            <a:endParaRPr lang="en-US"/>
          </a:p>
        </p:txBody>
      </p:sp>
      <p:sp>
        <p:nvSpPr>
          <p:cNvPr id="4" name="Footer Placeholder 3"/>
          <p:cNvSpPr>
            <a:spLocks noGrp="1"/>
          </p:cNvSpPr>
          <p:nvPr>
            <p:ph type="ftr" sz="quarter" idx="11"/>
          </p:nvPr>
        </p:nvSpPr>
        <p:spPr/>
        <p:txBody>
          <a:bodyPr/>
          <a:lstStyle/>
          <a:p>
            <a:pPr>
              <a:defRPr/>
            </a:pPr>
            <a:r>
              <a:rPr lang="en-US" smtClean="0"/>
              <a:t>Resuscitacija internističkih bolesnika KME</a:t>
            </a:r>
            <a:endParaRPr lang="en-US"/>
          </a:p>
        </p:txBody>
      </p:sp>
      <p:sp>
        <p:nvSpPr>
          <p:cNvPr id="8" name="Slide Number Placeholder 7"/>
          <p:cNvSpPr>
            <a:spLocks noGrp="1"/>
          </p:cNvSpPr>
          <p:nvPr>
            <p:ph type="sldNum" sz="quarter" idx="12"/>
          </p:nvPr>
        </p:nvSpPr>
        <p:spPr/>
        <p:txBody>
          <a:bodyPr/>
          <a:lstStyle/>
          <a:p>
            <a:pPr>
              <a:defRPr/>
            </a:pPr>
            <a:fld id="{94147F73-D0CF-4308-9336-524133E91BA2}" type="slidenum">
              <a:rPr lang="en-US" smtClean="0"/>
              <a:pPr>
                <a:defRPr/>
              </a:pPr>
              <a:t>7</a:t>
            </a:fld>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274638"/>
            <a:ext cx="8229600" cy="760412"/>
          </a:xfrm>
        </p:spPr>
        <p:txBody>
          <a:bodyPr/>
          <a:lstStyle/>
          <a:p>
            <a:pPr eaLnBrk="1" hangingPunct="1"/>
            <a:endParaRPr lang="x-none" sz="2400" smtClean="0">
              <a:ln>
                <a:noFill/>
              </a:ln>
              <a:solidFill>
                <a:schemeClr val="folHlink"/>
              </a:solidFill>
              <a:latin typeface="Comic Sans MS" panose="030F0702030302020204" pitchFamily="66" charset="0"/>
            </a:endParaRPr>
          </a:p>
        </p:txBody>
      </p:sp>
      <p:sp>
        <p:nvSpPr>
          <p:cNvPr id="46083" name="Rectangle 3"/>
          <p:cNvSpPr>
            <a:spLocks noGrp="1" noChangeArrowheads="1"/>
          </p:cNvSpPr>
          <p:nvPr>
            <p:ph idx="1"/>
          </p:nvPr>
        </p:nvSpPr>
        <p:spPr>
          <a:xfrm>
            <a:off x="827088" y="1628775"/>
            <a:ext cx="8450262" cy="5761038"/>
          </a:xfrm>
        </p:spPr>
        <p:txBody>
          <a:bodyPr/>
          <a:lstStyle/>
          <a:p>
            <a:pPr eaLnBrk="1" hangingPunct="1"/>
            <a:endParaRPr lang="es-ES" smtClean="0">
              <a:latin typeface="Comic Sans MS" panose="030F0702030302020204" pitchFamily="66" charset="0"/>
            </a:endParaRPr>
          </a:p>
          <a:p>
            <a:pPr eaLnBrk="1" hangingPunct="1"/>
            <a:endParaRPr lang="es-ES" smtClean="0">
              <a:latin typeface="Comic Sans MS" panose="030F0702030302020204" pitchFamily="66" charset="0"/>
            </a:endParaRPr>
          </a:p>
          <a:p>
            <a:pPr eaLnBrk="1" hangingPunct="1"/>
            <a:r>
              <a:rPr lang="sr-Latn-CS" smtClean="0">
                <a:latin typeface="Times New Roman" panose="02020603050405020304" pitchFamily="18" charset="0"/>
                <a:cs typeface="Times New Roman" panose="02020603050405020304" pitchFamily="18" charset="0"/>
              </a:rPr>
              <a:t>Тачност </a:t>
            </a:r>
            <a:r>
              <a:rPr lang="es-ES" smtClean="0">
                <a:latin typeface="Times New Roman" panose="02020603050405020304" pitchFamily="18" charset="0"/>
                <a:cs typeface="Times New Roman" panose="02020603050405020304" pitchFamily="18" charset="0"/>
              </a:rPr>
              <a:t>клини</a:t>
            </a:r>
            <a:r>
              <a:rPr lang="sr-Latn-CS" smtClean="0">
                <a:latin typeface="Times New Roman" panose="02020603050405020304" pitchFamily="18" charset="0"/>
                <a:cs typeface="Times New Roman" panose="02020603050405020304" pitchFamily="18" charset="0"/>
              </a:rPr>
              <a:t>ч</a:t>
            </a:r>
            <a:r>
              <a:rPr lang="es-ES" smtClean="0">
                <a:latin typeface="Times New Roman" panose="02020603050405020304" pitchFamily="18" charset="0"/>
                <a:cs typeface="Times New Roman" panose="02020603050405020304" pitchFamily="18" charset="0"/>
              </a:rPr>
              <a:t>ке дијагнозе </a:t>
            </a:r>
            <a:r>
              <a:rPr lang="sr-Latn-CS" smtClean="0">
                <a:latin typeface="Times New Roman" panose="02020603050405020304" pitchFamily="18" charset="0"/>
                <a:cs typeface="Times New Roman" panose="02020603050405020304" pitchFamily="18" charset="0"/>
              </a:rPr>
              <a:t>до</a:t>
            </a:r>
            <a:r>
              <a:rPr lang="en-GB" smtClean="0">
                <a:latin typeface="Times New Roman" panose="02020603050405020304" pitchFamily="18" charset="0"/>
                <a:cs typeface="Times New Roman" panose="02020603050405020304" pitchFamily="18" charset="0"/>
              </a:rPr>
              <a:t> 98.5% </a:t>
            </a:r>
            <a:endParaRPr lang="sr-Latn-CS" smtClean="0">
              <a:latin typeface="Times New Roman" panose="02020603050405020304" pitchFamily="18" charset="0"/>
              <a:cs typeface="Times New Roman" panose="02020603050405020304" pitchFamily="18" charset="0"/>
            </a:endParaRPr>
          </a:p>
          <a:p>
            <a:pPr lvl="1" eaLnBrk="1" hangingPunct="1"/>
            <a:r>
              <a:rPr lang="sr-Latn-CS" sz="2400" smtClean="0">
                <a:latin typeface="Times New Roman" panose="02020603050405020304" pitchFamily="18" charset="0"/>
                <a:cs typeface="Times New Roman" panose="02020603050405020304" pitchFamily="18" charset="0"/>
              </a:rPr>
              <a:t>Око </a:t>
            </a:r>
            <a:r>
              <a:rPr lang="en-US" sz="2400" smtClean="0">
                <a:latin typeface="Times New Roman" panose="02020603050405020304" pitchFamily="18" charset="0"/>
                <a:cs typeface="Times New Roman" panose="02020603050405020304" pitchFamily="18" charset="0"/>
              </a:rPr>
              <a:t>5-10% П</a:t>
            </a:r>
            <a:r>
              <a:rPr lang="sr-Latn-CS" sz="2400" smtClean="0">
                <a:latin typeface="Times New Roman" panose="02020603050405020304" pitchFamily="18" charset="0"/>
                <a:cs typeface="Times New Roman" panose="02020603050405020304" pitchFamily="18" charset="0"/>
              </a:rPr>
              <a:t>Б – </a:t>
            </a:r>
            <a:r>
              <a:rPr lang="en-US" sz="2400" smtClean="0">
                <a:latin typeface="Times New Roman" panose="02020603050405020304" pitchFamily="18" charset="0"/>
                <a:cs typeface="Times New Roman" panose="02020603050405020304" pitchFamily="18" charset="0"/>
              </a:rPr>
              <a:t>м</a:t>
            </a:r>
            <a:r>
              <a:rPr lang="sr-Latn-CS" sz="2400" smtClean="0">
                <a:latin typeface="Times New Roman" panose="02020603050405020304" pitchFamily="18" charset="0"/>
                <a:cs typeface="Times New Roman" panose="02020603050405020304" pitchFamily="18" charset="0"/>
              </a:rPr>
              <a:t>исдиагносис</a:t>
            </a:r>
          </a:p>
          <a:p>
            <a:pPr eaLnBrk="1" hangingPunct="1"/>
            <a:r>
              <a:rPr lang="sr-Latn-CS" smtClean="0">
                <a:latin typeface="Times New Roman" panose="02020603050405020304" pitchFamily="18" charset="0"/>
                <a:cs typeface="Times New Roman" panose="02020603050405020304" pitchFamily="18" charset="0"/>
              </a:rPr>
              <a:t>До </a:t>
            </a:r>
            <a:r>
              <a:rPr lang="en-US" smtClean="0">
                <a:latin typeface="Times New Roman" panose="02020603050405020304" pitchFamily="18" charset="0"/>
                <a:cs typeface="Times New Roman" panose="02020603050405020304" pitchFamily="18" charset="0"/>
              </a:rPr>
              <a:t>20% па</a:t>
            </a:r>
            <a:r>
              <a:rPr lang="sr-Latn-CS" smtClean="0">
                <a:latin typeface="Times New Roman" panose="02020603050405020304" pitchFamily="18" charset="0"/>
                <a:cs typeface="Times New Roman" panose="02020603050405020304" pitchFamily="18" charset="0"/>
              </a:rPr>
              <a:t>цијената има алтернативну Дг на аутопсији</a:t>
            </a:r>
            <a:endParaRPr lang="en-US" smtClean="0">
              <a:latin typeface="Times New Roman" panose="02020603050405020304" pitchFamily="18" charset="0"/>
              <a:cs typeface="Times New Roman" panose="02020603050405020304" pitchFamily="18" charset="0"/>
            </a:endParaRPr>
          </a:p>
          <a:p>
            <a:pPr lvl="1" eaLnBrk="1" hangingPunct="1"/>
            <a:r>
              <a:rPr lang="en-US" sz="2400" smtClean="0">
                <a:latin typeface="Times New Roman" panose="02020603050405020304" pitchFamily="18" charset="0"/>
                <a:cs typeface="Times New Roman" panose="02020603050405020304" pitchFamily="18" charset="0"/>
              </a:rPr>
              <a:t>МСА</a:t>
            </a:r>
          </a:p>
          <a:p>
            <a:pPr lvl="1" eaLnBrk="1" hangingPunct="1"/>
            <a:r>
              <a:rPr lang="en-US" sz="2400" smtClean="0">
                <a:latin typeface="Times New Roman" panose="02020603050405020304" pitchFamily="18" charset="0"/>
                <a:cs typeface="Times New Roman" panose="02020603050405020304" pitchFamily="18" charset="0"/>
              </a:rPr>
              <a:t>ПСП</a:t>
            </a:r>
          </a:p>
          <a:p>
            <a:pPr lvl="1" eaLnBrk="1" hangingPunct="1"/>
            <a:r>
              <a:rPr lang="en-US" sz="2400" smtClean="0">
                <a:latin typeface="Times New Roman" panose="02020603050405020304" pitchFamily="18" charset="0"/>
                <a:cs typeface="Times New Roman" panose="02020603050405020304" pitchFamily="18" charset="0"/>
              </a:rPr>
              <a:t>А</a:t>
            </a:r>
            <a:r>
              <a:rPr lang="sr-Latn-CS" sz="2400" smtClean="0">
                <a:latin typeface="Times New Roman" panose="02020603050405020304" pitchFamily="18" charset="0"/>
                <a:cs typeface="Times New Roman" panose="02020603050405020304" pitchFamily="18" charset="0"/>
              </a:rPr>
              <a:t>Д</a:t>
            </a:r>
          </a:p>
          <a:p>
            <a:pPr eaLnBrk="1" hangingPunct="1">
              <a:buFontTx/>
              <a:buNone/>
            </a:pPr>
            <a:endParaRPr lang="en-US" smtClean="0">
              <a:latin typeface="Comic Sans MS" panose="030F0702030302020204" pitchFamily="66" charset="0"/>
            </a:endParaRPr>
          </a:p>
          <a:p>
            <a:pPr eaLnBrk="1" hangingPunct="1"/>
            <a:endParaRPr lang="en-US" sz="2800" smtClean="0"/>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0608878"/>
      </p:ext>
    </p:extLst>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sr-Latn-CS" dirty="0" smtClean="0">
                <a:ln>
                  <a:noFill/>
                </a:ln>
                <a:latin typeface="+mn-lt"/>
              </a:rPr>
              <a:t>Дијагноза </a:t>
            </a:r>
            <a:endParaRPr lang="en-US" dirty="0" smtClean="0">
              <a:ln>
                <a:noFill/>
              </a:ln>
              <a:latin typeface="+mn-lt"/>
            </a:endParaRPr>
          </a:p>
        </p:txBody>
      </p:sp>
      <p:sp>
        <p:nvSpPr>
          <p:cNvPr id="47107" name="Rectangle 3"/>
          <p:cNvSpPr>
            <a:spLocks noGrp="1" noChangeArrowheads="1"/>
          </p:cNvSpPr>
          <p:nvPr>
            <p:ph idx="1"/>
          </p:nvPr>
        </p:nvSpPr>
        <p:spPr/>
        <p:txBody>
          <a:bodyPr/>
          <a:lstStyle/>
          <a:p>
            <a:pPr eaLnBrk="1" hangingPunct="1">
              <a:lnSpc>
                <a:spcPct val="90000"/>
              </a:lnSpc>
            </a:pPr>
            <a:r>
              <a:rPr lang="sr-Latn-CS" sz="2000" smtClean="0">
                <a:latin typeface="Times New Roman" panose="02020603050405020304" pitchFamily="18" charset="0"/>
                <a:cs typeface="Times New Roman" panose="02020603050405020304" pitchFamily="18" charset="0"/>
              </a:rPr>
              <a:t>Категорије</a:t>
            </a:r>
            <a:r>
              <a:rPr lang="en-US" sz="2000" smtClean="0">
                <a:latin typeface="Times New Roman" panose="02020603050405020304" pitchFamily="18" charset="0"/>
                <a:cs typeface="Times New Roman" panose="02020603050405020304" pitchFamily="18" charset="0"/>
              </a:rPr>
              <a:t>: </a:t>
            </a:r>
            <a:endParaRPr lang="sr-Latn-CS" sz="2000" smtClean="0">
              <a:latin typeface="Times New Roman" panose="02020603050405020304" pitchFamily="18" charset="0"/>
              <a:cs typeface="Times New Roman" panose="02020603050405020304" pitchFamily="18" charset="0"/>
            </a:endParaRPr>
          </a:p>
          <a:p>
            <a:pPr lvl="1" eaLnBrk="1" hangingPunct="1">
              <a:lnSpc>
                <a:spcPct val="90000"/>
              </a:lnSpc>
            </a:pPr>
            <a:r>
              <a:rPr lang="sr-Latn-CS" smtClean="0">
                <a:latin typeface="Times New Roman" panose="02020603050405020304" pitchFamily="18" charset="0"/>
                <a:cs typeface="Times New Roman" panose="02020603050405020304" pitchFamily="18" charset="0"/>
              </a:rPr>
              <a:t>Клиничке</a:t>
            </a:r>
            <a:endParaRPr lang="es-ES" smtClean="0">
              <a:latin typeface="Times New Roman" panose="02020603050405020304" pitchFamily="18" charset="0"/>
              <a:cs typeface="Times New Roman" panose="02020603050405020304" pitchFamily="18" charset="0"/>
            </a:endParaRPr>
          </a:p>
          <a:p>
            <a:pPr lvl="1" eaLnBrk="1" hangingPunct="1">
              <a:lnSpc>
                <a:spcPct val="90000"/>
              </a:lnSpc>
              <a:buFontTx/>
              <a:buNone/>
            </a:pPr>
            <a:endParaRPr lang="sr-Latn-CS" smtClean="0">
              <a:latin typeface="Times New Roman" panose="02020603050405020304" pitchFamily="18" charset="0"/>
              <a:cs typeface="Times New Roman" panose="02020603050405020304" pitchFamily="18" charset="0"/>
            </a:endParaRPr>
          </a:p>
          <a:p>
            <a:pPr lvl="1" eaLnBrk="1" hangingPunct="1">
              <a:lnSpc>
                <a:spcPct val="90000"/>
              </a:lnSpc>
            </a:pPr>
            <a:r>
              <a:rPr lang="sr-Latn-CS" smtClean="0">
                <a:latin typeface="Times New Roman" panose="02020603050405020304" pitchFamily="18" charset="0"/>
                <a:cs typeface="Times New Roman" panose="02020603050405020304" pitchFamily="18" charset="0"/>
              </a:rPr>
              <a:t>Фармаколошки тестови </a:t>
            </a:r>
            <a:endParaRPr lang="en-US" smtClean="0">
              <a:latin typeface="Times New Roman" panose="02020603050405020304" pitchFamily="18" charset="0"/>
              <a:cs typeface="Times New Roman" panose="02020603050405020304" pitchFamily="18" charset="0"/>
            </a:endParaRPr>
          </a:p>
          <a:p>
            <a:pPr lvl="1" eaLnBrk="1" hangingPunct="1">
              <a:lnSpc>
                <a:spcPct val="90000"/>
              </a:lnSpc>
            </a:pPr>
            <a:r>
              <a:rPr lang="en-US" smtClean="0">
                <a:latin typeface="Times New Roman" panose="02020603050405020304" pitchFamily="18" charset="0"/>
                <a:cs typeface="Times New Roman" panose="02020603050405020304" pitchFamily="18" charset="0"/>
              </a:rPr>
              <a:t>Радиоло</a:t>
            </a:r>
            <a:r>
              <a:rPr lang="sr-Latn-CS" smtClean="0">
                <a:latin typeface="Times New Roman" panose="02020603050405020304" pitchFamily="18" charset="0"/>
                <a:cs typeface="Times New Roman" panose="02020603050405020304" pitchFamily="18" charset="0"/>
              </a:rPr>
              <a:t>шка евалуација</a:t>
            </a:r>
            <a:endParaRPr lang="en-US" smtClean="0">
              <a:latin typeface="Times New Roman" panose="02020603050405020304" pitchFamily="18" charset="0"/>
              <a:cs typeface="Times New Roman" panose="02020603050405020304" pitchFamily="18" charset="0"/>
            </a:endParaRPr>
          </a:p>
          <a:p>
            <a:pPr lvl="1" eaLnBrk="1" hangingPunct="1">
              <a:lnSpc>
                <a:spcPct val="90000"/>
              </a:lnSpc>
            </a:pPr>
            <a:r>
              <a:rPr lang="en-US" smtClean="0">
                <a:latin typeface="Times New Roman" panose="02020603050405020304" pitchFamily="18" charset="0"/>
                <a:cs typeface="Times New Roman" panose="02020603050405020304" pitchFamily="18" charset="0"/>
              </a:rPr>
              <a:t>Неуро</a:t>
            </a:r>
            <a:r>
              <a:rPr lang="sr-Latn-CS" smtClean="0">
                <a:latin typeface="Times New Roman" panose="02020603050405020304" pitchFamily="18" charset="0"/>
                <a:cs typeface="Times New Roman" panose="02020603050405020304" pitchFamily="18" charset="0"/>
              </a:rPr>
              <a:t>физиолошки тестови</a:t>
            </a:r>
            <a:endParaRPr lang="en-US" smtClean="0">
              <a:latin typeface="Times New Roman" panose="02020603050405020304" pitchFamily="18" charset="0"/>
              <a:cs typeface="Times New Roman" panose="02020603050405020304" pitchFamily="18" charset="0"/>
            </a:endParaRPr>
          </a:p>
          <a:p>
            <a:pPr lvl="1" eaLnBrk="1" hangingPunct="1">
              <a:lnSpc>
                <a:spcPct val="90000"/>
              </a:lnSpc>
            </a:pPr>
            <a:r>
              <a:rPr lang="en-US" smtClean="0">
                <a:latin typeface="Times New Roman" panose="02020603050405020304" pitchFamily="18" charset="0"/>
                <a:cs typeface="Times New Roman" panose="02020603050405020304" pitchFamily="18" charset="0"/>
              </a:rPr>
              <a:t>Биохеми</a:t>
            </a:r>
            <a:r>
              <a:rPr lang="sr-Latn-CS" smtClean="0">
                <a:latin typeface="Times New Roman" panose="02020603050405020304" pitchFamily="18" charset="0"/>
                <a:cs typeface="Times New Roman" panose="02020603050405020304" pitchFamily="18" charset="0"/>
              </a:rPr>
              <a:t>јски </a:t>
            </a:r>
            <a:r>
              <a:rPr lang="en-US" smtClean="0">
                <a:latin typeface="Times New Roman" panose="02020603050405020304" pitchFamily="18" charset="0"/>
                <a:cs typeface="Times New Roman" panose="02020603050405020304" pitchFamily="18" charset="0"/>
              </a:rPr>
              <a:t>тест</a:t>
            </a:r>
            <a:r>
              <a:rPr lang="sr-Latn-CS" smtClean="0">
                <a:latin typeface="Times New Roman" panose="02020603050405020304" pitchFamily="18" charset="0"/>
                <a:cs typeface="Times New Roman" panose="02020603050405020304" pitchFamily="18" charset="0"/>
              </a:rPr>
              <a:t>ови</a:t>
            </a:r>
            <a:endParaRPr lang="en-US" smtClean="0">
              <a:latin typeface="Times New Roman" panose="02020603050405020304" pitchFamily="18" charset="0"/>
              <a:cs typeface="Times New Roman" panose="02020603050405020304" pitchFamily="18" charset="0"/>
            </a:endParaRPr>
          </a:p>
          <a:p>
            <a:pPr lvl="1" eaLnBrk="1" hangingPunct="1">
              <a:lnSpc>
                <a:spcPct val="90000"/>
              </a:lnSpc>
            </a:pPr>
            <a:r>
              <a:rPr lang="sr-Latn-CS" smtClean="0">
                <a:latin typeface="Times New Roman" panose="02020603050405020304" pitchFamily="18" charset="0"/>
                <a:cs typeface="Times New Roman" panose="02020603050405020304" pitchFamily="18" charset="0"/>
              </a:rPr>
              <a:t>Преглед ликвора</a:t>
            </a:r>
          </a:p>
          <a:p>
            <a:pPr lvl="1" eaLnBrk="1" hangingPunct="1">
              <a:lnSpc>
                <a:spcPct val="90000"/>
              </a:lnSpc>
            </a:pPr>
            <a:r>
              <a:rPr lang="sr-Latn-CS" smtClean="0">
                <a:latin typeface="Times New Roman" panose="02020603050405020304" pitchFamily="18" charset="0"/>
                <a:cs typeface="Times New Roman" panose="02020603050405020304" pitchFamily="18" charset="0"/>
              </a:rPr>
              <a:t>О</a:t>
            </a:r>
            <a:r>
              <a:rPr lang="en-US" smtClean="0">
                <a:latin typeface="Times New Roman" panose="02020603050405020304" pitchFamily="18" charset="0"/>
                <a:cs typeface="Times New Roman" panose="02020603050405020304" pitchFamily="18" charset="0"/>
              </a:rPr>
              <a:t>лфа</a:t>
            </a:r>
            <a:r>
              <a:rPr lang="sr-Latn-CS" smtClean="0">
                <a:latin typeface="Times New Roman" panose="02020603050405020304" pitchFamily="18" charset="0"/>
                <a:cs typeface="Times New Roman" panose="02020603050405020304" pitchFamily="18" charset="0"/>
              </a:rPr>
              <a:t>ктивни т</a:t>
            </a:r>
            <a:r>
              <a:rPr lang="en-US" smtClean="0">
                <a:latin typeface="Times New Roman" panose="02020603050405020304" pitchFamily="18" charset="0"/>
                <a:cs typeface="Times New Roman" panose="02020603050405020304" pitchFamily="18" charset="0"/>
              </a:rPr>
              <a:t>ест</a:t>
            </a:r>
            <a:r>
              <a:rPr lang="sr-Latn-CS" smtClean="0">
                <a:latin typeface="Times New Roman" panose="02020603050405020304" pitchFamily="18" charset="0"/>
                <a:cs typeface="Times New Roman" panose="02020603050405020304" pitchFamily="18" charset="0"/>
              </a:rPr>
              <a:t>ови</a:t>
            </a:r>
            <a:endParaRPr lang="en-US" smtClean="0">
              <a:latin typeface="Times New Roman" panose="02020603050405020304" pitchFamily="18" charset="0"/>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374482"/>
      </p:ext>
    </p:extLst>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sr-Latn-CS" sz="3600" smtClean="0">
                <a:ln>
                  <a:noFill/>
                </a:ln>
                <a:latin typeface="Times New Roman" panose="02020603050405020304" pitchFamily="18" charset="0"/>
                <a:cs typeface="Times New Roman" panose="02020603050405020304" pitchFamily="18" charset="0"/>
              </a:rPr>
              <a:t>Препоруке ААН за дијагнозу ПБ</a:t>
            </a:r>
            <a:br>
              <a:rPr lang="sr-Latn-CS" sz="3600" smtClean="0">
                <a:ln>
                  <a:noFill/>
                </a:ln>
                <a:latin typeface="Times New Roman" panose="02020603050405020304" pitchFamily="18" charset="0"/>
                <a:cs typeface="Times New Roman" panose="02020603050405020304" pitchFamily="18" charset="0"/>
              </a:rPr>
            </a:br>
            <a:r>
              <a:rPr lang="sr-Latn-CS" sz="2400" smtClean="0">
                <a:ln>
                  <a:noFill/>
                </a:ln>
                <a:latin typeface="Times New Roman" panose="02020603050405020304" pitchFamily="18" charset="0"/>
                <a:cs typeface="Times New Roman" panose="02020603050405020304" pitchFamily="18" charset="0"/>
              </a:rPr>
              <a:t>Клиничка слика</a:t>
            </a:r>
            <a:endParaRPr lang="en-US" sz="2400" smtClean="0">
              <a:ln>
                <a:noFill/>
              </a:ln>
              <a:latin typeface="Times New Roman" panose="02020603050405020304" pitchFamily="18" charset="0"/>
              <a:cs typeface="Times New Roman" panose="02020603050405020304" pitchFamily="18" charset="0"/>
            </a:endParaRPr>
          </a:p>
        </p:txBody>
      </p:sp>
      <p:sp>
        <p:nvSpPr>
          <p:cNvPr id="48131" name="Rectangle 3"/>
          <p:cNvSpPr>
            <a:spLocks noGrp="1" noChangeArrowheads="1"/>
          </p:cNvSpPr>
          <p:nvPr>
            <p:ph idx="1"/>
          </p:nvPr>
        </p:nvSpPr>
        <p:spPr>
          <a:xfrm>
            <a:off x="755650" y="2349500"/>
            <a:ext cx="8594725" cy="4764088"/>
          </a:xfrm>
        </p:spPr>
        <p:txBody>
          <a:bodyPr/>
          <a:lstStyle/>
          <a:p>
            <a:pPr eaLnBrk="1" hangingPunct="1">
              <a:lnSpc>
                <a:spcPct val="90000"/>
              </a:lnSpc>
            </a:pPr>
            <a:r>
              <a:rPr lang="en-US" sz="1800" smtClean="0">
                <a:solidFill>
                  <a:schemeClr val="tx1"/>
                </a:solidFill>
                <a:cs typeface="Times New Roman" panose="02020603050405020304" pitchFamily="18" charset="0"/>
              </a:rPr>
              <a:t>Фа</a:t>
            </a:r>
            <a:r>
              <a:rPr lang="sr-Latn-CS" sz="1800" smtClean="0">
                <a:solidFill>
                  <a:schemeClr val="tx1"/>
                </a:solidFill>
                <a:cs typeface="Times New Roman" panose="02020603050405020304" pitchFamily="18" charset="0"/>
              </a:rPr>
              <a:t>к</a:t>
            </a:r>
            <a:r>
              <a:rPr lang="en-US" sz="1800" smtClean="0">
                <a:solidFill>
                  <a:schemeClr val="tx1"/>
                </a:solidFill>
                <a:cs typeface="Times New Roman" panose="02020603050405020304" pitchFamily="18" charset="0"/>
              </a:rPr>
              <a:t>тор</a:t>
            </a:r>
            <a:r>
              <a:rPr lang="sr-Latn-CS" sz="1800" smtClean="0">
                <a:solidFill>
                  <a:schemeClr val="tx1"/>
                </a:solidFill>
                <a:cs typeface="Times New Roman" panose="02020603050405020304" pitchFamily="18" charset="0"/>
              </a:rPr>
              <a:t>и који говоре против </a:t>
            </a:r>
            <a:r>
              <a:rPr lang="en-US" sz="1800" smtClean="0">
                <a:solidFill>
                  <a:schemeClr val="tx1"/>
                </a:solidFill>
                <a:cs typeface="Times New Roman" panose="02020603050405020304" pitchFamily="18" charset="0"/>
              </a:rPr>
              <a:t>П</a:t>
            </a:r>
            <a:r>
              <a:rPr lang="sr-Latn-CS" sz="1800" smtClean="0">
                <a:solidFill>
                  <a:schemeClr val="tx1"/>
                </a:solidFill>
                <a:cs typeface="Times New Roman" panose="02020603050405020304" pitchFamily="18" charset="0"/>
              </a:rPr>
              <a:t>Б а за друге </a:t>
            </a:r>
            <a:r>
              <a:rPr lang="en-US" sz="1800" smtClean="0">
                <a:solidFill>
                  <a:schemeClr val="tx1"/>
                </a:solidFill>
                <a:cs typeface="Times New Roman" panose="02020603050405020304" pitchFamily="18" charset="0"/>
              </a:rPr>
              <a:t>паркинсон</a:t>
            </a:r>
            <a:r>
              <a:rPr lang="sr-Latn-CS" sz="1800" smtClean="0">
                <a:solidFill>
                  <a:schemeClr val="tx1"/>
                </a:solidFill>
                <a:cs typeface="Times New Roman" panose="02020603050405020304" pitchFamily="18" charset="0"/>
              </a:rPr>
              <a:t>е</a:t>
            </a:r>
            <a:r>
              <a:rPr lang="en-US" sz="1800" smtClean="0">
                <a:solidFill>
                  <a:schemeClr val="tx1"/>
                </a:solidFill>
                <a:cs typeface="Times New Roman" panose="02020603050405020304" pitchFamily="18" charset="0"/>
              </a:rPr>
              <a:t> с</a:t>
            </a:r>
            <a:r>
              <a:rPr lang="sr-Latn-CS" sz="1800" smtClean="0">
                <a:solidFill>
                  <a:schemeClr val="tx1"/>
                </a:solidFill>
                <a:cs typeface="Times New Roman" panose="02020603050405020304" pitchFamily="18" charset="0"/>
              </a:rPr>
              <a:t>и</a:t>
            </a:r>
            <a:r>
              <a:rPr lang="en-US" sz="1800" smtClean="0">
                <a:solidFill>
                  <a:schemeClr val="tx1"/>
                </a:solidFill>
                <a:cs typeface="Times New Roman" panose="02020603050405020304" pitchFamily="18" charset="0"/>
              </a:rPr>
              <a:t>ндроме</a:t>
            </a:r>
            <a:r>
              <a:rPr lang="sr-Latn-CS" sz="1800" smtClean="0">
                <a:solidFill>
                  <a:schemeClr val="tx1"/>
                </a:solidFill>
                <a:cs typeface="Times New Roman" panose="02020603050405020304" pitchFamily="18" charset="0"/>
              </a:rPr>
              <a:t> у раној фази болести</a:t>
            </a:r>
            <a:r>
              <a:rPr lang="en-US" sz="1800" smtClean="0">
                <a:solidFill>
                  <a:schemeClr val="tx1"/>
                </a:solidFill>
                <a:cs typeface="Times New Roman" panose="02020603050405020304" pitchFamily="18" charset="0"/>
              </a:rPr>
              <a:t> </a:t>
            </a:r>
          </a:p>
          <a:p>
            <a:pPr lvl="1" eaLnBrk="1" hangingPunct="1">
              <a:lnSpc>
                <a:spcPct val="90000"/>
              </a:lnSpc>
            </a:pPr>
            <a:r>
              <a:rPr lang="en-US" sz="1800" smtClean="0">
                <a:solidFill>
                  <a:schemeClr val="tx1"/>
                </a:solidFill>
                <a:cs typeface="Times New Roman" panose="02020603050405020304" pitchFamily="18" charset="0"/>
              </a:rPr>
              <a:t>С</a:t>
            </a:r>
            <a:r>
              <a:rPr lang="sr-Latn-CS" sz="1800" smtClean="0">
                <a:solidFill>
                  <a:schemeClr val="tx1"/>
                </a:solidFill>
                <a:cs typeface="Times New Roman" panose="02020603050405020304" pitchFamily="18" charset="0"/>
              </a:rPr>
              <a:t>и</a:t>
            </a:r>
            <a:r>
              <a:rPr lang="en-US" sz="1800" smtClean="0">
                <a:solidFill>
                  <a:schemeClr val="tx1"/>
                </a:solidFill>
                <a:cs typeface="Times New Roman" panose="02020603050405020304" pitchFamily="18" charset="0"/>
              </a:rPr>
              <a:t>метр</a:t>
            </a:r>
            <a:r>
              <a:rPr lang="sr-Latn-CS" sz="1800" smtClean="0">
                <a:solidFill>
                  <a:schemeClr val="tx1"/>
                </a:solidFill>
                <a:cs typeface="Times New Roman" panose="02020603050405020304" pitchFamily="18" charset="0"/>
              </a:rPr>
              <a:t>ија</a:t>
            </a:r>
            <a:r>
              <a:rPr lang="en-US" sz="1800" smtClean="0">
                <a:solidFill>
                  <a:schemeClr val="tx1"/>
                </a:solidFill>
                <a:cs typeface="Times New Roman" panose="02020603050405020304" pitchFamily="18" charset="0"/>
              </a:rPr>
              <a:t> мотор</a:t>
            </a:r>
            <a:r>
              <a:rPr lang="sr-Latn-CS" sz="1800" smtClean="0">
                <a:solidFill>
                  <a:schemeClr val="tx1"/>
                </a:solidFill>
                <a:cs typeface="Times New Roman" panose="02020603050405020304" pitchFamily="18" charset="0"/>
              </a:rPr>
              <a:t>них</a:t>
            </a:r>
            <a:r>
              <a:rPr lang="en-US" sz="1800" smtClean="0">
                <a:solidFill>
                  <a:schemeClr val="tx1"/>
                </a:solidFill>
                <a:cs typeface="Times New Roman" panose="02020603050405020304" pitchFamily="18" charset="0"/>
              </a:rPr>
              <a:t> </a:t>
            </a:r>
            <a:r>
              <a:rPr lang="sr-Latn-CS" sz="1800" smtClean="0">
                <a:solidFill>
                  <a:schemeClr val="tx1"/>
                </a:solidFill>
                <a:cs typeface="Times New Roman" panose="02020603050405020304" pitchFamily="18" charset="0"/>
              </a:rPr>
              <a:t>знакова</a:t>
            </a:r>
            <a:r>
              <a:rPr lang="en-US" sz="1800" smtClean="0">
                <a:solidFill>
                  <a:schemeClr val="tx1"/>
                </a:solidFill>
                <a:cs typeface="Times New Roman" panose="02020603050405020304" pitchFamily="18" charset="0"/>
              </a:rPr>
              <a:t> </a:t>
            </a:r>
          </a:p>
          <a:p>
            <a:pPr lvl="1" eaLnBrk="1" hangingPunct="1">
              <a:lnSpc>
                <a:spcPct val="90000"/>
              </a:lnSpc>
            </a:pPr>
            <a:r>
              <a:rPr lang="sr-Latn-CS" sz="1800" smtClean="0">
                <a:solidFill>
                  <a:schemeClr val="tx1"/>
                </a:solidFill>
                <a:cs typeface="Times New Roman" panose="02020603050405020304" pitchFamily="18" charset="0"/>
              </a:rPr>
              <a:t>Недостатак тремора</a:t>
            </a:r>
            <a:r>
              <a:rPr lang="en-US" sz="1800" smtClean="0">
                <a:solidFill>
                  <a:schemeClr val="tx1"/>
                </a:solidFill>
                <a:cs typeface="Times New Roman" panose="02020603050405020304" pitchFamily="18" charset="0"/>
              </a:rPr>
              <a:t> </a:t>
            </a:r>
          </a:p>
          <a:p>
            <a:pPr lvl="1" eaLnBrk="1" hangingPunct="1">
              <a:lnSpc>
                <a:spcPct val="90000"/>
              </a:lnSpc>
            </a:pPr>
            <a:r>
              <a:rPr lang="sr-Latn-CS" sz="1800" smtClean="0">
                <a:solidFill>
                  <a:schemeClr val="tx1"/>
                </a:solidFill>
                <a:cs typeface="Times New Roman" panose="02020603050405020304" pitchFamily="18" charset="0"/>
              </a:rPr>
              <a:t>Слаб одговор на </a:t>
            </a:r>
            <a:r>
              <a:rPr lang="en-US" sz="1800" smtClean="0">
                <a:solidFill>
                  <a:schemeClr val="tx1"/>
                </a:solidFill>
                <a:cs typeface="Times New Roman" panose="02020603050405020304" pitchFamily="18" charset="0"/>
              </a:rPr>
              <a:t>леводоп</a:t>
            </a:r>
            <a:r>
              <a:rPr lang="sr-Latn-CS" sz="1800" smtClean="0">
                <a:solidFill>
                  <a:schemeClr val="tx1"/>
                </a:solidFill>
                <a:cs typeface="Times New Roman" panose="02020603050405020304" pitchFamily="18" charset="0"/>
              </a:rPr>
              <a:t>у</a:t>
            </a:r>
            <a:endParaRPr lang="en-US" sz="1800" smtClean="0">
              <a:solidFill>
                <a:schemeClr val="tx1"/>
              </a:solidFill>
              <a:cs typeface="Times New Roman" panose="02020603050405020304" pitchFamily="18" charset="0"/>
            </a:endParaRPr>
          </a:p>
          <a:p>
            <a:pPr lvl="1" eaLnBrk="1" hangingPunct="1">
              <a:lnSpc>
                <a:spcPct val="90000"/>
              </a:lnSpc>
            </a:pPr>
            <a:r>
              <a:rPr lang="sr-Latn-CS" sz="1800" smtClean="0">
                <a:solidFill>
                  <a:schemeClr val="tx1"/>
                </a:solidFill>
                <a:cs typeface="Times New Roman" panose="02020603050405020304" pitchFamily="18" charset="0"/>
              </a:rPr>
              <a:t>Падање рано у току болести</a:t>
            </a:r>
            <a:r>
              <a:rPr lang="en-US" sz="1800" smtClean="0">
                <a:solidFill>
                  <a:schemeClr val="tx1"/>
                </a:solidFill>
                <a:cs typeface="Times New Roman" panose="02020603050405020304" pitchFamily="18" charset="0"/>
              </a:rPr>
              <a:t> </a:t>
            </a:r>
          </a:p>
          <a:p>
            <a:pPr lvl="1" eaLnBrk="1" hangingPunct="1">
              <a:lnSpc>
                <a:spcPct val="90000"/>
              </a:lnSpc>
            </a:pPr>
            <a:r>
              <a:rPr lang="en-US" sz="1800" smtClean="0">
                <a:solidFill>
                  <a:schemeClr val="tx1"/>
                </a:solidFill>
                <a:cs typeface="Times New Roman" panose="02020603050405020304" pitchFamily="18" charset="0"/>
              </a:rPr>
              <a:t>Д</a:t>
            </a:r>
            <a:r>
              <a:rPr lang="sr-Latn-CS" sz="1800" smtClean="0">
                <a:solidFill>
                  <a:schemeClr val="tx1"/>
                </a:solidFill>
                <a:cs typeface="Times New Roman" panose="02020603050405020304" pitchFamily="18" charset="0"/>
              </a:rPr>
              <a:t>и</a:t>
            </a:r>
            <a:r>
              <a:rPr lang="en-US" sz="1800" smtClean="0">
                <a:solidFill>
                  <a:schemeClr val="tx1"/>
                </a:solidFill>
                <a:cs typeface="Times New Roman" panose="02020603050405020304" pitchFamily="18" charset="0"/>
              </a:rPr>
              <a:t>саутономи</a:t>
            </a:r>
            <a:r>
              <a:rPr lang="sr-Latn-CS" sz="1800" smtClean="0">
                <a:solidFill>
                  <a:schemeClr val="tx1"/>
                </a:solidFill>
                <a:cs typeface="Times New Roman" panose="02020603050405020304" pitchFamily="18" charset="0"/>
              </a:rPr>
              <a:t>ј</a:t>
            </a:r>
            <a:r>
              <a:rPr lang="en-US" sz="1800" smtClean="0">
                <a:solidFill>
                  <a:schemeClr val="tx1"/>
                </a:solidFill>
                <a:cs typeface="Times New Roman" panose="02020603050405020304" pitchFamily="18" charset="0"/>
              </a:rPr>
              <a:t>а </a:t>
            </a:r>
            <a:r>
              <a:rPr lang="sr-Latn-CS" sz="1800" smtClean="0">
                <a:solidFill>
                  <a:schemeClr val="tx1"/>
                </a:solidFill>
                <a:cs typeface="Times New Roman" panose="02020603050405020304" pitchFamily="18" charset="0"/>
              </a:rPr>
              <a:t>рано у току болести</a:t>
            </a:r>
            <a:endParaRPr lang="en-US" sz="1800" smtClean="0">
              <a:solidFill>
                <a:schemeClr val="tx1"/>
              </a:solidFill>
              <a:cs typeface="Times New Roman" panose="02020603050405020304" pitchFamily="18" charset="0"/>
            </a:endParaRPr>
          </a:p>
          <a:p>
            <a:pPr lvl="1" eaLnBrk="1" hangingPunct="1">
              <a:lnSpc>
                <a:spcPct val="90000"/>
              </a:lnSpc>
            </a:pPr>
            <a:r>
              <a:rPr lang="sr-Latn-CS" sz="1800" smtClean="0">
                <a:solidFill>
                  <a:schemeClr val="tx1"/>
                </a:solidFill>
                <a:cs typeface="Times New Roman" panose="02020603050405020304" pitchFamily="18" charset="0"/>
              </a:rPr>
              <a:t>Брза прогресија болести</a:t>
            </a:r>
            <a:endParaRPr lang="en-US" sz="1800" smtClean="0">
              <a:solidFill>
                <a:schemeClr val="tx1"/>
              </a:solidFill>
              <a:cs typeface="Times New Roman" panose="02020603050405020304" pitchFamily="18" charset="0"/>
            </a:endParaRPr>
          </a:p>
          <a:p>
            <a:pPr eaLnBrk="1" hangingPunct="1">
              <a:lnSpc>
                <a:spcPct val="90000"/>
              </a:lnSpc>
            </a:pPr>
            <a:r>
              <a:rPr lang="en-US" sz="1800" smtClean="0">
                <a:solidFill>
                  <a:schemeClr val="tx1"/>
                </a:solidFill>
                <a:cs typeface="Times New Roman" panose="02020603050405020304" pitchFamily="18" charset="0"/>
              </a:rPr>
              <a:t>Лонгитудинал</a:t>
            </a:r>
            <a:r>
              <a:rPr lang="sr-Latn-CS" sz="1800" smtClean="0">
                <a:solidFill>
                  <a:schemeClr val="tx1"/>
                </a:solidFill>
                <a:cs typeface="Times New Roman" panose="02020603050405020304" pitchFamily="18" charset="0"/>
              </a:rPr>
              <a:t>но праћење – јако важно</a:t>
            </a:r>
            <a:r>
              <a:rPr lang="en-US" sz="1800" smtClean="0">
                <a:solidFill>
                  <a:schemeClr val="tx1"/>
                </a:solidFill>
                <a:cs typeface="Times New Roman" panose="02020603050405020304" pitchFamily="18" charset="0"/>
              </a:rPr>
              <a:t> </a:t>
            </a:r>
          </a:p>
          <a:p>
            <a:pPr lvl="1" eaLnBrk="1" hangingPunct="1">
              <a:lnSpc>
                <a:spcPct val="90000"/>
              </a:lnSpc>
            </a:pPr>
            <a:r>
              <a:rPr lang="sr-Latn-CS" sz="1800" smtClean="0">
                <a:solidFill>
                  <a:schemeClr val="tx1"/>
                </a:solidFill>
                <a:cs typeface="Times New Roman" panose="02020603050405020304" pitchFamily="18" charset="0"/>
              </a:rPr>
              <a:t>Недостатак </a:t>
            </a:r>
            <a:r>
              <a:rPr lang="en-US" sz="1800" smtClean="0">
                <a:solidFill>
                  <a:schemeClr val="tx1"/>
                </a:solidFill>
                <a:cs typeface="Times New Roman" panose="02020603050405020304" pitchFamily="18" charset="0"/>
              </a:rPr>
              <a:t>аутоном</a:t>
            </a:r>
            <a:r>
              <a:rPr lang="sr-Latn-CS" sz="1800" smtClean="0">
                <a:solidFill>
                  <a:schemeClr val="tx1"/>
                </a:solidFill>
                <a:cs typeface="Times New Roman" panose="02020603050405020304" pitchFamily="18" charset="0"/>
              </a:rPr>
              <a:t>н</a:t>
            </a:r>
            <a:r>
              <a:rPr lang="en-US" sz="1800" smtClean="0">
                <a:solidFill>
                  <a:schemeClr val="tx1"/>
                </a:solidFill>
                <a:cs typeface="Times New Roman" panose="02020603050405020304" pitchFamily="18" charset="0"/>
              </a:rPr>
              <a:t>и</a:t>
            </a:r>
            <a:r>
              <a:rPr lang="sr-Latn-CS" sz="1800" smtClean="0">
                <a:solidFill>
                  <a:schemeClr val="tx1"/>
                </a:solidFill>
                <a:cs typeface="Times New Roman" panose="02020603050405020304" pitchFamily="18" charset="0"/>
              </a:rPr>
              <a:t>х</a:t>
            </a:r>
            <a:r>
              <a:rPr lang="en-US" sz="1800" smtClean="0">
                <a:solidFill>
                  <a:schemeClr val="tx1"/>
                </a:solidFill>
                <a:cs typeface="Times New Roman" panose="02020603050405020304" pitchFamily="18" charset="0"/>
              </a:rPr>
              <a:t>, о</a:t>
            </a:r>
            <a:r>
              <a:rPr lang="sr-Latn-CS" sz="1800" smtClean="0">
                <a:solidFill>
                  <a:schemeClr val="tx1"/>
                </a:solidFill>
                <a:cs typeface="Times New Roman" panose="02020603050405020304" pitchFamily="18" charset="0"/>
              </a:rPr>
              <a:t>к</a:t>
            </a:r>
            <a:r>
              <a:rPr lang="en-US" sz="1800" smtClean="0">
                <a:solidFill>
                  <a:schemeClr val="tx1"/>
                </a:solidFill>
                <a:cs typeface="Times New Roman" panose="02020603050405020304" pitchFamily="18" charset="0"/>
              </a:rPr>
              <a:t>уломотор</a:t>
            </a:r>
            <a:r>
              <a:rPr lang="sr-Latn-CS" sz="1800" smtClean="0">
                <a:solidFill>
                  <a:schemeClr val="tx1"/>
                </a:solidFill>
                <a:cs typeface="Times New Roman" panose="02020603050405020304" pitchFamily="18" charset="0"/>
              </a:rPr>
              <a:t>них и</a:t>
            </a:r>
            <a:r>
              <a:rPr lang="en-US" sz="1800" smtClean="0">
                <a:solidFill>
                  <a:schemeClr val="tx1"/>
                </a:solidFill>
                <a:cs typeface="Times New Roman" panose="02020603050405020304" pitchFamily="18" charset="0"/>
              </a:rPr>
              <a:t> </a:t>
            </a:r>
            <a:r>
              <a:rPr lang="sr-Latn-CS" sz="1800" smtClean="0">
                <a:solidFill>
                  <a:schemeClr val="tx1"/>
                </a:solidFill>
                <a:cs typeface="Times New Roman" panose="02020603050405020304" pitchFamily="18" charset="0"/>
              </a:rPr>
              <a:t>к</a:t>
            </a:r>
            <a:r>
              <a:rPr lang="en-US" sz="1800" smtClean="0">
                <a:solidFill>
                  <a:schemeClr val="tx1"/>
                </a:solidFill>
                <a:cs typeface="Times New Roman" panose="02020603050405020304" pitchFamily="18" charset="0"/>
              </a:rPr>
              <a:t>огнитив</a:t>
            </a:r>
            <a:r>
              <a:rPr lang="sr-Latn-CS" sz="1800" smtClean="0">
                <a:solidFill>
                  <a:schemeClr val="tx1"/>
                </a:solidFill>
                <a:cs typeface="Times New Roman" panose="02020603050405020304" pitchFamily="18" charset="0"/>
              </a:rPr>
              <a:t>них</a:t>
            </a:r>
            <a:r>
              <a:rPr lang="en-US" sz="1800" smtClean="0">
                <a:solidFill>
                  <a:schemeClr val="tx1"/>
                </a:solidFill>
                <a:cs typeface="Times New Roman" panose="02020603050405020304" pitchFamily="18" charset="0"/>
              </a:rPr>
              <a:t> абнормал</a:t>
            </a:r>
            <a:r>
              <a:rPr lang="sr-Latn-CS" sz="1800" smtClean="0">
                <a:solidFill>
                  <a:schemeClr val="tx1"/>
                </a:solidFill>
                <a:cs typeface="Times New Roman" panose="02020603050405020304" pitchFamily="18" charset="0"/>
              </a:rPr>
              <a:t>ности у току </a:t>
            </a:r>
            <a:r>
              <a:rPr lang="en-US" sz="1800" smtClean="0">
                <a:solidFill>
                  <a:schemeClr val="tx1"/>
                </a:solidFill>
                <a:cs typeface="Times New Roman" panose="02020603050405020304" pitchFamily="18" charset="0"/>
              </a:rPr>
              <a:t>5 </a:t>
            </a:r>
            <a:r>
              <a:rPr lang="sr-Latn-CS" sz="1800" smtClean="0">
                <a:solidFill>
                  <a:schemeClr val="tx1"/>
                </a:solidFill>
                <a:cs typeface="Times New Roman" panose="02020603050405020304" pitchFamily="18" charset="0"/>
              </a:rPr>
              <a:t>година подржава </a:t>
            </a:r>
            <a:r>
              <a:rPr lang="en-US" sz="1800" smtClean="0">
                <a:solidFill>
                  <a:schemeClr val="tx1"/>
                </a:solidFill>
                <a:cs typeface="Times New Roman" panose="02020603050405020304" pitchFamily="18" charset="0"/>
              </a:rPr>
              <a:t>П</a:t>
            </a:r>
            <a:r>
              <a:rPr lang="sr-Latn-CS" sz="1800" smtClean="0">
                <a:solidFill>
                  <a:schemeClr val="tx1"/>
                </a:solidFill>
                <a:cs typeface="Times New Roman" panose="02020603050405020304" pitchFamily="18" charset="0"/>
              </a:rPr>
              <a:t>Б</a:t>
            </a:r>
            <a:endParaRPr lang="en-US" sz="1800" smtClean="0">
              <a:solidFill>
                <a:schemeClr val="tx1"/>
              </a:solidFill>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8082533"/>
      </p:ext>
    </p:extLst>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Препоруке ААН за дијагнозу ПБ</a:t>
            </a:r>
            <a:b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br>
            <a:r>
              <a:rPr lang="sr-Latn-CS" sz="2400" dirty="0" smtClean="0">
                <a:solidFill>
                  <a:schemeClr val="tx1">
                    <a:lumMod val="85000"/>
                    <a:lumOff val="15000"/>
                  </a:schemeClr>
                </a:solidFill>
                <a:latin typeface="Times New Roman" panose="02020603050405020304" pitchFamily="18" charset="0"/>
                <a:cs typeface="Times New Roman" panose="02020603050405020304" pitchFamily="18" charset="0"/>
              </a:rPr>
              <a:t>Тестови</a:t>
            </a:r>
            <a:endParaRPr lang="en-US" sz="2400"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49155" name="Rectangle 3"/>
          <p:cNvSpPr>
            <a:spLocks noGrp="1" noChangeArrowheads="1"/>
          </p:cNvSpPr>
          <p:nvPr>
            <p:ph idx="1"/>
          </p:nvPr>
        </p:nvSpPr>
        <p:spPr>
          <a:xfrm>
            <a:off x="1176338" y="2492375"/>
            <a:ext cx="6799262" cy="3444875"/>
          </a:xfrm>
        </p:spPr>
        <p:txBody>
          <a:bodyPr/>
          <a:lstStyle/>
          <a:p>
            <a:pPr eaLnBrk="1" hangingPunct="1">
              <a:spcBef>
                <a:spcPct val="40000"/>
              </a:spcBef>
            </a:pPr>
            <a:r>
              <a:rPr lang="en-US" sz="2000" smtClean="0">
                <a:latin typeface="Times New Roman" panose="02020603050405020304" pitchFamily="18" charset="0"/>
                <a:cs typeface="Times New Roman" panose="02020603050405020304" pitchFamily="18" charset="0"/>
              </a:rPr>
              <a:t>Леводопа</a:t>
            </a:r>
            <a:r>
              <a:rPr lang="sr-Latn-CS" sz="2000" smtClean="0">
                <a:latin typeface="Times New Roman" panose="02020603050405020304" pitchFamily="18" charset="0"/>
                <a:cs typeface="Times New Roman" panose="02020603050405020304" pitchFamily="18" charset="0"/>
              </a:rPr>
              <a:t> и</a:t>
            </a:r>
            <a:r>
              <a:rPr lang="en-US" sz="2000" smtClean="0">
                <a:latin typeface="Times New Roman" panose="02020603050405020304" pitchFamily="18" charset="0"/>
                <a:cs typeface="Times New Roman" panose="02020603050405020304" pitchFamily="18" charset="0"/>
              </a:rPr>
              <a:t> апомор</a:t>
            </a:r>
            <a:r>
              <a:rPr lang="sr-Latn-CS" sz="2000" smtClean="0">
                <a:latin typeface="Times New Roman" panose="02020603050405020304" pitchFamily="18" charset="0"/>
                <a:cs typeface="Times New Roman" panose="02020603050405020304" pitchFamily="18" charset="0"/>
              </a:rPr>
              <a:t>фин </a:t>
            </a:r>
            <a:r>
              <a:rPr lang="en-US" sz="2000" smtClean="0">
                <a:latin typeface="Times New Roman" panose="02020603050405020304" pitchFamily="18" charset="0"/>
                <a:cs typeface="Times New Roman" panose="02020603050405020304" pitchFamily="18" charset="0"/>
              </a:rPr>
              <a:t>тест</a:t>
            </a:r>
            <a:r>
              <a:rPr lang="sr-Latn-CS" sz="2000" smtClean="0">
                <a:latin typeface="Times New Roman" panose="02020603050405020304" pitchFamily="18" charset="0"/>
                <a:cs typeface="Times New Roman" panose="02020603050405020304" pitchFamily="18" charset="0"/>
              </a:rPr>
              <a:t>ови могу бити корисни када је дијагноза ПБ под сумњом </a:t>
            </a:r>
            <a:r>
              <a:rPr lang="en-US" sz="2000" smtClean="0">
                <a:latin typeface="Times New Roman" panose="02020603050405020304" pitchFamily="18" charset="0"/>
                <a:cs typeface="Times New Roman" panose="02020603050405020304" pitchFamily="18" charset="0"/>
              </a:rPr>
              <a:t>   </a:t>
            </a:r>
          </a:p>
          <a:p>
            <a:pPr eaLnBrk="1" hangingPunct="1">
              <a:spcBef>
                <a:spcPct val="75000"/>
              </a:spcBef>
            </a:pPr>
            <a:endParaRPr lang="sr-Latn-CS" sz="2000" smtClean="0">
              <a:latin typeface="Times New Roman" panose="02020603050405020304" pitchFamily="18" charset="0"/>
              <a:cs typeface="Times New Roman" panose="02020603050405020304" pitchFamily="18" charset="0"/>
            </a:endParaRPr>
          </a:p>
          <a:p>
            <a:pPr eaLnBrk="1" hangingPunct="1">
              <a:spcBef>
                <a:spcPct val="75000"/>
              </a:spcBef>
            </a:pPr>
            <a:r>
              <a:rPr lang="en-US" sz="2000" smtClean="0">
                <a:latin typeface="Times New Roman" panose="02020603050405020304" pitchFamily="18" charset="0"/>
                <a:cs typeface="Times New Roman" panose="02020603050405020304" pitchFamily="18" charset="0"/>
              </a:rPr>
              <a:t>Олфакти</a:t>
            </a:r>
            <a:r>
              <a:rPr lang="sr-Latn-CS" sz="2000" smtClean="0">
                <a:latin typeface="Times New Roman" panose="02020603050405020304" pitchFamily="18" charset="0"/>
                <a:cs typeface="Times New Roman" panose="02020603050405020304" pitchFamily="18" charset="0"/>
              </a:rPr>
              <a:t>вни</a:t>
            </a:r>
            <a:r>
              <a:rPr lang="en-US" sz="2000" smtClean="0">
                <a:latin typeface="Times New Roman" panose="02020603050405020304" pitchFamily="18" charset="0"/>
                <a:cs typeface="Times New Roman" panose="02020603050405020304" pitchFamily="18" charset="0"/>
              </a:rPr>
              <a:t> тест</a:t>
            </a:r>
            <a:r>
              <a:rPr lang="sr-Latn-CS" sz="2000" smtClean="0">
                <a:latin typeface="Times New Roman" panose="02020603050405020304" pitchFamily="18" charset="0"/>
                <a:cs typeface="Times New Roman" panose="02020603050405020304" pitchFamily="18" charset="0"/>
              </a:rPr>
              <a:t>ов</a:t>
            </a:r>
            <a:r>
              <a:rPr lang="en-US" sz="2000" smtClean="0">
                <a:latin typeface="Times New Roman" panose="02020603050405020304" pitchFamily="18" charset="0"/>
                <a:cs typeface="Times New Roman" panose="02020603050405020304" pitchFamily="18" charset="0"/>
              </a:rPr>
              <a:t>и</a:t>
            </a:r>
            <a:r>
              <a:rPr lang="sr-Latn-CS" sz="2000" smtClean="0">
                <a:latin typeface="Times New Roman" panose="02020603050405020304" pitchFamily="18" charset="0"/>
                <a:cs typeface="Times New Roman" panose="02020603050405020304" pitchFamily="18" charset="0"/>
              </a:rPr>
              <a:t> могу бити корисни за разликовање </a:t>
            </a:r>
            <a:r>
              <a:rPr lang="en-US" sz="2000" smtClean="0">
                <a:latin typeface="Times New Roman" panose="02020603050405020304" pitchFamily="18" charset="0"/>
                <a:cs typeface="Times New Roman" panose="02020603050405020304" pitchFamily="18" charset="0"/>
              </a:rPr>
              <a:t>П</a:t>
            </a:r>
            <a:r>
              <a:rPr lang="sr-Latn-CS" sz="2000" smtClean="0">
                <a:latin typeface="Times New Roman" panose="02020603050405020304" pitchFamily="18" charset="0"/>
                <a:cs typeface="Times New Roman" panose="02020603050405020304" pitchFamily="18" charset="0"/>
              </a:rPr>
              <a:t>Б од </a:t>
            </a:r>
            <a:r>
              <a:rPr lang="en-US" sz="2000" smtClean="0">
                <a:latin typeface="Times New Roman" panose="02020603050405020304" pitchFamily="18" charset="0"/>
                <a:cs typeface="Times New Roman" panose="02020603050405020304" pitchFamily="18" charset="0"/>
              </a:rPr>
              <a:t>ПСП  </a:t>
            </a:r>
          </a:p>
          <a:p>
            <a:pPr eaLnBrk="1" hangingPunct="1">
              <a:buFontTx/>
              <a:buNone/>
            </a:pPr>
            <a:endParaRPr lang="en-US" smtClean="0">
              <a:latin typeface="Comic Sans MS" panose="030F0702030302020204" pitchFamily="66" charset="0"/>
            </a:endParaRP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8974786"/>
      </p:ext>
    </p:extLst>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611188" y="476250"/>
            <a:ext cx="8385175" cy="836613"/>
          </a:xfrm>
        </p:spPr>
        <p:txBody>
          <a:bodyPr/>
          <a:lstStyle/>
          <a:p>
            <a:pPr eaLnBrk="1" hangingPunct="1"/>
            <a:r>
              <a:rPr lang="sr-Latn-CS" smtClean="0">
                <a:ln>
                  <a:noFill/>
                </a:ln>
                <a:latin typeface="Times New Roman" panose="02020603050405020304" pitchFamily="18" charset="0"/>
                <a:cs typeface="Times New Roman" panose="02020603050405020304" pitchFamily="18" charset="0"/>
              </a:rPr>
              <a:t>Дијагностички критеријуми</a:t>
            </a:r>
            <a:endParaRPr lang="en-US" smtClean="0">
              <a:ln>
                <a:noFill/>
              </a:ln>
              <a:latin typeface="Times New Roman" panose="02020603050405020304" pitchFamily="18" charset="0"/>
              <a:cs typeface="Times New Roman" panose="02020603050405020304" pitchFamily="18" charset="0"/>
            </a:endParaRPr>
          </a:p>
        </p:txBody>
      </p:sp>
      <p:sp>
        <p:nvSpPr>
          <p:cNvPr id="50179" name="Rectangle 3"/>
          <p:cNvSpPr>
            <a:spLocks noGrp="1" noChangeArrowheads="1"/>
          </p:cNvSpPr>
          <p:nvPr>
            <p:ph idx="1"/>
          </p:nvPr>
        </p:nvSpPr>
        <p:spPr>
          <a:xfrm>
            <a:off x="1042988" y="1557338"/>
            <a:ext cx="8521700" cy="4968875"/>
          </a:xfrm>
        </p:spPr>
        <p:txBody>
          <a:bodyPr/>
          <a:lstStyle/>
          <a:p>
            <a:pPr eaLnBrk="1" hangingPunct="1">
              <a:lnSpc>
                <a:spcPct val="80000"/>
              </a:lnSpc>
              <a:buFontTx/>
              <a:buNone/>
            </a:pPr>
            <a:r>
              <a:rPr lang="sr-Latn-CS" sz="2000" b="1" smtClean="0">
                <a:solidFill>
                  <a:schemeClr val="tx1"/>
                </a:solidFill>
                <a:latin typeface="Times New Roman" panose="02020603050405020304" pitchFamily="18" charset="0"/>
                <a:cs typeface="Times New Roman" panose="02020603050405020304" pitchFamily="18" charset="0"/>
              </a:rPr>
              <a:t>К</a:t>
            </a:r>
            <a:r>
              <a:rPr lang="en-GB" sz="2000" b="1" smtClean="0">
                <a:solidFill>
                  <a:schemeClr val="tx1"/>
                </a:solidFill>
                <a:latin typeface="Times New Roman" panose="02020603050405020304" pitchFamily="18" charset="0"/>
                <a:cs typeface="Times New Roman" panose="02020603050405020304" pitchFamily="18" charset="0"/>
              </a:rPr>
              <a:t>лини</a:t>
            </a:r>
            <a:r>
              <a:rPr lang="sr-Latn-CS" sz="2000" b="1" smtClean="0">
                <a:solidFill>
                  <a:schemeClr val="tx1"/>
                </a:solidFill>
                <a:latin typeface="Times New Roman" panose="02020603050405020304" pitchFamily="18" charset="0"/>
                <a:cs typeface="Times New Roman" panose="02020603050405020304" pitchFamily="18" charset="0"/>
              </a:rPr>
              <a:t>чки могућа ПБ – један од</a:t>
            </a:r>
            <a:endParaRPr lang="en-GB" sz="2000" b="1"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a:t>
            </a:r>
            <a:r>
              <a:rPr lang="en-GB" sz="2000" smtClean="0">
                <a:solidFill>
                  <a:schemeClr val="tx1"/>
                </a:solidFill>
                <a:latin typeface="Times New Roman" panose="02020603050405020304" pitchFamily="18" charset="0"/>
                <a:cs typeface="Times New Roman" panose="02020603050405020304" pitchFamily="18" charset="0"/>
              </a:rPr>
              <a:t>метри</a:t>
            </a:r>
            <a:r>
              <a:rPr lang="sr-Latn-CS" sz="2000" smtClean="0">
                <a:solidFill>
                  <a:schemeClr val="tx1"/>
                </a:solidFill>
                <a:latin typeface="Times New Roman" panose="02020603050405020304" pitchFamily="18" charset="0"/>
                <a:cs typeface="Times New Roman" panose="02020603050405020304" pitchFamily="18" charset="0"/>
              </a:rPr>
              <a:t>чни тремор у миру</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иметрчни ригидитет</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a:t>
            </a:r>
            <a:r>
              <a:rPr lang="en-GB" sz="2000" smtClean="0">
                <a:solidFill>
                  <a:schemeClr val="tx1"/>
                </a:solidFill>
                <a:latin typeface="Times New Roman" panose="02020603050405020304" pitchFamily="18" charset="0"/>
                <a:cs typeface="Times New Roman" panose="02020603050405020304" pitchFamily="18" charset="0"/>
              </a:rPr>
              <a:t>метри</a:t>
            </a:r>
            <a:r>
              <a:rPr lang="sr-Latn-CS" sz="2000" smtClean="0">
                <a:solidFill>
                  <a:schemeClr val="tx1"/>
                </a:solidFill>
                <a:latin typeface="Times New Roman" panose="02020603050405020304" pitchFamily="18" charset="0"/>
                <a:cs typeface="Times New Roman" panose="02020603050405020304" pitchFamily="18" charset="0"/>
              </a:rPr>
              <a:t>чна брадикинезија</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buFontTx/>
              <a:buNone/>
            </a:pPr>
            <a:endParaRPr lang="sr-Latn-CS" sz="2000" b="1"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buFontTx/>
              <a:buNone/>
            </a:pPr>
            <a:r>
              <a:rPr lang="sr-Latn-CS" sz="2000" b="1" smtClean="0">
                <a:solidFill>
                  <a:schemeClr val="tx1"/>
                </a:solidFill>
                <a:latin typeface="Times New Roman" panose="02020603050405020304" pitchFamily="18" charset="0"/>
                <a:cs typeface="Times New Roman" panose="02020603050405020304" pitchFamily="18" charset="0"/>
              </a:rPr>
              <a:t>К</a:t>
            </a:r>
            <a:r>
              <a:rPr lang="en-GB" sz="2000" b="1" smtClean="0">
                <a:solidFill>
                  <a:schemeClr val="tx1"/>
                </a:solidFill>
                <a:latin typeface="Times New Roman" panose="02020603050405020304" pitchFamily="18" charset="0"/>
                <a:cs typeface="Times New Roman" panose="02020603050405020304" pitchFamily="18" charset="0"/>
              </a:rPr>
              <a:t>лини</a:t>
            </a:r>
            <a:r>
              <a:rPr lang="sr-Latn-CS" sz="2000" b="1" smtClean="0">
                <a:solidFill>
                  <a:schemeClr val="tx1"/>
                </a:solidFill>
                <a:latin typeface="Times New Roman" panose="02020603050405020304" pitchFamily="18" charset="0"/>
                <a:cs typeface="Times New Roman" panose="02020603050405020304" pitchFamily="18" charset="0"/>
              </a:rPr>
              <a:t>чки вероватна ПБ – два од</a:t>
            </a: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a:t>
            </a:r>
            <a:r>
              <a:rPr lang="en-GB" sz="2000" smtClean="0">
                <a:solidFill>
                  <a:schemeClr val="tx1"/>
                </a:solidFill>
                <a:latin typeface="Times New Roman" panose="02020603050405020304" pitchFamily="18" charset="0"/>
                <a:cs typeface="Times New Roman" panose="02020603050405020304" pitchFamily="18" charset="0"/>
              </a:rPr>
              <a:t>метри</a:t>
            </a:r>
            <a:r>
              <a:rPr lang="sr-Latn-CS" sz="2000" smtClean="0">
                <a:solidFill>
                  <a:schemeClr val="tx1"/>
                </a:solidFill>
                <a:latin typeface="Times New Roman" panose="02020603050405020304" pitchFamily="18" charset="0"/>
                <a:cs typeface="Times New Roman" panose="02020603050405020304" pitchFamily="18" charset="0"/>
              </a:rPr>
              <a:t>чни тремор у миру</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иметрчни ригидитет</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pPr>
            <a:r>
              <a:rPr lang="en-GB" sz="2000" smtClean="0">
                <a:solidFill>
                  <a:schemeClr val="tx1"/>
                </a:solidFill>
                <a:latin typeface="Times New Roman" panose="02020603050405020304" pitchFamily="18" charset="0"/>
                <a:cs typeface="Times New Roman" panose="02020603050405020304" pitchFamily="18" charset="0"/>
              </a:rPr>
              <a:t>Ас</a:t>
            </a:r>
            <a:r>
              <a:rPr lang="sr-Latn-CS" sz="2000" smtClean="0">
                <a:solidFill>
                  <a:schemeClr val="tx1"/>
                </a:solidFill>
                <a:latin typeface="Times New Roman" panose="02020603050405020304" pitchFamily="18" charset="0"/>
                <a:cs typeface="Times New Roman" panose="02020603050405020304" pitchFamily="18" charset="0"/>
              </a:rPr>
              <a:t>и</a:t>
            </a:r>
            <a:r>
              <a:rPr lang="en-GB" sz="2000" smtClean="0">
                <a:solidFill>
                  <a:schemeClr val="tx1"/>
                </a:solidFill>
                <a:latin typeface="Times New Roman" panose="02020603050405020304" pitchFamily="18" charset="0"/>
                <a:cs typeface="Times New Roman" panose="02020603050405020304" pitchFamily="18" charset="0"/>
              </a:rPr>
              <a:t>метри</a:t>
            </a:r>
            <a:r>
              <a:rPr lang="sr-Latn-CS" sz="2000" smtClean="0">
                <a:solidFill>
                  <a:schemeClr val="tx1"/>
                </a:solidFill>
                <a:latin typeface="Times New Roman" panose="02020603050405020304" pitchFamily="18" charset="0"/>
                <a:cs typeface="Times New Roman" panose="02020603050405020304" pitchFamily="18" charset="0"/>
              </a:rPr>
              <a:t>чна брадикинезија</a:t>
            </a: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buFontTx/>
              <a:buNone/>
            </a:pPr>
            <a:endParaRPr lang="en-GB" sz="2000" smtClean="0">
              <a:solidFill>
                <a:schemeClr val="tx1"/>
              </a:solidFill>
              <a:latin typeface="Times New Roman" panose="02020603050405020304" pitchFamily="18" charset="0"/>
              <a:cs typeface="Times New Roman" panose="02020603050405020304" pitchFamily="18" charset="0"/>
            </a:endParaRPr>
          </a:p>
          <a:p>
            <a:pPr eaLnBrk="1" hangingPunct="1">
              <a:lnSpc>
                <a:spcPct val="80000"/>
              </a:lnSpc>
              <a:buFontTx/>
              <a:buNone/>
            </a:pPr>
            <a:r>
              <a:rPr lang="sr-Latn-CS" sz="2000" b="1" smtClean="0">
                <a:solidFill>
                  <a:schemeClr val="tx1"/>
                </a:solidFill>
                <a:latin typeface="Times New Roman" panose="02020603050405020304" pitchFamily="18" charset="0"/>
                <a:cs typeface="Times New Roman" panose="02020603050405020304" pitchFamily="18" charset="0"/>
              </a:rPr>
              <a:t>К</a:t>
            </a:r>
            <a:r>
              <a:rPr lang="en-GB" sz="2000" b="1" smtClean="0">
                <a:solidFill>
                  <a:schemeClr val="tx1"/>
                </a:solidFill>
                <a:latin typeface="Times New Roman" panose="02020603050405020304" pitchFamily="18" charset="0"/>
                <a:cs typeface="Times New Roman" panose="02020603050405020304" pitchFamily="18" charset="0"/>
              </a:rPr>
              <a:t>лини</a:t>
            </a:r>
            <a:r>
              <a:rPr lang="sr-Latn-CS" sz="2000" b="1" smtClean="0">
                <a:solidFill>
                  <a:schemeClr val="tx1"/>
                </a:solidFill>
                <a:latin typeface="Times New Roman" panose="02020603050405020304" pitchFamily="18" charset="0"/>
                <a:cs typeface="Times New Roman" panose="02020603050405020304" pitchFamily="18" charset="0"/>
              </a:rPr>
              <a:t>чки</a:t>
            </a:r>
            <a:r>
              <a:rPr lang="en-GB" sz="2000" b="1" smtClean="0">
                <a:solidFill>
                  <a:schemeClr val="tx1"/>
                </a:solidFill>
                <a:latin typeface="Times New Roman" panose="02020603050405020304" pitchFamily="18" charset="0"/>
                <a:cs typeface="Times New Roman" panose="02020603050405020304" pitchFamily="18" charset="0"/>
              </a:rPr>
              <a:t> дефинит</a:t>
            </a:r>
            <a:r>
              <a:rPr lang="sr-Latn-CS" sz="2000" b="1" smtClean="0">
                <a:solidFill>
                  <a:schemeClr val="tx1"/>
                </a:solidFill>
                <a:latin typeface="Times New Roman" panose="02020603050405020304" pitchFamily="18" charset="0"/>
                <a:cs typeface="Times New Roman" panose="02020603050405020304" pitchFamily="18" charset="0"/>
              </a:rPr>
              <a:t>ивна ПБ </a:t>
            </a:r>
          </a:p>
          <a:p>
            <a:pPr eaLnBrk="1" hangingPunct="1">
              <a:lnSpc>
                <a:spcPct val="80000"/>
              </a:lnSpc>
            </a:pPr>
            <a:r>
              <a:rPr lang="sr-Latn-CS" sz="2000" b="1" smtClean="0">
                <a:solidFill>
                  <a:schemeClr val="tx1"/>
                </a:solidFill>
                <a:latin typeface="Times New Roman" panose="02020603050405020304" pitchFamily="18" charset="0"/>
                <a:cs typeface="Times New Roman" panose="02020603050405020304" pitchFamily="18" charset="0"/>
              </a:rPr>
              <a:t>критеријуми за клинички вероватну плус дефинитивни одг</a:t>
            </a:r>
            <a:r>
              <a:rPr lang="es-ES" sz="2000" b="1" smtClean="0">
                <a:solidFill>
                  <a:schemeClr val="tx1"/>
                </a:solidFill>
                <a:latin typeface="Times New Roman" panose="02020603050405020304" pitchFamily="18" charset="0"/>
                <a:cs typeface="Times New Roman" panose="02020603050405020304" pitchFamily="18" charset="0"/>
              </a:rPr>
              <a:t>о</a:t>
            </a:r>
            <a:r>
              <a:rPr lang="sr-Latn-CS" sz="2000" b="1" smtClean="0">
                <a:solidFill>
                  <a:schemeClr val="tx1"/>
                </a:solidFill>
                <a:latin typeface="Times New Roman" panose="02020603050405020304" pitchFamily="18" charset="0"/>
                <a:cs typeface="Times New Roman" panose="02020603050405020304" pitchFamily="18" charset="0"/>
              </a:rPr>
              <a:t>вор на антипаркинсоне лекове</a:t>
            </a:r>
            <a:endParaRPr lang="sr-Latn-CS" sz="2000" smtClean="0">
              <a:solidFill>
                <a:schemeClr val="tx1"/>
              </a:solidFill>
              <a:latin typeface="Times New Roman" panose="02020603050405020304" pitchFamily="18" charset="0"/>
              <a:cs typeface="Times New Roman" panose="02020603050405020304" pitchFamily="18" charset="0"/>
            </a:endParaRP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3230293"/>
      </p:ext>
    </p:extLst>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1220788" y="604838"/>
            <a:ext cx="6799262" cy="1303337"/>
          </a:xfrm>
        </p:spPr>
        <p:txBody>
          <a:bodyPr/>
          <a:lstStyle/>
          <a:p>
            <a:pPr eaLnBrk="1" hangingPunct="1"/>
            <a:r>
              <a:rPr lang="sr-Latn-CS" smtClean="0">
                <a:ln>
                  <a:noFill/>
                </a:ln>
                <a:solidFill>
                  <a:schemeClr val="tx1"/>
                </a:solidFill>
                <a:latin typeface="Times New Roman" panose="02020603050405020304" pitchFamily="18" charset="0"/>
                <a:cs typeface="Times New Roman" panose="02020603050405020304" pitchFamily="18" charset="0"/>
              </a:rPr>
              <a:t>Искључујући критеријуми</a:t>
            </a:r>
            <a:endParaRPr lang="en-US" smtClean="0">
              <a:ln>
                <a:noFill/>
              </a:ln>
              <a:solidFill>
                <a:schemeClr val="tx1"/>
              </a:solidFill>
              <a:latin typeface="Times New Roman" panose="02020603050405020304" pitchFamily="18" charset="0"/>
              <a:cs typeface="Times New Roman" panose="02020603050405020304" pitchFamily="18" charset="0"/>
            </a:endParaRPr>
          </a:p>
        </p:txBody>
      </p:sp>
      <p:sp>
        <p:nvSpPr>
          <p:cNvPr id="51203" name="Rectangle 3"/>
          <p:cNvSpPr>
            <a:spLocks noGrp="1" noChangeArrowheads="1"/>
          </p:cNvSpPr>
          <p:nvPr>
            <p:ph idx="1"/>
          </p:nvPr>
        </p:nvSpPr>
        <p:spPr>
          <a:xfrm>
            <a:off x="611188" y="2420938"/>
            <a:ext cx="8450262" cy="4191000"/>
          </a:xfrm>
        </p:spPr>
        <p:txBody>
          <a:bodyPr/>
          <a:lstStyle/>
          <a:p>
            <a:pPr eaLnBrk="1" hangingPunct="1">
              <a:lnSpc>
                <a:spcPct val="80000"/>
              </a:lnSpc>
            </a:pPr>
            <a:r>
              <a:rPr lang="sr-Latn-CS" sz="2000" smtClean="0">
                <a:cs typeface="Times New Roman" panose="02020603050405020304" pitchFamily="18" charset="0"/>
              </a:rPr>
              <a:t>Излагање лековима који узрокују </a:t>
            </a:r>
            <a:r>
              <a:rPr lang="en-GB" sz="2000" smtClean="0">
                <a:cs typeface="Times New Roman" panose="02020603050405020304" pitchFamily="18" charset="0"/>
              </a:rPr>
              <a:t>паркинсони</a:t>
            </a:r>
            <a:r>
              <a:rPr lang="sr-Latn-CS" sz="2000" smtClean="0">
                <a:cs typeface="Times New Roman" panose="02020603050405020304" pitchFamily="18" charset="0"/>
              </a:rPr>
              <a:t>за</a:t>
            </a:r>
            <a:r>
              <a:rPr lang="en-GB" sz="2000" smtClean="0">
                <a:cs typeface="Times New Roman" panose="02020603050405020304" pitchFamily="18" charset="0"/>
              </a:rPr>
              <a:t>м</a:t>
            </a:r>
            <a:r>
              <a:rPr lang="sr-Latn-CS" sz="2000" smtClean="0">
                <a:cs typeface="Times New Roman" panose="02020603050405020304" pitchFamily="18" charset="0"/>
              </a:rPr>
              <a:t> (</a:t>
            </a:r>
            <a:r>
              <a:rPr lang="en-GB" sz="2000" smtClean="0">
                <a:cs typeface="Times New Roman" panose="02020603050405020304" pitchFamily="18" charset="0"/>
              </a:rPr>
              <a:t>неуролептиц</a:t>
            </a:r>
            <a:r>
              <a:rPr lang="sr-Latn-CS" sz="2000" smtClean="0">
                <a:cs typeface="Times New Roman" panose="02020603050405020304" pitchFamily="18" charset="0"/>
              </a:rPr>
              <a:t>и</a:t>
            </a:r>
            <a:r>
              <a:rPr lang="en-GB" sz="2000" smtClean="0">
                <a:cs typeface="Times New Roman" panose="02020603050405020304" pitchFamily="18" charset="0"/>
              </a:rPr>
              <a:t>,  антиеметиц</a:t>
            </a:r>
            <a:r>
              <a:rPr lang="sr-Latn-CS" sz="2000" smtClean="0">
                <a:cs typeface="Times New Roman" panose="02020603050405020304" pitchFamily="18" charset="0"/>
              </a:rPr>
              <a:t>и</a:t>
            </a:r>
            <a:r>
              <a:rPr lang="en-GB" sz="2000" smtClean="0">
                <a:cs typeface="Times New Roman" panose="02020603050405020304" pitchFamily="18" charset="0"/>
              </a:rPr>
              <a:t>, тетрабеназин, ре</a:t>
            </a:r>
            <a:r>
              <a:rPr lang="sr-Latn-CS" sz="2000" smtClean="0">
                <a:cs typeface="Times New Roman" panose="02020603050405020304" pitchFamily="18" charset="0"/>
              </a:rPr>
              <a:t>з</a:t>
            </a:r>
            <a:r>
              <a:rPr lang="en-GB" sz="2000" smtClean="0">
                <a:cs typeface="Times New Roman" panose="02020603050405020304" pitchFamily="18" charset="0"/>
              </a:rPr>
              <a:t>ерпине, флунаризине</a:t>
            </a:r>
            <a:r>
              <a:rPr lang="sr-Latn-CS" sz="2000" smtClean="0">
                <a:cs typeface="Times New Roman" panose="02020603050405020304" pitchFamily="18" charset="0"/>
              </a:rPr>
              <a:t>, </a:t>
            </a:r>
            <a:r>
              <a:rPr lang="en-GB" sz="2000" smtClean="0">
                <a:cs typeface="Times New Roman" panose="02020603050405020304" pitchFamily="18" charset="0"/>
              </a:rPr>
              <a:t>цинаризине</a:t>
            </a:r>
            <a:r>
              <a:rPr lang="sr-Latn-CS" sz="2000" smtClean="0">
                <a:cs typeface="Times New Roman" panose="02020603050405020304" pitchFamily="18" charset="0"/>
              </a:rPr>
              <a:t>)</a:t>
            </a:r>
            <a:endParaRPr lang="en-GB" sz="2000" smtClean="0">
              <a:cs typeface="Times New Roman" panose="02020603050405020304" pitchFamily="18" charset="0"/>
            </a:endParaRPr>
          </a:p>
          <a:p>
            <a:pPr eaLnBrk="1" hangingPunct="1">
              <a:lnSpc>
                <a:spcPct val="80000"/>
              </a:lnSpc>
            </a:pPr>
            <a:r>
              <a:rPr lang="en-GB" sz="2000" smtClean="0">
                <a:cs typeface="Times New Roman" panose="02020603050405020304" pitchFamily="18" charset="0"/>
              </a:rPr>
              <a:t>Церебелар</a:t>
            </a:r>
            <a:r>
              <a:rPr lang="sr-Latn-CS" sz="2000" smtClean="0">
                <a:cs typeface="Times New Roman" panose="02020603050405020304" pitchFamily="18" charset="0"/>
              </a:rPr>
              <a:t>ни знаци</a:t>
            </a:r>
            <a:endParaRPr lang="en-GB" sz="2000" smtClean="0">
              <a:cs typeface="Times New Roman" panose="02020603050405020304" pitchFamily="18" charset="0"/>
            </a:endParaRPr>
          </a:p>
          <a:p>
            <a:pPr eaLnBrk="1" hangingPunct="1">
              <a:lnSpc>
                <a:spcPct val="80000"/>
              </a:lnSpc>
            </a:pPr>
            <a:r>
              <a:rPr lang="sr-Latn-CS" sz="2000" smtClean="0">
                <a:cs typeface="Times New Roman" panose="02020603050405020304" pitchFamily="18" charset="0"/>
              </a:rPr>
              <a:t>Знаци оштећења кортикоспиналног пута</a:t>
            </a:r>
            <a:endParaRPr lang="en-GB" sz="2000" smtClean="0">
              <a:cs typeface="Times New Roman" panose="02020603050405020304" pitchFamily="18" charset="0"/>
            </a:endParaRPr>
          </a:p>
          <a:p>
            <a:pPr eaLnBrk="1" hangingPunct="1">
              <a:lnSpc>
                <a:spcPct val="80000"/>
              </a:lnSpc>
            </a:pPr>
            <a:r>
              <a:rPr lang="sr-Latn-CS" sz="2000" smtClean="0">
                <a:cs typeface="Times New Roman" panose="02020603050405020304" pitchFamily="18" charset="0"/>
              </a:rPr>
              <a:t>Абнормалности покрета очију </a:t>
            </a:r>
            <a:endParaRPr lang="en-GB" sz="2000" smtClean="0">
              <a:cs typeface="Times New Roman" panose="02020603050405020304" pitchFamily="18" charset="0"/>
            </a:endParaRPr>
          </a:p>
          <a:p>
            <a:pPr eaLnBrk="1" hangingPunct="1">
              <a:lnSpc>
                <a:spcPct val="80000"/>
              </a:lnSpc>
            </a:pPr>
            <a:r>
              <a:rPr lang="sr-Latn-CS" sz="2000" smtClean="0">
                <a:cs typeface="Times New Roman" panose="02020603050405020304" pitchFamily="18" charset="0"/>
              </a:rPr>
              <a:t>Тешка дисаутономија</a:t>
            </a:r>
            <a:endParaRPr lang="en-GB" sz="2000" smtClean="0">
              <a:cs typeface="Times New Roman" panose="02020603050405020304" pitchFamily="18" charset="0"/>
            </a:endParaRPr>
          </a:p>
          <a:p>
            <a:pPr eaLnBrk="1" hangingPunct="1">
              <a:lnSpc>
                <a:spcPct val="80000"/>
              </a:lnSpc>
            </a:pPr>
            <a:r>
              <a:rPr lang="sr-Latn-CS" sz="2000" smtClean="0">
                <a:cs typeface="Times New Roman" panose="02020603050405020304" pitchFamily="18" charset="0"/>
              </a:rPr>
              <a:t>Рани развој поремећаја хода или деменције</a:t>
            </a:r>
            <a:endParaRPr lang="en-GB" sz="2000" smtClean="0">
              <a:cs typeface="Times New Roman" panose="02020603050405020304" pitchFamily="18" charset="0"/>
            </a:endParaRPr>
          </a:p>
          <a:p>
            <a:pPr eaLnBrk="1" hangingPunct="1">
              <a:lnSpc>
                <a:spcPct val="80000"/>
              </a:lnSpc>
            </a:pPr>
            <a:r>
              <a:rPr lang="sr-Latn-CS" sz="2000" smtClean="0">
                <a:cs typeface="Times New Roman" panose="02020603050405020304" pitchFamily="18" charset="0"/>
              </a:rPr>
              <a:t>Историја </a:t>
            </a:r>
            <a:r>
              <a:rPr lang="en-GB" sz="2000" smtClean="0">
                <a:cs typeface="Times New Roman" panose="02020603050405020304" pitchFamily="18" charset="0"/>
              </a:rPr>
              <a:t>енце</a:t>
            </a:r>
            <a:r>
              <a:rPr lang="sr-Latn-CS" sz="2000" smtClean="0">
                <a:cs typeface="Times New Roman" panose="02020603050405020304" pitchFamily="18" charset="0"/>
              </a:rPr>
              <a:t>ф</a:t>
            </a:r>
            <a:r>
              <a:rPr lang="en-GB" sz="2000" smtClean="0">
                <a:cs typeface="Times New Roman" panose="02020603050405020304" pitchFamily="18" charset="0"/>
              </a:rPr>
              <a:t>алитис</a:t>
            </a:r>
            <a:r>
              <a:rPr lang="sr-Latn-CS" sz="2000" smtClean="0">
                <a:cs typeface="Times New Roman" panose="02020603050405020304" pitchFamily="18" charset="0"/>
              </a:rPr>
              <a:t>а</a:t>
            </a:r>
            <a:r>
              <a:rPr lang="en-GB" sz="2000" smtClean="0">
                <a:cs typeface="Times New Roman" panose="02020603050405020304" pitchFamily="18" charset="0"/>
              </a:rPr>
              <a:t>, рекурент</a:t>
            </a:r>
            <a:r>
              <a:rPr lang="sr-Latn-CS" sz="2000" smtClean="0">
                <a:cs typeface="Times New Roman" panose="02020603050405020304" pitchFamily="18" charset="0"/>
              </a:rPr>
              <a:t>них повреда главе (бокс</a:t>
            </a:r>
            <a:r>
              <a:rPr lang="en-GB" sz="2000" smtClean="0">
                <a:cs typeface="Times New Roman" panose="02020603050405020304" pitchFamily="18" charset="0"/>
              </a:rPr>
              <a:t>)</a:t>
            </a:r>
          </a:p>
          <a:p>
            <a:pPr eaLnBrk="1" hangingPunct="1">
              <a:lnSpc>
                <a:spcPct val="80000"/>
              </a:lnSpc>
            </a:pPr>
            <a:r>
              <a:rPr lang="sr-Latn-CS" sz="2000" smtClean="0">
                <a:cs typeface="Times New Roman" panose="02020603050405020304" pitchFamily="18" charset="0"/>
              </a:rPr>
              <a:t>Подаци о - тешкој болести супкортикалне беле масе</a:t>
            </a:r>
          </a:p>
          <a:p>
            <a:pPr eaLnBrk="1" hangingPunct="1">
              <a:lnSpc>
                <a:spcPct val="80000"/>
              </a:lnSpc>
              <a:buFontTx/>
              <a:buNone/>
            </a:pPr>
            <a:r>
              <a:rPr lang="sr-Latn-CS" sz="2000" smtClean="0">
                <a:cs typeface="Times New Roman" panose="02020603050405020304" pitchFamily="18" charset="0"/>
              </a:rPr>
              <a:t>                  - хидроцефалусу</a:t>
            </a:r>
          </a:p>
          <a:p>
            <a:pPr eaLnBrk="1" hangingPunct="1">
              <a:lnSpc>
                <a:spcPct val="80000"/>
              </a:lnSpc>
              <a:buFontTx/>
              <a:buNone/>
            </a:pPr>
            <a:r>
              <a:rPr lang="sr-Latn-CS" sz="2000" smtClean="0">
                <a:cs typeface="Times New Roman" panose="02020603050405020304" pitchFamily="18" charset="0"/>
              </a:rPr>
              <a:t>                  - </a:t>
            </a:r>
            <a:r>
              <a:rPr lang="en-GB" sz="2000" smtClean="0">
                <a:cs typeface="Times New Roman" panose="02020603050405020304" pitchFamily="18" charset="0"/>
              </a:rPr>
              <a:t>стру</a:t>
            </a:r>
            <a:r>
              <a:rPr lang="sr-Latn-CS" sz="2000" smtClean="0">
                <a:cs typeface="Times New Roman" panose="02020603050405020304" pitchFamily="18" charset="0"/>
              </a:rPr>
              <a:t>к</a:t>
            </a:r>
            <a:r>
              <a:rPr lang="en-GB" sz="2000" smtClean="0">
                <a:cs typeface="Times New Roman" panose="02020603050405020304" pitchFamily="18" charset="0"/>
              </a:rPr>
              <a:t>тур</a:t>
            </a:r>
            <a:r>
              <a:rPr lang="sr-Latn-CS" sz="2000" smtClean="0">
                <a:cs typeface="Times New Roman" panose="02020603050405020304" pitchFamily="18" charset="0"/>
              </a:rPr>
              <a:t>не </a:t>
            </a:r>
            <a:r>
              <a:rPr lang="en-GB" sz="2000" smtClean="0">
                <a:cs typeface="Times New Roman" panose="02020603050405020304" pitchFamily="18" charset="0"/>
              </a:rPr>
              <a:t>ле</a:t>
            </a:r>
            <a:r>
              <a:rPr lang="sr-Latn-CS" sz="2000" smtClean="0">
                <a:cs typeface="Times New Roman" panose="02020603050405020304" pitchFamily="18" charset="0"/>
              </a:rPr>
              <a:t>зије на </a:t>
            </a:r>
            <a:r>
              <a:rPr lang="en-GB" sz="2000" smtClean="0">
                <a:cs typeface="Times New Roman" panose="02020603050405020304" pitchFamily="18" charset="0"/>
              </a:rPr>
              <a:t>МРИ </a:t>
            </a:r>
            <a:endParaRPr lang="en-US" sz="2000" smtClean="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106886"/>
      </p:ext>
    </p:extLst>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68313" y="1052513"/>
            <a:ext cx="8229600" cy="703262"/>
          </a:xfrm>
        </p:spPr>
        <p:txBody>
          <a:bodyPr/>
          <a:lstStyle/>
          <a:p>
            <a:pPr eaLnBrk="1" hangingPunct="1"/>
            <a:r>
              <a:rPr lang="en-US" smtClean="0">
                <a:ln>
                  <a:noFill/>
                </a:ln>
                <a:latin typeface="Times New Roman" panose="02020603050405020304" pitchFamily="18" charset="0"/>
                <a:cs typeface="Times New Roman" panose="02020603050405020304" pitchFamily="18" charset="0"/>
              </a:rPr>
              <a:t>Прогно</a:t>
            </a:r>
            <a:r>
              <a:rPr lang="sr-Latn-CS" smtClean="0">
                <a:ln>
                  <a:noFill/>
                </a:ln>
                <a:latin typeface="Times New Roman" panose="02020603050405020304" pitchFamily="18" charset="0"/>
                <a:cs typeface="Times New Roman" panose="02020603050405020304" pitchFamily="18" charset="0"/>
              </a:rPr>
              <a:t>за</a:t>
            </a:r>
            <a:r>
              <a:rPr lang="en-US" smtClean="0">
                <a:ln>
                  <a:noFill/>
                </a:ln>
                <a:latin typeface="Times New Roman" panose="02020603050405020304" pitchFamily="18" charset="0"/>
                <a:cs typeface="Times New Roman" panose="02020603050405020304" pitchFamily="18" charset="0"/>
              </a:rPr>
              <a:t> П</a:t>
            </a:r>
            <a:r>
              <a:rPr lang="sr-Latn-CS" smtClean="0">
                <a:ln>
                  <a:noFill/>
                </a:ln>
                <a:latin typeface="Times New Roman" panose="02020603050405020304" pitchFamily="18" charset="0"/>
                <a:cs typeface="Times New Roman" panose="02020603050405020304" pitchFamily="18" charset="0"/>
              </a:rPr>
              <a:t>Б</a:t>
            </a:r>
            <a:endParaRPr lang="en-US" smtClean="0">
              <a:ln>
                <a:noFill/>
              </a:ln>
              <a:latin typeface="Times New Roman" panose="02020603050405020304" pitchFamily="18" charset="0"/>
              <a:cs typeface="Times New Roman" panose="02020603050405020304" pitchFamily="18" charset="0"/>
            </a:endParaRPr>
          </a:p>
        </p:txBody>
      </p:sp>
      <p:sp>
        <p:nvSpPr>
          <p:cNvPr id="52227" name="Rectangle 3"/>
          <p:cNvSpPr>
            <a:spLocks noGrp="1" noChangeArrowheads="1"/>
          </p:cNvSpPr>
          <p:nvPr>
            <p:ph idx="1"/>
          </p:nvPr>
        </p:nvSpPr>
        <p:spPr>
          <a:xfrm>
            <a:off x="827088" y="2420938"/>
            <a:ext cx="8964612" cy="5184775"/>
          </a:xfrm>
        </p:spPr>
        <p:txBody>
          <a:bodyPr/>
          <a:lstStyle/>
          <a:p>
            <a:pPr eaLnBrk="1" hangingPunct="1">
              <a:lnSpc>
                <a:spcPct val="80000"/>
              </a:lnSpc>
            </a:pPr>
            <a:r>
              <a:rPr lang="sr-Latn-CS" sz="2000" dirty="0" smtClean="0">
                <a:latin typeface="Times New Roman" panose="02020603050405020304" pitchFamily="18" charset="0"/>
                <a:cs typeface="Times New Roman" panose="02020603050405020304" pitchFamily="18" charset="0"/>
              </a:rPr>
              <a:t>Предиктори брже моторне прогресије код ново Дг </a:t>
            </a:r>
            <a:r>
              <a:rPr lang="en-US" sz="2000" dirty="0" smtClean="0">
                <a:latin typeface="Times New Roman" panose="02020603050405020304" pitchFamily="18" charset="0"/>
                <a:cs typeface="Times New Roman" panose="02020603050405020304" pitchFamily="18" charset="0"/>
              </a:rPr>
              <a:t>:</a:t>
            </a:r>
          </a:p>
          <a:p>
            <a:pPr lvl="1" eaLnBrk="1" hangingPunct="1">
              <a:lnSpc>
                <a:spcPct val="80000"/>
              </a:lnSpc>
            </a:pPr>
            <a:r>
              <a:rPr lang="sr-Latn-CS" dirty="0" smtClean="0">
                <a:latin typeface="Times New Roman" panose="02020603050405020304" pitchFamily="18" charset="0"/>
                <a:cs typeface="Times New Roman" panose="02020603050405020304" pitchFamily="18" charset="0"/>
              </a:rPr>
              <a:t>Почетак у с</a:t>
            </a:r>
            <a:r>
              <a:rPr lang="es-ES" dirty="0" smtClean="0">
                <a:latin typeface="Times New Roman" panose="02020603050405020304" pitchFamily="18" charset="0"/>
                <a:cs typeface="Times New Roman" panose="02020603050405020304" pitchFamily="18" charset="0"/>
              </a:rPr>
              <a:t>т</a:t>
            </a:r>
            <a:r>
              <a:rPr lang="sr-Latn-CS" dirty="0" smtClean="0">
                <a:latin typeface="Times New Roman" panose="02020603050405020304" pitchFamily="18" charset="0"/>
                <a:cs typeface="Times New Roman" panose="02020603050405020304" pitchFamily="18" charset="0"/>
              </a:rPr>
              <a:t>аријим годинама</a:t>
            </a:r>
            <a:endParaRPr lang="en-US" dirty="0" smtClean="0">
              <a:latin typeface="Times New Roman" panose="02020603050405020304" pitchFamily="18" charset="0"/>
              <a:cs typeface="Times New Roman" panose="02020603050405020304" pitchFamily="18" charset="0"/>
            </a:endParaRPr>
          </a:p>
          <a:p>
            <a:pPr lvl="1" eaLnBrk="1" hangingPunct="1">
              <a:lnSpc>
                <a:spcPct val="80000"/>
              </a:lnSpc>
            </a:pPr>
            <a:r>
              <a:rPr lang="en-US" dirty="0" err="1" smtClean="0">
                <a:latin typeface="Times New Roman" panose="02020603050405020304" pitchFamily="18" charset="0"/>
                <a:cs typeface="Times New Roman" panose="02020603050405020304" pitchFamily="18" charset="0"/>
              </a:rPr>
              <a:t>Риг</a:t>
            </a:r>
            <a:r>
              <a:rPr lang="x-none" dirty="0" smtClean="0">
                <a:latin typeface="Times New Roman" panose="02020603050405020304" pitchFamily="18" charset="0"/>
                <a:cs typeface="Times New Roman" panose="02020603050405020304" pitchFamily="18" charset="0"/>
              </a:rPr>
              <a:t>идитет</a:t>
            </a:r>
            <a:r>
              <a:rPr lang="en-US" dirty="0" smtClean="0">
                <a:latin typeface="Times New Roman" panose="02020603050405020304" pitchFamily="18" charset="0"/>
                <a:cs typeface="Times New Roman" panose="02020603050405020304" pitchFamily="18" charset="0"/>
              </a:rPr>
              <a:t>/х</a:t>
            </a:r>
            <a:r>
              <a:rPr lang="sr-Latn-CS" dirty="0" smtClean="0">
                <a:latin typeface="Times New Roman" panose="02020603050405020304" pitchFamily="18" charset="0"/>
                <a:cs typeface="Times New Roman" panose="02020603050405020304" pitchFamily="18" charset="0"/>
              </a:rPr>
              <a:t>и</a:t>
            </a:r>
            <a:r>
              <a:rPr lang="en-US" dirty="0" err="1" smtClean="0">
                <a:latin typeface="Times New Roman" panose="02020603050405020304" pitchFamily="18" charset="0"/>
                <a:cs typeface="Times New Roman" panose="02020603050405020304" pitchFamily="18" charset="0"/>
              </a:rPr>
              <a:t>покинези</a:t>
            </a:r>
            <a:r>
              <a:rPr lang="sr-Latn-CS" dirty="0" smtClean="0">
                <a:latin typeface="Times New Roman" panose="02020603050405020304" pitchFamily="18" charset="0"/>
                <a:cs typeface="Times New Roman" panose="02020603050405020304" pitchFamily="18" charset="0"/>
              </a:rPr>
              <a:t>ј</a:t>
            </a:r>
            <a:r>
              <a:rPr lang="en-US" dirty="0" smtClean="0">
                <a:latin typeface="Times New Roman" panose="02020603050405020304" pitchFamily="18" charset="0"/>
                <a:cs typeface="Times New Roman" panose="02020603050405020304" pitchFamily="18" charset="0"/>
              </a:rPr>
              <a:t>а </a:t>
            </a:r>
            <a:r>
              <a:rPr lang="sr-Latn-CS" dirty="0" smtClean="0">
                <a:latin typeface="Times New Roman" panose="02020603050405020304" pitchFamily="18" charset="0"/>
                <a:cs typeface="Times New Roman" panose="02020603050405020304" pitchFamily="18" charset="0"/>
              </a:rPr>
              <a:t>као иницијални симптом</a:t>
            </a:r>
            <a:r>
              <a:rPr lang="en-US" dirty="0" smtClean="0">
                <a:latin typeface="Times New Roman" panose="02020603050405020304" pitchFamily="18" charset="0"/>
                <a:cs typeface="Times New Roman" panose="02020603050405020304" pitchFamily="18" charset="0"/>
              </a:rPr>
              <a:t> </a:t>
            </a:r>
          </a:p>
          <a:p>
            <a:pPr eaLnBrk="1" hangingPunct="1">
              <a:lnSpc>
                <a:spcPct val="80000"/>
              </a:lnSpc>
            </a:pPr>
            <a:endParaRPr lang="sr-Latn-CS" sz="2000" dirty="0" smtClean="0">
              <a:latin typeface="Times New Roman" panose="02020603050405020304" pitchFamily="18" charset="0"/>
              <a:cs typeface="Times New Roman" panose="02020603050405020304" pitchFamily="18" charset="0"/>
            </a:endParaRPr>
          </a:p>
          <a:p>
            <a:pPr eaLnBrk="1" hangingPunct="1">
              <a:lnSpc>
                <a:spcPct val="80000"/>
              </a:lnSpc>
            </a:pPr>
            <a:r>
              <a:rPr lang="en-US" sz="2000" dirty="0" err="1" smtClean="0">
                <a:latin typeface="Times New Roman" panose="02020603050405020304" pitchFamily="18" charset="0"/>
                <a:cs typeface="Times New Roman" panose="02020603050405020304" pitchFamily="18" charset="0"/>
              </a:rPr>
              <a:t>Преди</a:t>
            </a:r>
            <a:r>
              <a:rPr lang="sr-Latn-CS" sz="2000" dirty="0" smtClean="0">
                <a:latin typeface="Times New Roman" panose="02020603050405020304" pitchFamily="18" charset="0"/>
                <a:cs typeface="Times New Roman" panose="02020603050405020304" pitchFamily="18" charset="0"/>
              </a:rPr>
              <a:t>к</a:t>
            </a:r>
            <a:r>
              <a:rPr lang="en-US" sz="2000" dirty="0" err="1" smtClean="0">
                <a:latin typeface="Times New Roman" panose="02020603050405020304" pitchFamily="18" charset="0"/>
                <a:cs typeface="Times New Roman" panose="02020603050405020304" pitchFamily="18" charset="0"/>
              </a:rPr>
              <a:t>тор</a:t>
            </a:r>
            <a:r>
              <a:rPr lang="sr-Latn-CS" sz="2000" dirty="0" smtClean="0">
                <a:latin typeface="Times New Roman" panose="02020603050405020304" pitchFamily="18" charset="0"/>
                <a:cs typeface="Times New Roman" panose="02020603050405020304" pitchFamily="18" charset="0"/>
              </a:rPr>
              <a:t>и брже </a:t>
            </a:r>
            <a:r>
              <a:rPr lang="en-US" sz="2000" dirty="0" err="1" smtClean="0">
                <a:latin typeface="Times New Roman" panose="02020603050405020304" pitchFamily="18" charset="0"/>
                <a:cs typeface="Times New Roman" panose="02020603050405020304" pitchFamily="18" charset="0"/>
              </a:rPr>
              <a:t>мотор</a:t>
            </a:r>
            <a:r>
              <a:rPr lang="sr-Latn-CS" sz="2000" dirty="0" smtClean="0">
                <a:latin typeface="Times New Roman" panose="02020603050405020304" pitchFamily="18" charset="0"/>
                <a:cs typeface="Times New Roman" panose="02020603050405020304" pitchFamily="18" charset="0"/>
              </a:rPr>
              <a:t>не</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прогреси</a:t>
            </a:r>
            <a:r>
              <a:rPr lang="sr-Latn-CS" sz="2000" dirty="0" smtClean="0">
                <a:latin typeface="Times New Roman" panose="02020603050405020304" pitchFamily="18" charset="0"/>
                <a:cs typeface="Times New Roman" panose="02020603050405020304" pitchFamily="18" charset="0"/>
              </a:rPr>
              <a:t>је</a:t>
            </a:r>
            <a:r>
              <a:rPr lang="en-US" sz="2000" dirty="0" smtClean="0">
                <a:latin typeface="Times New Roman" panose="02020603050405020304" pitchFamily="18" charset="0"/>
                <a:cs typeface="Times New Roman" panose="02020603050405020304" pitchFamily="18" charset="0"/>
              </a:rPr>
              <a:t>:</a:t>
            </a:r>
          </a:p>
          <a:p>
            <a:pPr lvl="1" eaLnBrk="1" hangingPunct="1">
              <a:lnSpc>
                <a:spcPct val="80000"/>
              </a:lnSpc>
            </a:pPr>
            <a:r>
              <a:rPr lang="en-US" dirty="0" err="1" smtClean="0">
                <a:latin typeface="Times New Roman" panose="02020603050405020304" pitchFamily="18" charset="0"/>
                <a:cs typeface="Times New Roman" panose="02020603050405020304" pitchFamily="18" charset="0"/>
              </a:rPr>
              <a:t>Постурал</a:t>
            </a:r>
            <a:r>
              <a:rPr lang="sr-Latn-CS" dirty="0" smtClean="0">
                <a:latin typeface="Times New Roman" panose="02020603050405020304" pitchFamily="18" charset="0"/>
                <a:cs typeface="Times New Roman" panose="02020603050405020304" pitchFamily="18" charset="0"/>
              </a:rPr>
              <a:t>на</a:t>
            </a:r>
            <a:r>
              <a:rPr lang="en-US" dirty="0" smtClean="0">
                <a:latin typeface="Times New Roman" panose="02020603050405020304" pitchFamily="18" charset="0"/>
                <a:cs typeface="Times New Roman" panose="02020603050405020304" pitchFamily="18" charset="0"/>
              </a:rPr>
              <a:t> </a:t>
            </a:r>
            <a:r>
              <a:rPr lang="sr-Latn-CS" dirty="0" smtClean="0">
                <a:latin typeface="Times New Roman" panose="02020603050405020304" pitchFamily="18" charset="0"/>
                <a:cs typeface="Times New Roman" panose="02020603050405020304" pitchFamily="18" charset="0"/>
              </a:rPr>
              <a:t>не</a:t>
            </a:r>
            <a:r>
              <a:rPr lang="en-US" dirty="0" err="1" smtClean="0">
                <a:latin typeface="Times New Roman" panose="02020603050405020304" pitchFamily="18" charset="0"/>
                <a:cs typeface="Times New Roman" panose="02020603050405020304" pitchFamily="18" charset="0"/>
              </a:rPr>
              <a:t>стабил</a:t>
            </a:r>
            <a:r>
              <a:rPr lang="sr-Latn-CS" dirty="0" smtClean="0">
                <a:latin typeface="Times New Roman" panose="02020603050405020304" pitchFamily="18" charset="0"/>
                <a:cs typeface="Times New Roman" panose="02020603050405020304" pitchFamily="18" charset="0"/>
              </a:rPr>
              <a:t>ност</a:t>
            </a:r>
            <a:r>
              <a:rPr lang="en-US" dirty="0" smtClean="0">
                <a:latin typeface="Times New Roman" panose="02020603050405020304" pitchFamily="18" charset="0"/>
                <a:cs typeface="Times New Roman" panose="02020603050405020304" pitchFamily="18" charset="0"/>
              </a:rPr>
              <a:t>/</a:t>
            </a:r>
            <a:r>
              <a:rPr lang="sr-Latn-CS" dirty="0" smtClean="0">
                <a:latin typeface="Times New Roman" panose="02020603050405020304" pitchFamily="18" charset="0"/>
                <a:cs typeface="Times New Roman" panose="02020603050405020304" pitchFamily="18" charset="0"/>
              </a:rPr>
              <a:t>тешкоће са ходом</a:t>
            </a:r>
            <a:r>
              <a:rPr lang="en-US" dirty="0" smtClean="0">
                <a:latin typeface="Times New Roman" panose="02020603050405020304" pitchFamily="18" charset="0"/>
                <a:cs typeface="Times New Roman" panose="02020603050405020304" pitchFamily="18" charset="0"/>
              </a:rPr>
              <a:t> </a:t>
            </a:r>
          </a:p>
          <a:p>
            <a:pPr lvl="1" eaLnBrk="1" hangingPunct="1">
              <a:lnSpc>
                <a:spcPct val="80000"/>
              </a:lnSpc>
            </a:pPr>
            <a:r>
              <a:rPr lang="en-US" dirty="0" smtClean="0">
                <a:latin typeface="Times New Roman" panose="02020603050405020304" pitchFamily="18" charset="0"/>
                <a:cs typeface="Times New Roman" panose="02020603050405020304" pitchFamily="18" charset="0"/>
              </a:rPr>
              <a:t>М</a:t>
            </a:r>
            <a:r>
              <a:rPr lang="sr-Latn-CS" dirty="0" smtClean="0">
                <a:latin typeface="Times New Roman" panose="02020603050405020304" pitchFamily="18" charset="0"/>
                <a:cs typeface="Times New Roman" panose="02020603050405020304" pitchFamily="18" charset="0"/>
              </a:rPr>
              <a:t>ушки пол</a:t>
            </a:r>
            <a:r>
              <a:rPr lang="en-US" dirty="0" smtClean="0">
                <a:latin typeface="Times New Roman" panose="02020603050405020304" pitchFamily="18" charset="0"/>
                <a:cs typeface="Times New Roman" panose="02020603050405020304" pitchFamily="18" charset="0"/>
              </a:rPr>
              <a:t> </a:t>
            </a:r>
          </a:p>
          <a:p>
            <a:pPr lvl="1" eaLnBrk="1" hangingPunct="1">
              <a:lnSpc>
                <a:spcPct val="80000"/>
              </a:lnSpc>
            </a:pPr>
            <a:r>
              <a:rPr lang="en-US" dirty="0" err="1" smtClean="0">
                <a:latin typeface="Times New Roman" panose="02020603050405020304" pitchFamily="18" charset="0"/>
                <a:cs typeface="Times New Roman" panose="02020603050405020304" pitchFamily="18" charset="0"/>
              </a:rPr>
              <a:t>Пр</a:t>
            </a:r>
            <a:r>
              <a:rPr lang="sr-Latn-CS" dirty="0" smtClean="0">
                <a:latin typeface="Times New Roman" panose="02020603050405020304" pitchFamily="18" charset="0"/>
                <a:cs typeface="Times New Roman" panose="02020603050405020304" pitchFamily="18" charset="0"/>
              </a:rPr>
              <a:t>исуство коморбидитета</a:t>
            </a:r>
            <a:endParaRPr lang="en-US" dirty="0" smtClean="0">
              <a:latin typeface="Times New Roman" panose="02020603050405020304" pitchFamily="18" charset="0"/>
              <a:cs typeface="Times New Roman" panose="02020603050405020304" pitchFamily="18" charset="0"/>
            </a:endParaRPr>
          </a:p>
          <a:p>
            <a:pPr lvl="2" eaLnBrk="1" hangingPunct="1">
              <a:lnSpc>
                <a:spcPct val="80000"/>
              </a:lnSpc>
            </a:pPr>
            <a:r>
              <a:rPr lang="sr-Latn-CS" sz="2000" dirty="0" smtClean="0">
                <a:latin typeface="Times New Roman" panose="02020603050405020304" pitchFamily="18" charset="0"/>
                <a:cs typeface="Times New Roman" panose="02020603050405020304" pitchFamily="18" charset="0"/>
              </a:rPr>
              <a:t>МУ</a:t>
            </a:r>
            <a:r>
              <a:rPr lang="en-US" sz="2000" dirty="0" smtClean="0">
                <a:latin typeface="Times New Roman" panose="02020603050405020304" pitchFamily="18" charset="0"/>
                <a:cs typeface="Times New Roman" panose="02020603050405020304" pitchFamily="18" charset="0"/>
              </a:rPr>
              <a:t>, </a:t>
            </a:r>
            <a:r>
              <a:rPr lang="sr-Latn-CS" sz="2000" dirty="0" smtClean="0">
                <a:latin typeface="Times New Roman" panose="02020603050405020304" pitchFamily="18" charset="0"/>
                <a:cs typeface="Times New Roman" panose="02020603050405020304" pitchFamily="18" charset="0"/>
              </a:rPr>
              <a:t>сметње вида и слуха</a:t>
            </a:r>
            <a:endParaRPr lang="en-US" sz="2000" dirty="0" smtClean="0">
              <a:latin typeface="Times New Roman" panose="02020603050405020304" pitchFamily="18" charset="0"/>
              <a:cs typeface="Times New Roman" panose="02020603050405020304" pitchFamily="18" charset="0"/>
            </a:endParaRPr>
          </a:p>
          <a:p>
            <a:pPr lvl="2" eaLnBrk="1" hangingPunct="1">
              <a:lnSpc>
                <a:spcPct val="80000"/>
              </a:lnSpc>
            </a:pPr>
            <a:endParaRPr lang="en-US" sz="2000" dirty="0" smtClean="0">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2729657"/>
      </p:ext>
    </p:extLst>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68313" y="1052513"/>
            <a:ext cx="8229600" cy="703262"/>
          </a:xfrm>
        </p:spPr>
        <p:txBody>
          <a:bodyPr/>
          <a:lstStyle/>
          <a:p>
            <a:pPr eaLnBrk="1" hangingPunct="1"/>
            <a:r>
              <a:rPr lang="en-US" smtClean="0">
                <a:ln>
                  <a:noFill/>
                </a:ln>
                <a:latin typeface="Times New Roman" panose="02020603050405020304" pitchFamily="18" charset="0"/>
                <a:cs typeface="Times New Roman" panose="02020603050405020304" pitchFamily="18" charset="0"/>
              </a:rPr>
              <a:t>Прогно</a:t>
            </a:r>
            <a:r>
              <a:rPr lang="sr-Latn-CS" smtClean="0">
                <a:ln>
                  <a:noFill/>
                </a:ln>
                <a:latin typeface="Times New Roman" panose="02020603050405020304" pitchFamily="18" charset="0"/>
                <a:cs typeface="Times New Roman" panose="02020603050405020304" pitchFamily="18" charset="0"/>
              </a:rPr>
              <a:t>за</a:t>
            </a:r>
            <a:r>
              <a:rPr lang="en-US" smtClean="0">
                <a:ln>
                  <a:noFill/>
                </a:ln>
                <a:latin typeface="Times New Roman" panose="02020603050405020304" pitchFamily="18" charset="0"/>
                <a:cs typeface="Times New Roman" panose="02020603050405020304" pitchFamily="18" charset="0"/>
              </a:rPr>
              <a:t> П</a:t>
            </a:r>
            <a:r>
              <a:rPr lang="sr-Latn-CS" smtClean="0">
                <a:ln>
                  <a:noFill/>
                </a:ln>
                <a:latin typeface="Times New Roman" panose="02020603050405020304" pitchFamily="18" charset="0"/>
                <a:cs typeface="Times New Roman" panose="02020603050405020304" pitchFamily="18" charset="0"/>
              </a:rPr>
              <a:t>Б</a:t>
            </a:r>
            <a:endParaRPr lang="en-US" smtClean="0">
              <a:ln>
                <a:noFill/>
              </a:ln>
              <a:latin typeface="Times New Roman" panose="02020603050405020304" pitchFamily="18" charset="0"/>
              <a:cs typeface="Times New Roman" panose="02020603050405020304" pitchFamily="18" charset="0"/>
            </a:endParaRPr>
          </a:p>
        </p:txBody>
      </p:sp>
      <p:sp>
        <p:nvSpPr>
          <p:cNvPr id="53251" name="Rectangle 3"/>
          <p:cNvSpPr>
            <a:spLocks noGrp="1" noChangeArrowheads="1"/>
          </p:cNvSpPr>
          <p:nvPr>
            <p:ph idx="1"/>
          </p:nvPr>
        </p:nvSpPr>
        <p:spPr>
          <a:xfrm>
            <a:off x="900113" y="2492375"/>
            <a:ext cx="8964612" cy="5184775"/>
          </a:xfrm>
        </p:spPr>
        <p:txBody>
          <a:bodyPr/>
          <a:lstStyle/>
          <a:p>
            <a:pPr lvl="2" eaLnBrk="1" hangingPunct="1">
              <a:lnSpc>
                <a:spcPct val="80000"/>
              </a:lnSpc>
            </a:pPr>
            <a:endParaRPr lang="en-US" sz="2000" smtClean="0">
              <a:latin typeface="Times New Roman" panose="02020603050405020304" pitchFamily="18" charset="0"/>
              <a:cs typeface="Times New Roman" panose="02020603050405020304" pitchFamily="18" charset="0"/>
            </a:endParaRPr>
          </a:p>
          <a:p>
            <a:pPr eaLnBrk="1" hangingPunct="1">
              <a:lnSpc>
                <a:spcPct val="80000"/>
              </a:lnSpc>
            </a:pPr>
            <a:r>
              <a:rPr lang="en-US" sz="2000" smtClean="0">
                <a:latin typeface="Times New Roman" panose="02020603050405020304" pitchFamily="18" charset="0"/>
                <a:cs typeface="Times New Roman" panose="02020603050405020304" pitchFamily="18" charset="0"/>
              </a:rPr>
              <a:t>Преди</a:t>
            </a:r>
            <a:r>
              <a:rPr lang="sr-Latn-CS" sz="2000" smtClean="0">
                <a:latin typeface="Times New Roman" panose="02020603050405020304" pitchFamily="18" charset="0"/>
                <a:cs typeface="Times New Roman" panose="02020603050405020304" pitchFamily="18" charset="0"/>
              </a:rPr>
              <a:t>к</a:t>
            </a:r>
            <a:r>
              <a:rPr lang="en-US" sz="2000" smtClean="0">
                <a:latin typeface="Times New Roman" panose="02020603050405020304" pitchFamily="18" charset="0"/>
                <a:cs typeface="Times New Roman" panose="02020603050405020304" pitchFamily="18" charset="0"/>
              </a:rPr>
              <a:t>тор</a:t>
            </a:r>
            <a:r>
              <a:rPr lang="sr-Latn-CS" sz="2000" smtClean="0">
                <a:latin typeface="Times New Roman" panose="02020603050405020304" pitchFamily="18" charset="0"/>
                <a:cs typeface="Times New Roman" panose="02020603050405020304" pitchFamily="18" charset="0"/>
              </a:rPr>
              <a:t>и раније туђе помоћи и смањеног преживљавања </a:t>
            </a:r>
            <a:endParaRPr lang="en-US" sz="2000" smtClean="0">
              <a:latin typeface="Times New Roman" panose="02020603050405020304" pitchFamily="18" charset="0"/>
              <a:cs typeface="Times New Roman" panose="02020603050405020304" pitchFamily="18" charset="0"/>
            </a:endParaRPr>
          </a:p>
          <a:p>
            <a:pPr lvl="1" eaLnBrk="1" hangingPunct="1">
              <a:lnSpc>
                <a:spcPct val="80000"/>
              </a:lnSpc>
            </a:pPr>
            <a:r>
              <a:rPr lang="sr-Latn-CS" smtClean="0">
                <a:latin typeface="Times New Roman" panose="02020603050405020304" pitchFamily="18" charset="0"/>
                <a:cs typeface="Times New Roman" panose="02020603050405020304" pitchFamily="18" charset="0"/>
              </a:rPr>
              <a:t>Почетак у старијим годинама</a:t>
            </a:r>
            <a:endParaRPr lang="en-US" smtClean="0">
              <a:latin typeface="Times New Roman" panose="02020603050405020304" pitchFamily="18" charset="0"/>
              <a:cs typeface="Times New Roman" panose="02020603050405020304" pitchFamily="18" charset="0"/>
            </a:endParaRPr>
          </a:p>
          <a:p>
            <a:pPr lvl="1" eaLnBrk="1" hangingPunct="1">
              <a:lnSpc>
                <a:spcPct val="80000"/>
              </a:lnSpc>
            </a:pPr>
            <a:r>
              <a:rPr lang="en-US" smtClean="0">
                <a:latin typeface="Times New Roman" panose="02020603050405020304" pitchFamily="18" charset="0"/>
                <a:cs typeface="Times New Roman" panose="02020603050405020304" pitchFamily="18" charset="0"/>
              </a:rPr>
              <a:t>Демен</a:t>
            </a:r>
            <a:r>
              <a:rPr lang="sr-Latn-CS" smtClean="0">
                <a:latin typeface="Times New Roman" panose="02020603050405020304" pitchFamily="18" charset="0"/>
                <a:cs typeface="Times New Roman" panose="02020603050405020304" pitchFamily="18" charset="0"/>
              </a:rPr>
              <a:t>ција</a:t>
            </a:r>
            <a:endParaRPr lang="en-US" smtClean="0">
              <a:latin typeface="Times New Roman" panose="02020603050405020304" pitchFamily="18" charset="0"/>
              <a:cs typeface="Times New Roman" panose="02020603050405020304" pitchFamily="18" charset="0"/>
            </a:endParaRPr>
          </a:p>
          <a:p>
            <a:pPr lvl="1" eaLnBrk="1" hangingPunct="1">
              <a:lnSpc>
                <a:spcPct val="80000"/>
              </a:lnSpc>
            </a:pPr>
            <a:r>
              <a:rPr lang="sr-Latn-CS" smtClean="0">
                <a:latin typeface="Times New Roman" panose="02020603050405020304" pitchFamily="18" charset="0"/>
                <a:cs typeface="Times New Roman" panose="02020603050405020304" pitchFamily="18" charset="0"/>
              </a:rPr>
              <a:t>Слаб одговор на</a:t>
            </a:r>
            <a:r>
              <a:rPr lang="en-US" smtClean="0">
                <a:latin typeface="Times New Roman" panose="02020603050405020304" pitchFamily="18" charset="0"/>
                <a:cs typeface="Times New Roman" panose="02020603050405020304" pitchFamily="18" charset="0"/>
              </a:rPr>
              <a:t> допаминерги</a:t>
            </a:r>
            <a:r>
              <a:rPr lang="sr-Latn-CS" smtClean="0">
                <a:latin typeface="Times New Roman" panose="02020603050405020304" pitchFamily="18" charset="0"/>
                <a:cs typeface="Times New Roman" panose="02020603050405020304" pitchFamily="18" charset="0"/>
              </a:rPr>
              <a:t>чке лекове</a:t>
            </a:r>
            <a:endParaRPr lang="en-US" smtClean="0">
              <a:latin typeface="Times New Roman" panose="02020603050405020304" pitchFamily="18" charset="0"/>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3390234"/>
      </p:ext>
    </p:extLst>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3"/>
          <p:cNvSpPr>
            <a:spLocks noGrp="1" noChangeArrowheads="1"/>
          </p:cNvSpPr>
          <p:nvPr>
            <p:ph idx="1"/>
          </p:nvPr>
        </p:nvSpPr>
        <p:spPr/>
        <p:txBody>
          <a:bodyPr/>
          <a:lstStyle/>
          <a:p>
            <a:pPr eaLnBrk="1" hangingPunct="1"/>
            <a:r>
              <a:rPr lang="en-US" sz="2000" smtClean="0">
                <a:latin typeface="Times New Roman" panose="02020603050405020304" pitchFamily="18" charset="0"/>
                <a:cs typeface="Times New Roman" panose="02020603050405020304" pitchFamily="18" charset="0"/>
              </a:rPr>
              <a:t>Преди</a:t>
            </a:r>
            <a:r>
              <a:rPr lang="sr-Latn-CS" sz="2000" smtClean="0">
                <a:latin typeface="Times New Roman" panose="02020603050405020304" pitchFamily="18" charset="0"/>
                <a:cs typeface="Times New Roman" panose="02020603050405020304" pitchFamily="18" charset="0"/>
              </a:rPr>
              <a:t>к</a:t>
            </a:r>
            <a:r>
              <a:rPr lang="en-US" sz="2000" smtClean="0">
                <a:latin typeface="Times New Roman" panose="02020603050405020304" pitchFamily="18" charset="0"/>
                <a:cs typeface="Times New Roman" panose="02020603050405020304" pitchFamily="18" charset="0"/>
              </a:rPr>
              <a:t>тор</a:t>
            </a:r>
            <a:r>
              <a:rPr lang="sr-Latn-CS" sz="2000" smtClean="0">
                <a:latin typeface="Times New Roman" panose="02020603050405020304" pitchFamily="18" charset="0"/>
                <a:cs typeface="Times New Roman" panose="02020603050405020304" pitchFamily="18" charset="0"/>
              </a:rPr>
              <a:t>и ранијих когнитивних поремећаја и деменције</a:t>
            </a:r>
            <a:r>
              <a:rPr lang="en-US" sz="2000" smtClean="0">
                <a:latin typeface="Times New Roman" panose="02020603050405020304" pitchFamily="18" charset="0"/>
                <a:cs typeface="Times New Roman" panose="02020603050405020304" pitchFamily="18" charset="0"/>
              </a:rPr>
              <a:t>:</a:t>
            </a:r>
          </a:p>
          <a:p>
            <a:pPr lvl="1" eaLnBrk="1" hangingPunct="1"/>
            <a:r>
              <a:rPr lang="sr-Latn-CS" smtClean="0">
                <a:latin typeface="Times New Roman" panose="02020603050405020304" pitchFamily="18" charset="0"/>
                <a:cs typeface="Times New Roman" panose="02020603050405020304" pitchFamily="18" charset="0"/>
              </a:rPr>
              <a:t>Почетак у старијим годинама</a:t>
            </a:r>
            <a:endParaRPr lang="en-US" smtClean="0">
              <a:latin typeface="Times New Roman" panose="02020603050405020304" pitchFamily="18" charset="0"/>
              <a:cs typeface="Times New Roman" panose="02020603050405020304" pitchFamily="18" charset="0"/>
            </a:endParaRPr>
          </a:p>
          <a:p>
            <a:pPr lvl="1" eaLnBrk="1" hangingPunct="1"/>
            <a:r>
              <a:rPr lang="en-US" smtClean="0">
                <a:latin typeface="Times New Roman" panose="02020603050405020304" pitchFamily="18" charset="0"/>
                <a:cs typeface="Times New Roman" panose="02020603050405020304" pitchFamily="18" charset="0"/>
              </a:rPr>
              <a:t>Ини</a:t>
            </a:r>
            <a:r>
              <a:rPr lang="sr-Latn-CS" smtClean="0">
                <a:latin typeface="Times New Roman" panose="02020603050405020304" pitchFamily="18" charset="0"/>
                <a:cs typeface="Times New Roman" panose="02020603050405020304" pitchFamily="18" charset="0"/>
              </a:rPr>
              <a:t>цијално </a:t>
            </a:r>
            <a:r>
              <a:rPr lang="en-US" smtClean="0">
                <a:latin typeface="Times New Roman" panose="02020603050405020304" pitchFamily="18" charset="0"/>
                <a:cs typeface="Times New Roman" panose="02020603050405020304" pitchFamily="18" charset="0"/>
              </a:rPr>
              <a:t>х</a:t>
            </a:r>
            <a:r>
              <a:rPr lang="sr-Latn-CS" smtClean="0">
                <a:latin typeface="Times New Roman" panose="02020603050405020304" pitchFamily="18" charset="0"/>
                <a:cs typeface="Times New Roman" panose="02020603050405020304" pitchFamily="18" charset="0"/>
              </a:rPr>
              <a:t>и</a:t>
            </a:r>
            <a:r>
              <a:rPr lang="en-US" smtClean="0">
                <a:latin typeface="Times New Roman" panose="02020603050405020304" pitchFamily="18" charset="0"/>
                <a:cs typeface="Times New Roman" panose="02020603050405020304" pitchFamily="18" charset="0"/>
              </a:rPr>
              <a:t>покине</a:t>
            </a:r>
            <a:r>
              <a:rPr lang="sr-Latn-CS" smtClean="0">
                <a:latin typeface="Times New Roman" panose="02020603050405020304" pitchFamily="18" charset="0"/>
                <a:cs typeface="Times New Roman" panose="02020603050405020304" pitchFamily="18" charset="0"/>
              </a:rPr>
              <a:t>з</a:t>
            </a:r>
            <a:r>
              <a:rPr lang="en-US" smtClean="0">
                <a:latin typeface="Times New Roman" panose="02020603050405020304" pitchFamily="18" charset="0"/>
                <a:cs typeface="Times New Roman" panose="02020603050405020304" pitchFamily="18" charset="0"/>
              </a:rPr>
              <a:t>и</a:t>
            </a:r>
            <a:r>
              <a:rPr lang="sr-Latn-CS" smtClean="0">
                <a:latin typeface="Times New Roman" panose="02020603050405020304" pitchFamily="18" charset="0"/>
                <a:cs typeface="Times New Roman" panose="02020603050405020304" pitchFamily="18" charset="0"/>
              </a:rPr>
              <a:t>ј</a:t>
            </a:r>
            <a:r>
              <a:rPr lang="en-US" smtClean="0">
                <a:latin typeface="Times New Roman" panose="02020603050405020304" pitchFamily="18" charset="0"/>
                <a:cs typeface="Times New Roman" panose="02020603050405020304" pitchFamily="18" charset="0"/>
              </a:rPr>
              <a:t>а/риг</a:t>
            </a:r>
            <a:r>
              <a:rPr lang="x-none" smtClean="0">
                <a:latin typeface="Times New Roman" panose="02020603050405020304" pitchFamily="18" charset="0"/>
                <a:cs typeface="Times New Roman" panose="02020603050405020304" pitchFamily="18" charset="0"/>
              </a:rPr>
              <a:t>идитет</a:t>
            </a:r>
            <a:endParaRPr lang="sr-Latn-CS" smtClean="0">
              <a:latin typeface="Times New Roman" panose="02020603050405020304" pitchFamily="18" charset="0"/>
              <a:cs typeface="Times New Roman" panose="02020603050405020304" pitchFamily="18" charset="0"/>
            </a:endParaRPr>
          </a:p>
          <a:p>
            <a:pPr lvl="1" eaLnBrk="1" hangingPunct="1"/>
            <a:endParaRPr lang="sr-Latn-CS" smtClean="0">
              <a:latin typeface="Times New Roman" panose="02020603050405020304" pitchFamily="18" charset="0"/>
              <a:cs typeface="Times New Roman" panose="02020603050405020304" pitchFamily="18" charset="0"/>
            </a:endParaRPr>
          </a:p>
          <a:p>
            <a:pPr eaLnBrk="1" hangingPunct="1"/>
            <a:r>
              <a:rPr lang="sr-Latn-CS" sz="2000" smtClean="0">
                <a:latin typeface="Times New Roman" panose="02020603050405020304" pitchFamily="18" charset="0"/>
                <a:cs typeface="Times New Roman" panose="02020603050405020304" pitchFamily="18" charset="0"/>
              </a:rPr>
              <a:t>Предиктори бенигнијег тока и дужег терапијског бенефита леводопе </a:t>
            </a:r>
            <a:endParaRPr lang="en-US" sz="2000" smtClean="0">
              <a:latin typeface="Times New Roman" panose="02020603050405020304" pitchFamily="18" charset="0"/>
              <a:cs typeface="Times New Roman" panose="02020603050405020304" pitchFamily="18" charset="0"/>
            </a:endParaRPr>
          </a:p>
          <a:p>
            <a:pPr eaLnBrk="1" hangingPunct="1">
              <a:buFontTx/>
              <a:buNone/>
            </a:pPr>
            <a:r>
              <a:rPr lang="sr-Latn-CS" sz="2000" smtClean="0">
                <a:latin typeface="Times New Roman" panose="02020603050405020304" pitchFamily="18" charset="0"/>
                <a:cs typeface="Times New Roman" panose="02020603050405020304" pitchFamily="18" charset="0"/>
              </a:rPr>
              <a:t>      - </a:t>
            </a:r>
            <a:r>
              <a:rPr lang="en-US" sz="2000" smtClean="0">
                <a:latin typeface="Times New Roman" panose="02020603050405020304" pitchFamily="18" charset="0"/>
                <a:cs typeface="Times New Roman" panose="02020603050405020304" pitchFamily="18" charset="0"/>
              </a:rPr>
              <a:t>Тремор</a:t>
            </a:r>
            <a:r>
              <a:rPr lang="sr-Latn-CS" sz="2000" smtClean="0">
                <a:latin typeface="Times New Roman" panose="02020603050405020304" pitchFamily="18" charset="0"/>
                <a:cs typeface="Times New Roman" panose="02020603050405020304" pitchFamily="18" charset="0"/>
              </a:rPr>
              <a:t> на почетку болести</a:t>
            </a:r>
            <a:endParaRPr lang="en-US" sz="2000" smtClean="0">
              <a:latin typeface="Times New Roman" panose="02020603050405020304" pitchFamily="18" charset="0"/>
              <a:cs typeface="Times New Roman" panose="02020603050405020304" pitchFamily="18" charset="0"/>
            </a:endParaRPr>
          </a:p>
          <a:p>
            <a:pPr lvl="1" eaLnBrk="1" hangingPunct="1">
              <a:buFontTx/>
              <a:buNone/>
            </a:pPr>
            <a:endParaRPr lang="en-US" sz="2400" smtClean="0">
              <a:latin typeface="Comic Sans MS" panose="030F0702030302020204" pitchFamily="66" charset="0"/>
            </a:endParaRPr>
          </a:p>
        </p:txBody>
      </p:sp>
      <p:sp>
        <p:nvSpPr>
          <p:cNvPr id="54275" name="Rectangle 2"/>
          <p:cNvSpPr>
            <a:spLocks noGrp="1" noChangeArrowheads="1"/>
          </p:cNvSpPr>
          <p:nvPr>
            <p:ph type="title"/>
          </p:nvPr>
        </p:nvSpPr>
        <p:spPr>
          <a:xfrm>
            <a:off x="468313" y="1052513"/>
            <a:ext cx="8229600" cy="703262"/>
          </a:xfrm>
        </p:spPr>
        <p:txBody>
          <a:bodyPr/>
          <a:lstStyle/>
          <a:p>
            <a:pPr eaLnBrk="1" hangingPunct="1"/>
            <a:r>
              <a:rPr lang="en-US" smtClean="0">
                <a:ln>
                  <a:noFill/>
                </a:ln>
                <a:latin typeface="Times New Roman" panose="02020603050405020304" pitchFamily="18" charset="0"/>
                <a:cs typeface="Times New Roman" panose="02020603050405020304" pitchFamily="18" charset="0"/>
              </a:rPr>
              <a:t>Прогно</a:t>
            </a:r>
            <a:r>
              <a:rPr lang="sr-Latn-CS" smtClean="0">
                <a:ln>
                  <a:noFill/>
                </a:ln>
                <a:latin typeface="Times New Roman" panose="02020603050405020304" pitchFamily="18" charset="0"/>
                <a:cs typeface="Times New Roman" panose="02020603050405020304" pitchFamily="18" charset="0"/>
              </a:rPr>
              <a:t>за</a:t>
            </a:r>
            <a:r>
              <a:rPr lang="en-US" smtClean="0">
                <a:ln>
                  <a:noFill/>
                </a:ln>
                <a:latin typeface="Times New Roman" panose="02020603050405020304" pitchFamily="18" charset="0"/>
                <a:cs typeface="Times New Roman" panose="02020603050405020304" pitchFamily="18" charset="0"/>
              </a:rPr>
              <a:t> П</a:t>
            </a:r>
            <a:r>
              <a:rPr lang="sr-Latn-CS" smtClean="0">
                <a:ln>
                  <a:noFill/>
                </a:ln>
                <a:latin typeface="Times New Roman" panose="02020603050405020304" pitchFamily="18" charset="0"/>
                <a:cs typeface="Times New Roman" panose="02020603050405020304" pitchFamily="18" charset="0"/>
              </a:rPr>
              <a:t>Б</a:t>
            </a:r>
            <a:endParaRPr lang="en-US" smtClean="0">
              <a:ln>
                <a:noFill/>
              </a:ln>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092688"/>
      </p:ext>
    </p:extLst>
  </p:cSld>
  <p:clrMapOvr>
    <a:masterClrMapping/>
  </p:clrMapOvr>
  <p:transition spd="slow"/>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rtlCol="0">
            <a:normAutofit/>
          </a:bodyPr>
          <a:lstStyle/>
          <a:p>
            <a:pPr eaLnBrk="1" fontAlgn="auto" hangingPunct="1">
              <a:spcAft>
                <a:spcPts val="0"/>
              </a:spcAft>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терапија</a:t>
            </a: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10243" name="Rectangle 3"/>
          <p:cNvSpPr>
            <a:spLocks noGrp="1" noChangeArrowheads="1"/>
          </p:cNvSpPr>
          <p:nvPr>
            <p:ph idx="1"/>
          </p:nvPr>
        </p:nvSpPr>
        <p:spPr>
          <a:xfrm>
            <a:off x="611188" y="2349500"/>
            <a:ext cx="8763000" cy="3843338"/>
          </a:xfrm>
        </p:spPr>
        <p:txBody>
          <a:bodyPr rtlCol="0">
            <a:normAutofit fontScale="70000" lnSpcReduction="20000"/>
          </a:bodyPr>
          <a:lstStyle/>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1946</a:t>
            </a:r>
            <a:r>
              <a:rPr lang="sr-Latn-CS" dirty="0" smtClean="0">
                <a:solidFill>
                  <a:schemeClr val="tx1">
                    <a:lumMod val="85000"/>
                    <a:lumOff val="15000"/>
                  </a:schemeClr>
                </a:solidFill>
                <a:cs typeface="Times New Roman" panose="02020603050405020304" pitchFamily="18" charset="0"/>
              </a:rPr>
              <a:t>  - п</a:t>
            </a:r>
            <a:r>
              <a:rPr lang="sl-SI" dirty="0" smtClean="0">
                <a:solidFill>
                  <a:schemeClr val="tx1">
                    <a:lumMod val="85000"/>
                    <a:lumOff val="15000"/>
                  </a:schemeClr>
                </a:solidFill>
                <a:cs typeface="Times New Roman" panose="02020603050405020304" pitchFamily="18" charset="0"/>
              </a:rPr>
              <a:t>рви</a:t>
            </a:r>
            <a:r>
              <a:rPr lang="de-DE" dirty="0" smtClean="0">
                <a:solidFill>
                  <a:schemeClr val="tx1">
                    <a:lumMod val="85000"/>
                    <a:lumOff val="15000"/>
                  </a:schemeClr>
                </a:solidFill>
                <a:cs typeface="Times New Roman" panose="02020603050405020304" pitchFamily="18" charset="0"/>
              </a:rPr>
              <a:t> </a:t>
            </a:r>
            <a:r>
              <a:rPr lang="sl-SI" dirty="0" smtClean="0">
                <a:solidFill>
                  <a:schemeClr val="tx1">
                    <a:lumMod val="85000"/>
                    <a:lumOff val="15000"/>
                  </a:schemeClr>
                </a:solidFill>
                <a:cs typeface="Times New Roman" panose="02020603050405020304" pitchFamily="18" charset="0"/>
              </a:rPr>
              <a:t>синтетички </a:t>
            </a:r>
            <a:r>
              <a:rPr lang="sl-SI" dirty="0" smtClean="0">
                <a:solidFill>
                  <a:schemeClr val="tx2"/>
                </a:solidFill>
                <a:cs typeface="Times New Roman" panose="02020603050405020304" pitchFamily="18" charset="0"/>
              </a:rPr>
              <a:t>а</a:t>
            </a:r>
            <a:r>
              <a:rPr lang="de-DE" dirty="0" smtClean="0">
                <a:solidFill>
                  <a:schemeClr val="tx2"/>
                </a:solidFill>
                <a:cs typeface="Times New Roman" panose="02020603050405020304" pitchFamily="18" charset="0"/>
              </a:rPr>
              <a:t>нтихолинерги</a:t>
            </a:r>
            <a:r>
              <a:rPr lang="sr-Latn-CS" dirty="0" smtClean="0">
                <a:solidFill>
                  <a:schemeClr val="tx2"/>
                </a:solidFill>
                <a:cs typeface="Times New Roman" panose="02020603050405020304" pitchFamily="18" charset="0"/>
              </a:rPr>
              <a:t>чки</a:t>
            </a:r>
            <a:r>
              <a:rPr lang="sr-Latn-CS" dirty="0" smtClean="0">
                <a:solidFill>
                  <a:schemeClr val="tx1">
                    <a:lumMod val="85000"/>
                    <a:lumOff val="15000"/>
                  </a:schemeClr>
                </a:solidFill>
                <a:cs typeface="Times New Roman" panose="02020603050405020304" pitchFamily="18" charset="0"/>
              </a:rPr>
              <a:t> лекови</a:t>
            </a:r>
            <a:endParaRPr lang="de-DE" dirty="0" smtClean="0">
              <a:solidFill>
                <a:schemeClr val="tx1">
                  <a:lumMod val="85000"/>
                  <a:lumOff val="15000"/>
                </a:schemeClr>
              </a:solidFill>
              <a:cs typeface="Times New Roman" panose="02020603050405020304" pitchFamily="18" charset="0"/>
            </a:endParaRPr>
          </a:p>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a:t>
            </a:r>
            <a:r>
              <a:rPr lang="sr-Latn-CS" dirty="0" smtClean="0">
                <a:solidFill>
                  <a:schemeClr val="tx1">
                    <a:lumMod val="85000"/>
                    <a:lumOff val="15000"/>
                  </a:schemeClr>
                </a:solidFill>
                <a:cs typeface="Times New Roman" panose="02020603050405020304" pitchFamily="18" charset="0"/>
              </a:rPr>
              <a:t>57  - опоравак експерименталних животиња   </a:t>
            </a:r>
          </a:p>
          <a:p>
            <a:pPr eaLnBrk="1" fontAlgn="auto" hangingPunct="1">
              <a:spcBef>
                <a:spcPct val="35000"/>
              </a:spcBef>
              <a:buFontTx/>
              <a:buNone/>
              <a:defRPr/>
            </a:pPr>
            <a:r>
              <a:rPr lang="sr-Latn-CS" dirty="0" smtClean="0">
                <a:solidFill>
                  <a:schemeClr val="tx1">
                    <a:lumMod val="85000"/>
                    <a:lumOff val="15000"/>
                  </a:schemeClr>
                </a:solidFill>
                <a:cs typeface="Times New Roman" panose="02020603050405020304" pitchFamily="18" charset="0"/>
              </a:rPr>
              <a:t>          после примене </a:t>
            </a:r>
            <a:r>
              <a:rPr lang="de-DE" dirty="0" smtClean="0">
                <a:solidFill>
                  <a:schemeClr val="tx2"/>
                </a:solidFill>
                <a:cs typeface="Times New Roman" panose="02020603050405020304" pitchFamily="18" charset="0"/>
              </a:rPr>
              <a:t>Л-Допа</a:t>
            </a:r>
          </a:p>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196</a:t>
            </a:r>
            <a:r>
              <a:rPr lang="sr-Latn-CS" dirty="0" smtClean="0">
                <a:solidFill>
                  <a:schemeClr val="tx1">
                    <a:lumMod val="85000"/>
                    <a:lumOff val="15000"/>
                  </a:schemeClr>
                </a:solidFill>
                <a:cs typeface="Times New Roman" panose="02020603050405020304" pitchFamily="18" charset="0"/>
              </a:rPr>
              <a:t>7  - значајна ефикасност </a:t>
            </a:r>
            <a:r>
              <a:rPr lang="de-DE" dirty="0" smtClean="0">
                <a:solidFill>
                  <a:schemeClr val="tx2"/>
                </a:solidFill>
                <a:cs typeface="Times New Roman" panose="02020603050405020304" pitchFamily="18" charset="0"/>
              </a:rPr>
              <a:t>Л-Допа +</a:t>
            </a:r>
            <a:r>
              <a:rPr lang="sr-Latn-CS" dirty="0" smtClean="0">
                <a:solidFill>
                  <a:schemeClr val="tx2"/>
                </a:solidFill>
                <a:cs typeface="Times New Roman" panose="02020603050405020304" pitchFamily="18" charset="0"/>
              </a:rPr>
              <a:t> блокатор  </a:t>
            </a:r>
          </a:p>
          <a:p>
            <a:pPr eaLnBrk="1" fontAlgn="auto" hangingPunct="1">
              <a:spcBef>
                <a:spcPct val="35000"/>
              </a:spcBef>
              <a:buFontTx/>
              <a:buNone/>
              <a:defRPr/>
            </a:pPr>
            <a:r>
              <a:rPr lang="sr-Latn-CS" dirty="0" smtClean="0">
                <a:solidFill>
                  <a:schemeClr val="tx2"/>
                </a:solidFill>
                <a:cs typeface="Times New Roman" panose="02020603050405020304" pitchFamily="18" charset="0"/>
              </a:rPr>
              <a:t>          периферне допа д</a:t>
            </a:r>
            <a:r>
              <a:rPr lang="de-DE" dirty="0" smtClean="0">
                <a:solidFill>
                  <a:schemeClr val="tx2"/>
                </a:solidFill>
                <a:cs typeface="Times New Roman" panose="02020603050405020304" pitchFamily="18" charset="0"/>
              </a:rPr>
              <a:t>е</a:t>
            </a:r>
            <a:r>
              <a:rPr lang="sr-Latn-CS" dirty="0" smtClean="0">
                <a:solidFill>
                  <a:schemeClr val="tx2"/>
                </a:solidFill>
                <a:cs typeface="Times New Roman" panose="02020603050405020304" pitchFamily="18" charset="0"/>
              </a:rPr>
              <a:t>к</a:t>
            </a:r>
            <a:r>
              <a:rPr lang="de-DE" dirty="0" smtClean="0">
                <a:solidFill>
                  <a:schemeClr val="tx2"/>
                </a:solidFill>
                <a:cs typeface="Times New Roman" panose="02020603050405020304" pitchFamily="18" charset="0"/>
              </a:rPr>
              <a:t>арбо</a:t>
            </a:r>
            <a:r>
              <a:rPr lang="sr-Cyrl-CS" dirty="0" smtClean="0">
                <a:solidFill>
                  <a:schemeClr val="tx2"/>
                </a:solidFill>
                <a:cs typeface="Times New Roman" panose="02020603050405020304" pitchFamily="18" charset="0"/>
              </a:rPr>
              <a:t>кс</a:t>
            </a:r>
            <a:r>
              <a:rPr lang="sr-Latn-CS" dirty="0" smtClean="0">
                <a:solidFill>
                  <a:schemeClr val="tx2"/>
                </a:solidFill>
                <a:cs typeface="Times New Roman" panose="02020603050405020304" pitchFamily="18" charset="0"/>
              </a:rPr>
              <a:t>и</a:t>
            </a:r>
            <a:r>
              <a:rPr lang="de-DE" dirty="0" smtClean="0">
                <a:solidFill>
                  <a:schemeClr val="tx2"/>
                </a:solidFill>
                <a:cs typeface="Times New Roman" panose="02020603050405020304" pitchFamily="18" charset="0"/>
              </a:rPr>
              <a:t>ла</a:t>
            </a:r>
            <a:r>
              <a:rPr lang="sr-Latn-CS" dirty="0" smtClean="0">
                <a:solidFill>
                  <a:schemeClr val="tx2"/>
                </a:solidFill>
                <a:cs typeface="Times New Roman" panose="02020603050405020304" pitchFamily="18" charset="0"/>
              </a:rPr>
              <a:t>зе</a:t>
            </a:r>
            <a:endParaRPr lang="de-DE" dirty="0" smtClean="0">
              <a:solidFill>
                <a:schemeClr val="tx2"/>
              </a:solidFill>
              <a:cs typeface="Times New Roman" panose="02020603050405020304" pitchFamily="18" charset="0"/>
            </a:endParaRPr>
          </a:p>
          <a:p>
            <a:pPr eaLnBrk="1" fontAlgn="auto" hangingPunct="1">
              <a:spcBef>
                <a:spcPct val="35000"/>
              </a:spcBef>
              <a:buFontTx/>
              <a:buNone/>
              <a:defRPr/>
            </a:pPr>
            <a:r>
              <a:rPr lang="de-DE" dirty="0" smtClean="0">
                <a:solidFill>
                  <a:schemeClr val="tx2"/>
                </a:solidFill>
                <a:cs typeface="Times New Roman" panose="02020603050405020304" pitchFamily="18" charset="0"/>
              </a:rPr>
              <a:t>1969</a:t>
            </a:r>
            <a:r>
              <a:rPr lang="sr-Latn-CS" dirty="0" smtClean="0">
                <a:solidFill>
                  <a:schemeClr val="tx2"/>
                </a:solidFill>
                <a:cs typeface="Times New Roman" panose="02020603050405020304" pitchFamily="18" charset="0"/>
              </a:rPr>
              <a:t>  - </a:t>
            </a:r>
            <a:r>
              <a:rPr lang="de-DE" dirty="0" smtClean="0">
                <a:solidFill>
                  <a:schemeClr val="tx2"/>
                </a:solidFill>
                <a:cs typeface="Times New Roman" panose="02020603050405020304" pitchFamily="18" charset="0"/>
              </a:rPr>
              <a:t>Амантадин</a:t>
            </a:r>
          </a:p>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1974</a:t>
            </a:r>
            <a:r>
              <a:rPr lang="sr-Latn-CS" dirty="0" smtClean="0">
                <a:solidFill>
                  <a:schemeClr val="tx1">
                    <a:lumMod val="85000"/>
                    <a:lumOff val="15000"/>
                  </a:schemeClr>
                </a:solidFill>
                <a:cs typeface="Times New Roman" panose="02020603050405020304" pitchFamily="18" charset="0"/>
              </a:rPr>
              <a:t>  - </a:t>
            </a:r>
            <a:r>
              <a:rPr lang="de-DE" dirty="0" smtClean="0">
                <a:solidFill>
                  <a:schemeClr val="tx2"/>
                </a:solidFill>
                <a:cs typeface="Times New Roman" panose="02020603050405020304" pitchFamily="18" charset="0"/>
              </a:rPr>
              <a:t>Допа</a:t>
            </a:r>
            <a:r>
              <a:rPr lang="sr-Latn-CS" dirty="0" smtClean="0">
                <a:solidFill>
                  <a:schemeClr val="tx2"/>
                </a:solidFill>
                <a:cs typeface="Times New Roman" panose="02020603050405020304" pitchFamily="18" charset="0"/>
              </a:rPr>
              <a:t> а</a:t>
            </a:r>
            <a:r>
              <a:rPr lang="de-DE" dirty="0" smtClean="0">
                <a:solidFill>
                  <a:schemeClr val="tx2"/>
                </a:solidFill>
                <a:cs typeface="Times New Roman" panose="02020603050405020304" pitchFamily="18" charset="0"/>
              </a:rPr>
              <a:t>гонист</a:t>
            </a:r>
            <a:r>
              <a:rPr lang="sr-Latn-CS" dirty="0" smtClean="0">
                <a:solidFill>
                  <a:schemeClr val="tx2"/>
                </a:solidFill>
                <a:cs typeface="Times New Roman" panose="02020603050405020304" pitchFamily="18" charset="0"/>
              </a:rPr>
              <a:t>и</a:t>
            </a:r>
            <a:endParaRPr lang="de-DE" dirty="0" smtClean="0">
              <a:solidFill>
                <a:schemeClr val="tx2"/>
              </a:solidFill>
              <a:cs typeface="Times New Roman" panose="02020603050405020304" pitchFamily="18" charset="0"/>
            </a:endParaRPr>
          </a:p>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1975</a:t>
            </a:r>
            <a:r>
              <a:rPr lang="sr-Latn-CS" dirty="0" smtClean="0">
                <a:solidFill>
                  <a:schemeClr val="tx1">
                    <a:lumMod val="85000"/>
                    <a:lumOff val="15000"/>
                  </a:schemeClr>
                </a:solidFill>
                <a:cs typeface="Times New Roman" panose="02020603050405020304" pitchFamily="18" charset="0"/>
              </a:rPr>
              <a:t>  - </a:t>
            </a:r>
            <a:r>
              <a:rPr lang="de-DE" dirty="0" smtClean="0">
                <a:solidFill>
                  <a:schemeClr val="tx2"/>
                </a:solidFill>
                <a:cs typeface="Times New Roman" panose="02020603050405020304" pitchFamily="18" charset="0"/>
              </a:rPr>
              <a:t>МАО-Б</a:t>
            </a:r>
            <a:r>
              <a:rPr lang="sr-Latn-CS" dirty="0" smtClean="0">
                <a:solidFill>
                  <a:schemeClr val="tx2"/>
                </a:solidFill>
                <a:cs typeface="Times New Roman" panose="02020603050405020304" pitchFamily="18" charset="0"/>
              </a:rPr>
              <a:t> инхибитори</a:t>
            </a:r>
            <a:r>
              <a:rPr lang="sr-Latn-CS" dirty="0" smtClean="0">
                <a:solidFill>
                  <a:schemeClr val="tx1">
                    <a:lumMod val="85000"/>
                    <a:lumOff val="15000"/>
                  </a:schemeClr>
                </a:solidFill>
                <a:cs typeface="Times New Roman" panose="02020603050405020304" pitchFamily="18" charset="0"/>
              </a:rPr>
              <a:t> </a:t>
            </a:r>
            <a:endParaRPr lang="de-DE" dirty="0" smtClean="0">
              <a:solidFill>
                <a:schemeClr val="tx1">
                  <a:lumMod val="85000"/>
                  <a:lumOff val="15000"/>
                </a:schemeClr>
              </a:solidFill>
              <a:cs typeface="Times New Roman" panose="02020603050405020304" pitchFamily="18" charset="0"/>
            </a:endParaRPr>
          </a:p>
          <a:p>
            <a:pPr eaLnBrk="1" fontAlgn="auto" hangingPunct="1">
              <a:spcBef>
                <a:spcPct val="35000"/>
              </a:spcBef>
              <a:buFontTx/>
              <a:buNone/>
              <a:defRPr/>
            </a:pPr>
            <a:r>
              <a:rPr lang="de-DE" dirty="0" smtClean="0">
                <a:solidFill>
                  <a:schemeClr val="tx1">
                    <a:lumMod val="85000"/>
                    <a:lumOff val="15000"/>
                  </a:schemeClr>
                </a:solidFill>
                <a:cs typeface="Times New Roman" panose="02020603050405020304" pitchFamily="18" charset="0"/>
              </a:rPr>
              <a:t>1997</a:t>
            </a:r>
            <a:r>
              <a:rPr lang="sr-Latn-CS" dirty="0" smtClean="0">
                <a:solidFill>
                  <a:schemeClr val="tx1">
                    <a:lumMod val="85000"/>
                    <a:lumOff val="15000"/>
                  </a:schemeClr>
                </a:solidFill>
                <a:cs typeface="Times New Roman" panose="02020603050405020304" pitchFamily="18" charset="0"/>
              </a:rPr>
              <a:t>  - </a:t>
            </a:r>
            <a:r>
              <a:rPr lang="sr-Cyrl-CS" dirty="0" smtClean="0">
                <a:solidFill>
                  <a:schemeClr val="tx1">
                    <a:lumMod val="85000"/>
                    <a:lumOff val="15000"/>
                  </a:schemeClr>
                </a:solidFill>
                <a:cs typeface="Times New Roman" panose="02020603050405020304" pitchFamily="18" charset="0"/>
              </a:rPr>
              <a:t>К</a:t>
            </a:r>
            <a:r>
              <a:rPr lang="de-DE" dirty="0" smtClean="0">
                <a:solidFill>
                  <a:schemeClr val="tx2"/>
                </a:solidFill>
                <a:cs typeface="Times New Roman" panose="02020603050405020304" pitchFamily="18" charset="0"/>
              </a:rPr>
              <a:t>ОМТ</a:t>
            </a:r>
            <a:r>
              <a:rPr lang="sr-Latn-CS" dirty="0" smtClean="0">
                <a:solidFill>
                  <a:schemeClr val="tx2"/>
                </a:solidFill>
                <a:cs typeface="Times New Roman" panose="02020603050405020304" pitchFamily="18" charset="0"/>
              </a:rPr>
              <a:t> инхибитори</a:t>
            </a:r>
            <a:r>
              <a:rPr lang="de-DE" sz="2800" dirty="0" smtClean="0">
                <a:solidFill>
                  <a:schemeClr val="tx2"/>
                </a:solidFill>
                <a:cs typeface="Times New Roman" panose="02020603050405020304" pitchFamily="18" charset="0"/>
              </a:rPr>
              <a:t> </a:t>
            </a:r>
            <a:endParaRPr lang="sr-Latn-CS" sz="2800" dirty="0" smtClean="0">
              <a:solidFill>
                <a:schemeClr val="tx2"/>
              </a:solidFill>
              <a:cs typeface="Times New Roman" panose="02020603050405020304" pitchFamily="18" charset="0"/>
            </a:endParaRPr>
          </a:p>
          <a:p>
            <a:pPr eaLnBrk="1" fontAlgn="auto" hangingPunct="1">
              <a:spcBef>
                <a:spcPct val="35000"/>
              </a:spcBef>
              <a:buFontTx/>
              <a:buNone/>
              <a:defRPr/>
            </a:pPr>
            <a:r>
              <a:rPr lang="sr-Latn-CS" b="1" dirty="0" smtClean="0">
                <a:solidFill>
                  <a:schemeClr val="tx1">
                    <a:lumMod val="85000"/>
                    <a:lumOff val="15000"/>
                  </a:schemeClr>
                </a:solidFill>
                <a:latin typeface="Times New Roman" panose="02020603050405020304" pitchFamily="18" charset="0"/>
                <a:cs typeface="Times New Roman" panose="02020603050405020304" pitchFamily="18" charset="0"/>
              </a:rPr>
              <a:t>2008</a:t>
            </a:r>
            <a:r>
              <a:rPr lang="sr-Latn-CS" dirty="0" smtClean="0">
                <a:solidFill>
                  <a:schemeClr val="tx2"/>
                </a:solidFill>
                <a:latin typeface="Times New Roman" panose="02020603050405020304" pitchFamily="18" charset="0"/>
                <a:cs typeface="Times New Roman" panose="02020603050405020304" pitchFamily="18" charset="0"/>
              </a:rPr>
              <a:t>  - да ли смо на прагу успешне неуропротекције?</a:t>
            </a:r>
            <a:r>
              <a:rPr lang="sr-Cyrl-CS" dirty="0" smtClean="0">
                <a:solidFill>
                  <a:schemeClr val="tx2"/>
                </a:solidFill>
                <a:latin typeface="Times New Roman" panose="02020603050405020304" pitchFamily="18" charset="0"/>
                <a:cs typeface="Times New Roman" panose="02020603050405020304" pitchFamily="18" charset="0"/>
              </a:rPr>
              <a:t> Нови МАО Б инхибитор</a:t>
            </a:r>
            <a:endParaRPr lang="en-US" dirty="0" smtClean="0">
              <a:solidFill>
                <a:schemeClr val="tx2"/>
              </a:solidFill>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1838220"/>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sl-SI" sz="3600" dirty="0" smtClean="0">
                <a:latin typeface="+mn-lt"/>
              </a:rPr>
              <a:t>Moždani udar</a:t>
            </a:r>
            <a:endParaRPr lang="en-US" sz="3600" dirty="0" smtClean="0">
              <a:latin typeface="+mn-lt"/>
            </a:endParaRPr>
          </a:p>
        </p:txBody>
      </p:sp>
      <p:sp>
        <p:nvSpPr>
          <p:cNvPr id="81923" name="Rectangle 3"/>
          <p:cNvSpPr>
            <a:spLocks noGrp="1" noChangeArrowheads="1"/>
          </p:cNvSpPr>
          <p:nvPr>
            <p:ph type="body" idx="1"/>
          </p:nvPr>
        </p:nvSpPr>
        <p:spPr>
          <a:xfrm>
            <a:off x="1325563" y="1844675"/>
            <a:ext cx="6500812" cy="4424363"/>
          </a:xfrm>
        </p:spPr>
        <p:txBody>
          <a:bodyPr/>
          <a:lstStyle/>
          <a:p>
            <a:pPr eaLnBrk="1" hangingPunct="1">
              <a:lnSpc>
                <a:spcPct val="80000"/>
              </a:lnSpc>
            </a:pPr>
            <a:endParaRPr lang="en-US" sz="2800" smtClean="0">
              <a:latin typeface="Comic Sans MS" panose="030F0702030302020204" pitchFamily="66" charset="0"/>
            </a:endParaRPr>
          </a:p>
          <a:p>
            <a:pPr eaLnBrk="1" hangingPunct="1">
              <a:lnSpc>
                <a:spcPct val="80000"/>
              </a:lnSpc>
              <a:buFont typeface="Wingdings" panose="05000000000000000000" pitchFamily="2" charset="2"/>
              <a:buNone/>
            </a:pPr>
            <a:endParaRPr lang="en-US" sz="2800" smtClean="0">
              <a:latin typeface="Comic Sans MS" panose="030F0702030302020204" pitchFamily="66" charset="0"/>
            </a:endParaRPr>
          </a:p>
          <a:p>
            <a:pPr eaLnBrk="1" hangingPunct="1">
              <a:lnSpc>
                <a:spcPct val="80000"/>
              </a:lnSpc>
            </a:pPr>
            <a:r>
              <a:rPr lang="sl-SI" smtClean="0"/>
              <a:t>Akutni prestanak cirkulacije u nekoj zoni mozga </a:t>
            </a:r>
            <a:endParaRPr lang="en-US" smtClean="0"/>
          </a:p>
          <a:p>
            <a:pPr eaLnBrk="1" hangingPunct="1">
              <a:lnSpc>
                <a:spcPct val="80000"/>
              </a:lnSpc>
              <a:buFont typeface="Wingdings" panose="05000000000000000000" pitchFamily="2" charset="2"/>
              <a:buNone/>
            </a:pPr>
            <a:r>
              <a:rPr lang="en-US" smtClean="0"/>
              <a:t>   </a:t>
            </a:r>
            <a:r>
              <a:rPr lang="sl-SI" smtClean="0"/>
              <a:t>koji rezultira ishemijom i gubitkom odgovarajuće</a:t>
            </a:r>
            <a:endParaRPr lang="en-US" smtClean="0"/>
          </a:p>
          <a:p>
            <a:pPr eaLnBrk="1" hangingPunct="1">
              <a:lnSpc>
                <a:spcPct val="80000"/>
              </a:lnSpc>
              <a:buFont typeface="Wingdings" panose="05000000000000000000" pitchFamily="2" charset="2"/>
              <a:buNone/>
            </a:pPr>
            <a:r>
              <a:rPr lang="en-US" smtClean="0"/>
              <a:t>  </a:t>
            </a:r>
            <a:r>
              <a:rPr lang="sl-SI" smtClean="0"/>
              <a:t> neurološke funkcije:</a:t>
            </a:r>
            <a:endParaRPr lang="en-US" smtClean="0"/>
          </a:p>
          <a:p>
            <a:pPr eaLnBrk="1" hangingPunct="1">
              <a:lnSpc>
                <a:spcPct val="80000"/>
              </a:lnSpc>
              <a:buFont typeface="Wingdings" panose="05000000000000000000" pitchFamily="2" charset="2"/>
              <a:buNone/>
            </a:pPr>
            <a:endParaRPr lang="sl-SI" smtClean="0"/>
          </a:p>
          <a:p>
            <a:pPr eaLnBrk="1" hangingPunct="1">
              <a:lnSpc>
                <a:spcPct val="80000"/>
              </a:lnSpc>
            </a:pPr>
            <a:r>
              <a:rPr lang="sl-SI" smtClean="0"/>
              <a:t>motorna slabost</a:t>
            </a:r>
          </a:p>
          <a:p>
            <a:pPr eaLnBrk="1" hangingPunct="1">
              <a:lnSpc>
                <a:spcPct val="80000"/>
              </a:lnSpc>
            </a:pPr>
            <a:r>
              <a:rPr lang="sl-SI" smtClean="0"/>
              <a:t>oštećenje senzibiliteta</a:t>
            </a:r>
          </a:p>
          <a:p>
            <a:pPr eaLnBrk="1" hangingPunct="1">
              <a:lnSpc>
                <a:spcPct val="80000"/>
              </a:lnSpc>
            </a:pPr>
            <a:r>
              <a:rPr lang="sl-SI" smtClean="0"/>
              <a:t>teškoće sa govorom</a:t>
            </a:r>
            <a:endParaRPr lang="en-US" smtClean="0"/>
          </a:p>
          <a:p>
            <a:pPr eaLnBrk="1" hangingPunct="1">
              <a:lnSpc>
                <a:spcPct val="80000"/>
              </a:lnSpc>
              <a:buFont typeface="Wingdings" panose="05000000000000000000" pitchFamily="2" charset="2"/>
              <a:buNone/>
            </a:pPr>
            <a:endParaRPr lang="sl-SI" sz="2800" smtClean="0">
              <a:latin typeface="Comic Sans MS" panose="030F0702030302020204" pitchFamily="66" charset="0"/>
            </a:endParaRPr>
          </a:p>
          <a:p>
            <a:pPr eaLnBrk="1" hangingPunct="1">
              <a:lnSpc>
                <a:spcPct val="80000"/>
              </a:lnSpc>
              <a:buFont typeface="Wingdings" panose="05000000000000000000" pitchFamily="2" charset="2"/>
              <a:buNone/>
            </a:pPr>
            <a:endParaRPr lang="en-US" sz="1600" smtClean="0">
              <a:latin typeface="Comic Sans MS" panose="030F0702030302020204"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sr-Cyrl-CS" smtClean="0">
                <a:ln>
                  <a:noFill/>
                </a:ln>
              </a:rPr>
              <a:t>Терапија </a:t>
            </a:r>
            <a:endParaRPr lang="en-US" smtClean="0">
              <a:ln>
                <a:noFill/>
              </a:ln>
            </a:endParaRPr>
          </a:p>
        </p:txBody>
      </p:sp>
      <p:sp>
        <p:nvSpPr>
          <p:cNvPr id="56323" name="Rectangle 3"/>
          <p:cNvSpPr>
            <a:spLocks noGrp="1" noChangeArrowheads="1"/>
          </p:cNvSpPr>
          <p:nvPr>
            <p:ph idx="1"/>
          </p:nvPr>
        </p:nvSpPr>
        <p:spPr/>
        <p:txBody>
          <a:bodyPr/>
          <a:lstStyle/>
          <a:p>
            <a:pPr eaLnBrk="1" hangingPunct="1"/>
            <a:endParaRPr lang="sr-Cyrl-CS" smtClean="0"/>
          </a:p>
          <a:p>
            <a:pPr eaLnBrk="1" hangingPunct="1"/>
            <a:r>
              <a:rPr lang="sr-Cyrl-CS" smtClean="0"/>
              <a:t>Препарати лево допе (мадопар)</a:t>
            </a:r>
          </a:p>
          <a:p>
            <a:pPr eaLnBrk="1" hangingPunct="1"/>
            <a:r>
              <a:rPr lang="sr-Cyrl-CS" smtClean="0"/>
              <a:t>Допа агонисти (бромокриптин, прамипексол, ропиринол)</a:t>
            </a:r>
          </a:p>
          <a:p>
            <a:pPr eaLnBrk="1" hangingPunct="1"/>
            <a:r>
              <a:rPr lang="sr-Cyrl-CS" smtClean="0"/>
              <a:t>Амантадин (дискинезије)</a:t>
            </a:r>
          </a:p>
          <a:p>
            <a:pPr eaLnBrk="1" hangingPunct="1"/>
            <a:r>
              <a:rPr lang="sr-Cyrl-CS" smtClean="0"/>
              <a:t>Комт инхибитори(ентакапон, толкапон)</a:t>
            </a:r>
          </a:p>
          <a:p>
            <a:pPr eaLnBrk="1" hangingPunct="1"/>
            <a:r>
              <a:rPr lang="sr-Cyrl-CS" smtClean="0"/>
              <a:t>МАО-Б инхибитори</a:t>
            </a:r>
            <a:endParaRPr lang="en-US" smtClean="0"/>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506390"/>
      </p:ext>
    </p:extLst>
  </p:cSld>
  <p:clrMapOvr>
    <a:masterClrMapping/>
  </p:clrMapOvr>
  <p:transition spd="slow"/>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rtlCol="0">
            <a:normAutofit/>
          </a:bodyPr>
          <a:lstStyle/>
          <a:p>
            <a:pPr eaLnBrk="1" fontAlgn="auto" hangingPunct="1">
              <a:spcAft>
                <a:spcPts val="0"/>
              </a:spcAft>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хирургија</a:t>
            </a:r>
            <a:endParaRPr lang="en-U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11267" name="Rectangle 3"/>
          <p:cNvSpPr>
            <a:spLocks noGrp="1" noChangeArrowheads="1"/>
          </p:cNvSpPr>
          <p:nvPr>
            <p:ph idx="1"/>
          </p:nvPr>
        </p:nvSpPr>
        <p:spPr/>
        <p:txBody>
          <a:bodyPr rtlCol="0">
            <a:normAutofit fontScale="92500" lnSpcReduction="10000"/>
          </a:bodyPr>
          <a:lstStyle/>
          <a:p>
            <a:pPr eaLnBrk="1" fontAlgn="auto" hangingPunct="1">
              <a:spcBef>
                <a:spcPct val="35000"/>
              </a:spcBef>
              <a:buFontTx/>
              <a:buNone/>
              <a:defRPr/>
            </a:pPr>
            <a:endParaRPr lang="sr-Latn-CS" b="1" dirty="0" smtClean="0">
              <a:solidFill>
                <a:schemeClr val="tx1">
                  <a:lumMod val="85000"/>
                  <a:lumOff val="15000"/>
                </a:schemeClr>
              </a:solidFill>
              <a:latin typeface="Comic Sans MS" panose="030F0702030302020204" pitchFamily="66" charset="0"/>
            </a:endParaRPr>
          </a:p>
          <a:p>
            <a:pPr eaLnBrk="1" fontAlgn="auto" hangingPunct="1">
              <a:spcBef>
                <a:spcPct val="35000"/>
              </a:spcBef>
              <a:buFont typeface="Arial"/>
              <a:buChar char="•"/>
              <a:defRPr/>
            </a:pPr>
            <a:r>
              <a:rPr lang="de-DE" b="1" dirty="0" smtClean="0">
                <a:solidFill>
                  <a:schemeClr val="tx1">
                    <a:lumMod val="85000"/>
                    <a:lumOff val="15000"/>
                  </a:schemeClr>
                </a:solidFill>
                <a:latin typeface="Times New Roman" panose="02020603050405020304" pitchFamily="18" charset="0"/>
                <a:cs typeface="Times New Roman" panose="02020603050405020304" pitchFamily="18" charset="0"/>
              </a:rPr>
              <a:t>1954</a:t>
            </a:r>
            <a:r>
              <a:rPr lang="sr-Latn-CS" b="1" dirty="0" smtClean="0">
                <a:solidFill>
                  <a:schemeClr val="tx1">
                    <a:lumMod val="85000"/>
                    <a:lumOff val="15000"/>
                  </a:schemeClr>
                </a:solidFill>
                <a:latin typeface="Times New Roman" panose="02020603050405020304" pitchFamily="18" charset="0"/>
                <a:cs typeface="Times New Roman" panose="02020603050405020304" pitchFamily="18" charset="0"/>
              </a:rPr>
              <a:t> – прве стереотаксичне операције</a:t>
            </a:r>
            <a:endParaRPr lang="de-DE" dirty="0" smtClean="0">
              <a:solidFill>
                <a:schemeClr val="tx1">
                  <a:lumMod val="85000"/>
                  <a:lumOff val="15000"/>
                </a:schemeClr>
              </a:solidFill>
              <a:latin typeface="Times New Roman" panose="02020603050405020304" pitchFamily="18" charset="0"/>
              <a:cs typeface="Times New Roman" panose="02020603050405020304" pitchFamily="18" charset="0"/>
            </a:endParaRPr>
          </a:p>
          <a:p>
            <a:pPr eaLnBrk="1" fontAlgn="auto" hangingPunct="1">
              <a:spcBef>
                <a:spcPct val="35000"/>
              </a:spcBef>
              <a:buFont typeface="Arial"/>
              <a:buChar char="•"/>
              <a:defRPr/>
            </a:pPr>
            <a:r>
              <a:rPr lang="de-DE" b="1" dirty="0" smtClean="0">
                <a:solidFill>
                  <a:schemeClr val="tx1">
                    <a:lumMod val="85000"/>
                    <a:lumOff val="15000"/>
                  </a:schemeClr>
                </a:solidFill>
                <a:latin typeface="Times New Roman" panose="02020603050405020304" pitchFamily="18" charset="0"/>
                <a:cs typeface="Times New Roman" panose="02020603050405020304" pitchFamily="18" charset="0"/>
              </a:rPr>
              <a:t>1988</a:t>
            </a:r>
            <a:r>
              <a:rPr lang="sr-Latn-CS" b="1" dirty="0" smtClean="0">
                <a:solidFill>
                  <a:schemeClr val="tx1">
                    <a:lumMod val="85000"/>
                    <a:lumOff val="15000"/>
                  </a:schemeClr>
                </a:solidFill>
                <a:latin typeface="Times New Roman" panose="02020603050405020304" pitchFamily="18" charset="0"/>
                <a:cs typeface="Times New Roman" panose="02020603050405020304" pitchFamily="18" charset="0"/>
              </a:rPr>
              <a:t> – т</a:t>
            </a:r>
            <a:r>
              <a:rPr lang="de-DE" dirty="0" smtClean="0">
                <a:solidFill>
                  <a:schemeClr val="tx1">
                    <a:lumMod val="85000"/>
                    <a:lumOff val="15000"/>
                  </a:schemeClr>
                </a:solidFill>
                <a:latin typeface="Times New Roman" panose="02020603050405020304" pitchFamily="18" charset="0"/>
                <a:cs typeface="Times New Roman" panose="02020603050405020304" pitchFamily="18" charset="0"/>
              </a:rPr>
              <a:t>ранспланта</a:t>
            </a: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ција ембрионалних ћелија</a:t>
            </a:r>
            <a:endParaRPr lang="de-DE" dirty="0" smtClean="0">
              <a:solidFill>
                <a:schemeClr val="hlink"/>
              </a:solidFill>
              <a:latin typeface="Times New Roman" panose="02020603050405020304" pitchFamily="18" charset="0"/>
              <a:cs typeface="Times New Roman" panose="02020603050405020304" pitchFamily="18" charset="0"/>
            </a:endParaRPr>
          </a:p>
          <a:p>
            <a:pPr eaLnBrk="1" fontAlgn="auto" hangingPunct="1">
              <a:spcBef>
                <a:spcPct val="35000"/>
              </a:spcBef>
              <a:buFont typeface="Arial"/>
              <a:buChar char="•"/>
              <a:defRPr/>
            </a:pPr>
            <a:r>
              <a:rPr lang="de-DE" b="1" dirty="0" smtClean="0">
                <a:solidFill>
                  <a:schemeClr val="tx1">
                    <a:lumMod val="85000"/>
                    <a:lumOff val="15000"/>
                  </a:schemeClr>
                </a:solidFill>
                <a:latin typeface="Times New Roman" panose="02020603050405020304" pitchFamily="18" charset="0"/>
                <a:cs typeface="Times New Roman" panose="02020603050405020304" pitchFamily="18" charset="0"/>
              </a:rPr>
              <a:t>1999</a:t>
            </a:r>
            <a:r>
              <a:rPr lang="sr-Latn-CS" b="1" dirty="0" smtClean="0">
                <a:solidFill>
                  <a:schemeClr val="tx1">
                    <a:lumMod val="85000"/>
                    <a:lumOff val="15000"/>
                  </a:schemeClr>
                </a:solidFill>
                <a:latin typeface="Times New Roman" panose="02020603050405020304" pitchFamily="18" charset="0"/>
                <a:cs typeface="Times New Roman" panose="02020603050405020304" pitchFamily="18" charset="0"/>
              </a:rPr>
              <a:t> – трансплантација стем ћелија</a:t>
            </a:r>
            <a:r>
              <a:rPr lang="de-DE" dirty="0" smtClean="0">
                <a:solidFill>
                  <a:schemeClr val="tx1">
                    <a:lumMod val="85000"/>
                    <a:lumOff val="15000"/>
                  </a:schemeClr>
                </a:solidFill>
                <a:latin typeface="Times New Roman" panose="02020603050405020304" pitchFamily="18" charset="0"/>
                <a:cs typeface="Times New Roman" panose="02020603050405020304" pitchFamily="18" charset="0"/>
              </a:rPr>
              <a:t> </a:t>
            </a:r>
          </a:p>
          <a:p>
            <a:pPr eaLnBrk="1" fontAlgn="auto" hangingPunct="1">
              <a:spcBef>
                <a:spcPct val="35000"/>
              </a:spcBef>
              <a:buFont typeface="Arial"/>
              <a:buChar char="•"/>
              <a:defRPr/>
            </a:pPr>
            <a:r>
              <a:rPr lang="de-DE" b="1" dirty="0" smtClean="0">
                <a:solidFill>
                  <a:schemeClr val="tx1">
                    <a:lumMod val="85000"/>
                    <a:lumOff val="15000"/>
                  </a:schemeClr>
                </a:solidFill>
                <a:latin typeface="Times New Roman" panose="02020603050405020304" pitchFamily="18" charset="0"/>
                <a:cs typeface="Times New Roman" panose="02020603050405020304" pitchFamily="18" charset="0"/>
              </a:rPr>
              <a:t>2001</a:t>
            </a:r>
            <a:r>
              <a:rPr lang="sr-Latn-CS" b="1" dirty="0" smtClean="0">
                <a:solidFill>
                  <a:schemeClr val="tx1">
                    <a:lumMod val="85000"/>
                    <a:lumOff val="15000"/>
                  </a:schemeClr>
                </a:solidFill>
                <a:latin typeface="Times New Roman" panose="02020603050405020304" pitchFamily="18" charset="0"/>
                <a:cs typeface="Times New Roman" panose="02020603050405020304" pitchFamily="18" charset="0"/>
              </a:rPr>
              <a:t> – </a:t>
            </a:r>
            <a:r>
              <a:rPr lang="de-DE" dirty="0" smtClean="0">
                <a:solidFill>
                  <a:schemeClr val="tx1">
                    <a:lumMod val="85000"/>
                    <a:lumOff val="15000"/>
                  </a:schemeClr>
                </a:solidFill>
                <a:latin typeface="Times New Roman" panose="02020603050405020304" pitchFamily="18" charset="0"/>
                <a:cs typeface="Times New Roman" panose="02020603050405020304" pitchFamily="18" charset="0"/>
              </a:rPr>
              <a:t>Импланта</a:t>
            </a: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ција д</a:t>
            </a:r>
            <a:r>
              <a:rPr lang="de-DE" dirty="0" smtClean="0">
                <a:solidFill>
                  <a:schemeClr val="tx1">
                    <a:lumMod val="85000"/>
                    <a:lumOff val="15000"/>
                  </a:schemeClr>
                </a:solidFill>
                <a:latin typeface="Times New Roman" panose="02020603050405020304" pitchFamily="18" charset="0"/>
                <a:cs typeface="Times New Roman" panose="02020603050405020304" pitchFamily="18" charset="0"/>
              </a:rPr>
              <a:t>опаминерг</a:t>
            </a: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ичких епителних  </a:t>
            </a:r>
          </a:p>
          <a:p>
            <a:pPr eaLnBrk="1" fontAlgn="auto" hangingPunct="1">
              <a:spcBef>
                <a:spcPct val="35000"/>
              </a:spcBef>
              <a:buFontTx/>
              <a:buNone/>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                 ћелија ретине – Сферамин</a:t>
            </a:r>
          </a:p>
          <a:p>
            <a:pPr eaLnBrk="1" fontAlgn="auto" hangingPunct="1">
              <a:spcBef>
                <a:spcPct val="35000"/>
              </a:spcBef>
              <a:buFont typeface="Arial"/>
              <a:buChar char="•"/>
              <a:defRPr/>
            </a:pPr>
            <a:r>
              <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rPr>
              <a:t>.......................</a:t>
            </a:r>
            <a:r>
              <a:rPr lang="de-DE" dirty="0" smtClean="0">
                <a:solidFill>
                  <a:schemeClr val="tx1">
                    <a:lumMod val="85000"/>
                    <a:lumOff val="15000"/>
                  </a:schemeClr>
                </a:solidFill>
                <a:latin typeface="Times New Roman" panose="02020603050405020304" pitchFamily="18" charset="0"/>
                <a:cs typeface="Times New Roman" panose="02020603050405020304" pitchFamily="18" charset="0"/>
              </a:rPr>
              <a:t>			</a:t>
            </a:r>
          </a:p>
          <a:p>
            <a:pPr eaLnBrk="1" fontAlgn="auto" hangingPunct="1">
              <a:buFontTx/>
              <a:buNone/>
              <a:defRPr/>
            </a:pPr>
            <a:endParaRPr lang="en-US" dirty="0" smtClean="0">
              <a:solidFill>
                <a:schemeClr val="tx1">
                  <a:lumMod val="85000"/>
                  <a:lumOff val="15000"/>
                </a:schemeClr>
              </a:solidFill>
              <a:latin typeface="Comic Sans MS" panose="030F0702030302020204" pitchFamily="66"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4551885"/>
      </p:ext>
    </p:extLst>
  </p:cSld>
  <p:clrMapOvr>
    <a:masterClrMapping/>
  </p:clrMapOvr>
  <p:transition spd="slow"/>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sr-Latn-CS" smtClean="0">
                <a:ln>
                  <a:noFill/>
                </a:ln>
                <a:latin typeface="Times New Roman" panose="02020603050405020304" pitchFamily="18" charset="0"/>
                <a:cs typeface="Times New Roman" panose="02020603050405020304" pitchFamily="18" charset="0"/>
              </a:rPr>
              <a:t>Пр</a:t>
            </a:r>
            <a:r>
              <a:rPr lang="es-ES" smtClean="0">
                <a:ln>
                  <a:noFill/>
                </a:ln>
                <a:latin typeface="Times New Roman" panose="02020603050405020304" pitchFamily="18" charset="0"/>
                <a:cs typeface="Times New Roman" panose="02020603050405020304" pitchFamily="18" charset="0"/>
              </a:rPr>
              <a:t>облеми</a:t>
            </a:r>
            <a:endParaRPr lang="en-US" smtClean="0">
              <a:ln>
                <a:noFill/>
              </a:ln>
              <a:latin typeface="Times New Roman" panose="02020603050405020304" pitchFamily="18" charset="0"/>
              <a:cs typeface="Times New Roman" panose="02020603050405020304" pitchFamily="18" charset="0"/>
            </a:endParaRPr>
          </a:p>
        </p:txBody>
      </p:sp>
      <p:sp>
        <p:nvSpPr>
          <p:cNvPr id="58371" name="Rectangle 3"/>
          <p:cNvSpPr>
            <a:spLocks noGrp="1" noChangeArrowheads="1"/>
          </p:cNvSpPr>
          <p:nvPr>
            <p:ph idx="1"/>
          </p:nvPr>
        </p:nvSpPr>
        <p:spPr>
          <a:xfrm>
            <a:off x="1176338" y="2852738"/>
            <a:ext cx="8521700" cy="4191000"/>
          </a:xfrm>
        </p:spPr>
        <p:txBody>
          <a:bodyPr/>
          <a:lstStyle/>
          <a:p>
            <a:pPr eaLnBrk="1" hangingPunct="1">
              <a:lnSpc>
                <a:spcPct val="90000"/>
              </a:lnSpc>
            </a:pPr>
            <a:r>
              <a:rPr lang="en-GB" sz="2000" dirty="0" err="1" smtClean="0">
                <a:latin typeface="Times New Roman" panose="02020603050405020304" pitchFamily="18" charset="0"/>
                <a:cs typeface="Times New Roman" panose="02020603050405020304" pitchFamily="18" charset="0"/>
              </a:rPr>
              <a:t>Реду</a:t>
            </a:r>
            <a:r>
              <a:rPr lang="sr-Latn-CS" sz="2000" dirty="0" smtClean="0">
                <a:latin typeface="Times New Roman" panose="02020603050405020304" pitchFamily="18" charset="0"/>
                <a:cs typeface="Times New Roman" panose="02020603050405020304" pitchFamily="18" charset="0"/>
              </a:rPr>
              <a:t>кован квалитет живота</a:t>
            </a:r>
            <a:endParaRPr lang="en-GB" sz="2000" dirty="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dirty="0" smtClean="0">
                <a:latin typeface="Times New Roman" panose="02020603050405020304" pitchFamily="18" charset="0"/>
                <a:cs typeface="Times New Roman" panose="02020603050405020304" pitchFamily="18" charset="0"/>
              </a:rPr>
              <a:t>Већа осетљивост за депресију и когнитивне поремећаје</a:t>
            </a:r>
            <a:endParaRPr lang="en-GB" sz="2000" baseline="30000" dirty="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dirty="0" smtClean="0">
                <a:latin typeface="Times New Roman" panose="02020603050405020304" pitchFamily="18" charset="0"/>
                <a:cs typeface="Times New Roman" panose="02020603050405020304" pitchFamily="18" charset="0"/>
              </a:rPr>
              <a:t>Већи ризик коморбидит</a:t>
            </a:r>
            <a:r>
              <a:rPr lang="x-none" sz="2000" dirty="0" smtClean="0">
                <a:latin typeface="Times New Roman" panose="02020603050405020304" pitchFamily="18" charset="0"/>
                <a:cs typeface="Times New Roman" panose="02020603050405020304" pitchFamily="18" charset="0"/>
              </a:rPr>
              <a:t>е</a:t>
            </a:r>
            <a:r>
              <a:rPr lang="sr-Latn-CS" sz="2000" dirty="0" smtClean="0">
                <a:latin typeface="Times New Roman" panose="02020603050405020304" pitchFamily="18" charset="0"/>
                <a:cs typeface="Times New Roman" panose="02020603050405020304" pitchFamily="18" charset="0"/>
              </a:rPr>
              <a:t>та – пнеумонија</a:t>
            </a:r>
          </a:p>
          <a:p>
            <a:pPr eaLnBrk="1" hangingPunct="1">
              <a:lnSpc>
                <a:spcPct val="90000"/>
              </a:lnSpc>
            </a:pPr>
            <a:r>
              <a:rPr lang="sr-Latn-CS" sz="2000" dirty="0" smtClean="0">
                <a:latin typeface="Times New Roman" panose="02020603050405020304" pitchFamily="18" charset="0"/>
                <a:cs typeface="Times New Roman" panose="02020603050405020304" pitchFamily="18" charset="0"/>
              </a:rPr>
              <a:t>Већи трошкови лечења (посете лекару и </a:t>
            </a:r>
          </a:p>
          <a:p>
            <a:pPr eaLnBrk="1" hangingPunct="1">
              <a:lnSpc>
                <a:spcPct val="90000"/>
              </a:lnSpc>
              <a:buFontTx/>
              <a:buNone/>
            </a:pPr>
            <a:r>
              <a:rPr lang="sr-Latn-CS" sz="2000" dirty="0" smtClean="0">
                <a:latin typeface="Times New Roman" panose="02020603050405020304" pitchFamily="18" charset="0"/>
                <a:cs typeface="Times New Roman" panose="02020603050405020304" pitchFamily="18" charset="0"/>
              </a:rPr>
              <a:t>    јединице интензивне неге)</a:t>
            </a:r>
            <a:endParaRPr lang="en-GB" sz="2000" dirty="0" smtClean="0">
              <a:latin typeface="Times New Roman" panose="02020603050405020304" pitchFamily="18" charset="0"/>
              <a:cs typeface="Times New Roman" panose="02020603050405020304" pitchFamily="18" charset="0"/>
            </a:endParaRPr>
          </a:p>
          <a:p>
            <a:pPr eaLnBrk="1" hangingPunct="1">
              <a:lnSpc>
                <a:spcPct val="90000"/>
              </a:lnSpc>
            </a:pPr>
            <a:r>
              <a:rPr lang="sr-Latn-CS" sz="2000" dirty="0" smtClean="0">
                <a:latin typeface="Times New Roman" panose="02020603050405020304" pitchFamily="18" charset="0"/>
                <a:cs typeface="Times New Roman" panose="02020603050405020304" pitchFamily="18" charset="0"/>
              </a:rPr>
              <a:t>Нега другог лица и раног збрињавања у кућним </a:t>
            </a:r>
          </a:p>
          <a:p>
            <a:pPr eaLnBrk="1" hangingPunct="1">
              <a:lnSpc>
                <a:spcPct val="90000"/>
              </a:lnSpc>
              <a:buFontTx/>
              <a:buNone/>
            </a:pPr>
            <a:r>
              <a:rPr lang="sr-Latn-CS" sz="2000" dirty="0" smtClean="0">
                <a:latin typeface="Times New Roman" panose="02020603050405020304" pitchFamily="18" charset="0"/>
                <a:cs typeface="Times New Roman" panose="02020603050405020304" pitchFamily="18" charset="0"/>
              </a:rPr>
              <a:t>    или колективним условима</a:t>
            </a:r>
            <a:endParaRPr lang="en-US" sz="2000" dirty="0" smtClean="0">
              <a:latin typeface="Times New Roman" panose="02020603050405020304" pitchFamily="18" charset="0"/>
              <a:cs typeface="Times New Roman" panose="02020603050405020304" pitchFamily="18" charset="0"/>
            </a:endParaRPr>
          </a:p>
        </p:txBody>
      </p:sp>
      <p:pic>
        <p:nvPicPr>
          <p:cNvPr id="3" name="Audio 2">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5608156"/>
      </p:ext>
    </p:extLst>
  </p:cSld>
  <p:clrMapOvr>
    <a:masterClrMapping/>
  </p:clrMapOvr>
  <p:transition spd="slow"/>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s-ES" smtClean="0">
                <a:ln>
                  <a:noFill/>
                </a:ln>
                <a:latin typeface="Times New Roman" panose="02020603050405020304" pitchFamily="18" charset="0"/>
                <a:cs typeface="Times New Roman" panose="02020603050405020304" pitchFamily="18" charset="0"/>
              </a:rPr>
              <a:t>Проблеми</a:t>
            </a:r>
            <a:endParaRPr lang="en-US" smtClean="0">
              <a:ln>
                <a:noFill/>
              </a:ln>
              <a:latin typeface="Times New Roman" panose="02020603050405020304" pitchFamily="18" charset="0"/>
              <a:cs typeface="Times New Roman" panose="02020603050405020304" pitchFamily="18" charset="0"/>
            </a:endParaRPr>
          </a:p>
        </p:txBody>
      </p:sp>
      <p:sp>
        <p:nvSpPr>
          <p:cNvPr id="59395" name="Rectangle 3"/>
          <p:cNvSpPr>
            <a:spLocks noGrp="1" noChangeArrowheads="1"/>
          </p:cNvSpPr>
          <p:nvPr>
            <p:ph idx="1"/>
          </p:nvPr>
        </p:nvSpPr>
        <p:spPr>
          <a:xfrm>
            <a:off x="755650" y="2420938"/>
            <a:ext cx="8594725" cy="4191000"/>
          </a:xfrm>
        </p:spPr>
        <p:txBody>
          <a:bodyPr/>
          <a:lstStyle/>
          <a:p>
            <a:pPr eaLnBrk="1" hangingPunct="1">
              <a:lnSpc>
                <a:spcPct val="90000"/>
              </a:lnSpc>
            </a:pPr>
            <a:r>
              <a:rPr lang="sr-Latn-CS" sz="2000" smtClean="0">
                <a:latin typeface="Times New Roman" panose="02020603050405020304" pitchFamily="18" charset="0"/>
                <a:cs typeface="Times New Roman" panose="02020603050405020304" pitchFamily="18" charset="0"/>
              </a:rPr>
              <a:t>П</a:t>
            </a:r>
            <a:r>
              <a:rPr lang="en-US" sz="2000" smtClean="0">
                <a:latin typeface="Times New Roman" panose="02020603050405020304" pitchFamily="18" charset="0"/>
                <a:cs typeface="Times New Roman" panose="02020603050405020304" pitchFamily="18" charset="0"/>
              </a:rPr>
              <a:t>а</a:t>
            </a:r>
            <a:r>
              <a:rPr lang="sr-Latn-CS" sz="2000" smtClean="0">
                <a:latin typeface="Times New Roman" panose="02020603050405020304" pitchFamily="18" charset="0"/>
                <a:cs typeface="Times New Roman" panose="02020603050405020304" pitchFamily="18" charset="0"/>
              </a:rPr>
              <a:t>ц</a:t>
            </a:r>
            <a:r>
              <a:rPr lang="en-US" sz="2000" smtClean="0">
                <a:latin typeface="Times New Roman" panose="02020603050405020304" pitchFamily="18" charset="0"/>
                <a:cs typeface="Times New Roman" panose="02020603050405020304" pitchFamily="18" charset="0"/>
              </a:rPr>
              <a:t>и</a:t>
            </a:r>
            <a:r>
              <a:rPr lang="sr-Latn-CS" sz="2000" smtClean="0">
                <a:latin typeface="Times New Roman" panose="02020603050405020304" pitchFamily="18" charset="0"/>
                <a:cs typeface="Times New Roman" panose="02020603050405020304" pitchFamily="18" charset="0"/>
              </a:rPr>
              <a:t>ј</a:t>
            </a:r>
            <a:r>
              <a:rPr lang="en-US" sz="2000" smtClean="0">
                <a:latin typeface="Times New Roman" panose="02020603050405020304" pitchFamily="18" charset="0"/>
                <a:cs typeface="Times New Roman" panose="02020603050405020304" pitchFamily="18" charset="0"/>
              </a:rPr>
              <a:t>ент</a:t>
            </a:r>
            <a:r>
              <a:rPr lang="sr-Latn-CS" sz="2000" smtClean="0">
                <a:latin typeface="Times New Roman" panose="02020603050405020304" pitchFamily="18" charset="0"/>
                <a:cs typeface="Times New Roman" panose="02020603050405020304" pitchFamily="18" charset="0"/>
              </a:rPr>
              <a:t>и користе </a:t>
            </a:r>
            <a:r>
              <a:rPr lang="en-US" sz="2000" smtClean="0">
                <a:latin typeface="Times New Roman" panose="02020603050405020304" pitchFamily="18" charset="0"/>
                <a:cs typeface="Times New Roman" panose="02020603050405020304" pitchFamily="18" charset="0"/>
              </a:rPr>
              <a:t>алтернатив</a:t>
            </a:r>
            <a:r>
              <a:rPr lang="sr-Latn-CS" sz="2000" smtClean="0">
                <a:latin typeface="Times New Roman" panose="02020603050405020304" pitchFamily="18" charset="0"/>
                <a:cs typeface="Times New Roman" panose="02020603050405020304" pitchFamily="18" charset="0"/>
              </a:rPr>
              <a:t>н</a:t>
            </a:r>
            <a:r>
              <a:rPr lang="en-US" sz="2000" smtClean="0">
                <a:latin typeface="Times New Roman" panose="02020603050405020304" pitchFamily="18" charset="0"/>
                <a:cs typeface="Times New Roman" panose="02020603050405020304" pitchFamily="18" charset="0"/>
              </a:rPr>
              <a:t>е</a:t>
            </a:r>
            <a:r>
              <a:rPr lang="sr-Latn-CS" sz="2000" smtClean="0">
                <a:latin typeface="Times New Roman" panose="02020603050405020304" pitchFamily="18" charset="0"/>
                <a:cs typeface="Times New Roman" panose="02020603050405020304" pitchFamily="18" charset="0"/>
              </a:rPr>
              <a:t> лекове и </a:t>
            </a:r>
            <a:r>
              <a:rPr lang="en-US" sz="2000" smtClean="0">
                <a:latin typeface="Times New Roman" panose="02020603050405020304" pitchFamily="18" charset="0"/>
                <a:cs typeface="Times New Roman" panose="02020603050405020304" pitchFamily="18" charset="0"/>
              </a:rPr>
              <a:t>витамин</a:t>
            </a:r>
            <a:r>
              <a:rPr lang="sr-Latn-CS" sz="2000" smtClean="0">
                <a:latin typeface="Times New Roman" panose="02020603050405020304" pitchFamily="18" charset="0"/>
                <a:cs typeface="Times New Roman" panose="02020603050405020304" pitchFamily="18" charset="0"/>
              </a:rPr>
              <a:t>е</a:t>
            </a:r>
            <a:r>
              <a:rPr lang="en-US" sz="2000" smtClean="0">
                <a:latin typeface="Times New Roman" panose="02020603050405020304" pitchFamily="18" charset="0"/>
                <a:cs typeface="Times New Roman" panose="02020603050405020304" pitchFamily="18" charset="0"/>
              </a:rPr>
              <a:t> </a:t>
            </a:r>
          </a:p>
          <a:p>
            <a:pPr lvl="1" eaLnBrk="1" hangingPunct="1">
              <a:lnSpc>
                <a:spcPct val="90000"/>
              </a:lnSpc>
            </a:pPr>
            <a:r>
              <a:rPr lang="en-US" smtClean="0">
                <a:latin typeface="Times New Roman" panose="02020603050405020304" pitchFamily="18" charset="0"/>
                <a:cs typeface="Times New Roman" panose="02020603050405020304" pitchFamily="18" charset="0"/>
              </a:rPr>
              <a:t>63% </a:t>
            </a:r>
            <a:r>
              <a:rPr lang="sr-Latn-CS" smtClean="0">
                <a:latin typeface="Times New Roman" panose="02020603050405020304" pitchFamily="18" charset="0"/>
                <a:cs typeface="Times New Roman" panose="02020603050405020304" pitchFamily="18" charset="0"/>
              </a:rPr>
              <a:t>користи нут</a:t>
            </a:r>
            <a:r>
              <a:rPr lang="en-US" smtClean="0">
                <a:latin typeface="Times New Roman" panose="02020603050405020304" pitchFamily="18" charset="0"/>
                <a:cs typeface="Times New Roman" panose="02020603050405020304" pitchFamily="18" charset="0"/>
              </a:rPr>
              <a:t>ри</a:t>
            </a:r>
            <a:r>
              <a:rPr lang="sr-Latn-CS" smtClean="0">
                <a:latin typeface="Times New Roman" panose="02020603050405020304" pitchFamily="18" charset="0"/>
                <a:cs typeface="Times New Roman" panose="02020603050405020304" pitchFamily="18" charset="0"/>
              </a:rPr>
              <a:t>ционалне </a:t>
            </a:r>
            <a:r>
              <a:rPr lang="en-US" smtClean="0">
                <a:latin typeface="Times New Roman" panose="02020603050405020304" pitchFamily="18" charset="0"/>
                <a:cs typeface="Times New Roman" panose="02020603050405020304" pitchFamily="18" charset="0"/>
              </a:rPr>
              <a:t>суплемент</a:t>
            </a:r>
            <a:r>
              <a:rPr lang="sr-Latn-CS" smtClean="0">
                <a:latin typeface="Times New Roman" panose="02020603050405020304" pitchFamily="18" charset="0"/>
                <a:cs typeface="Times New Roman" panose="02020603050405020304" pitchFamily="18" charset="0"/>
              </a:rPr>
              <a:t>е</a:t>
            </a:r>
          </a:p>
          <a:p>
            <a:pPr lvl="1" eaLnBrk="1" hangingPunct="1">
              <a:lnSpc>
                <a:spcPct val="90000"/>
              </a:lnSpc>
            </a:pPr>
            <a:r>
              <a:rPr lang="sr-Latn-CS" smtClean="0">
                <a:latin typeface="Times New Roman" panose="02020603050405020304" pitchFamily="18" charset="0"/>
                <a:cs typeface="Times New Roman" panose="02020603050405020304" pitchFamily="18" charset="0"/>
              </a:rPr>
              <a:t>Мање од </a:t>
            </a:r>
            <a:r>
              <a:rPr lang="en-US" smtClean="0">
                <a:latin typeface="Times New Roman" panose="02020603050405020304" pitchFamily="18" charset="0"/>
                <a:cs typeface="Times New Roman" panose="02020603050405020304" pitchFamily="18" charset="0"/>
              </a:rPr>
              <a:t>50% </a:t>
            </a:r>
            <a:r>
              <a:rPr lang="sr-Latn-CS" smtClean="0">
                <a:latin typeface="Times New Roman" panose="02020603050405020304" pitchFamily="18" charset="0"/>
                <a:cs typeface="Times New Roman" panose="02020603050405020304" pitchFamily="18" charset="0"/>
              </a:rPr>
              <a:t>о томе говори лекару</a:t>
            </a:r>
            <a:r>
              <a:rPr lang="en-US" smtClean="0">
                <a:latin typeface="Times New Roman" panose="02020603050405020304" pitchFamily="18" charset="0"/>
                <a:cs typeface="Times New Roman" panose="02020603050405020304" pitchFamily="18" charset="0"/>
              </a:rPr>
              <a:t> </a:t>
            </a:r>
          </a:p>
          <a:p>
            <a:pPr lvl="1" eaLnBrk="1" hangingPunct="1">
              <a:lnSpc>
                <a:spcPct val="90000"/>
              </a:lnSpc>
            </a:pPr>
            <a:r>
              <a:rPr lang="sr-Latn-CS" smtClean="0">
                <a:latin typeface="Times New Roman" panose="02020603050405020304" pitchFamily="18" charset="0"/>
                <a:cs typeface="Times New Roman" panose="02020603050405020304" pitchFamily="18" charset="0"/>
              </a:rPr>
              <a:t>Само</a:t>
            </a:r>
            <a:r>
              <a:rPr lang="en-US" smtClean="0">
                <a:latin typeface="Times New Roman" panose="02020603050405020304" pitchFamily="18" charset="0"/>
                <a:cs typeface="Times New Roman" panose="02020603050405020304" pitchFamily="18" charset="0"/>
              </a:rPr>
              <a:t> 4% </a:t>
            </a:r>
            <a:r>
              <a:rPr lang="sr-Latn-CS" smtClean="0">
                <a:latin typeface="Times New Roman" panose="02020603050405020304" pitchFamily="18" charset="0"/>
                <a:cs typeface="Times New Roman" panose="02020603050405020304" pitchFamily="18" charset="0"/>
              </a:rPr>
              <a:t>је свесно могуће </a:t>
            </a:r>
            <a:r>
              <a:rPr lang="en-US" smtClean="0">
                <a:latin typeface="Times New Roman" panose="02020603050405020304" pitchFamily="18" charset="0"/>
                <a:cs typeface="Times New Roman" panose="02020603050405020304" pitchFamily="18" charset="0"/>
              </a:rPr>
              <a:t>интера</a:t>
            </a:r>
            <a:r>
              <a:rPr lang="sr-Latn-CS" smtClean="0">
                <a:latin typeface="Times New Roman" panose="02020603050405020304" pitchFamily="18" charset="0"/>
                <a:cs typeface="Times New Roman" panose="02020603050405020304" pitchFamily="18" charset="0"/>
              </a:rPr>
              <a:t>кције са лековима</a:t>
            </a:r>
            <a:endParaRPr lang="en-US" smtClean="0">
              <a:latin typeface="Times New Roman" panose="02020603050405020304" pitchFamily="18" charset="0"/>
              <a:cs typeface="Times New Roman" panose="02020603050405020304" pitchFamily="18" charset="0"/>
            </a:endParaRPr>
          </a:p>
          <a:p>
            <a:pPr eaLnBrk="1" hangingPunct="1">
              <a:lnSpc>
                <a:spcPct val="90000"/>
              </a:lnSpc>
            </a:pPr>
            <a:endParaRPr lang="sr-Latn-CS" sz="2000" smtClean="0">
              <a:latin typeface="Times New Roman" panose="02020603050405020304" pitchFamily="18" charset="0"/>
              <a:cs typeface="Times New Roman" panose="02020603050405020304" pitchFamily="18" charset="0"/>
            </a:endParaRPr>
          </a:p>
          <a:p>
            <a:pPr eaLnBrk="1" hangingPunct="1">
              <a:lnSpc>
                <a:spcPct val="90000"/>
              </a:lnSpc>
            </a:pPr>
            <a:r>
              <a:rPr lang="en-US" sz="2000" smtClean="0">
                <a:latin typeface="Times New Roman" panose="02020603050405020304" pitchFamily="18" charset="0"/>
                <a:cs typeface="Times New Roman" panose="02020603050405020304" pitchFamily="18" charset="0"/>
              </a:rPr>
              <a:t>Н</a:t>
            </a:r>
            <a:r>
              <a:rPr lang="sr-Latn-CS" sz="2000" smtClean="0">
                <a:latin typeface="Times New Roman" panose="02020603050405020304" pitchFamily="18" charset="0"/>
                <a:cs typeface="Times New Roman" panose="02020603050405020304" pitchFamily="18" charset="0"/>
              </a:rPr>
              <a:t>ема неуро</a:t>
            </a:r>
            <a:r>
              <a:rPr lang="en-US" sz="2000" smtClean="0">
                <a:latin typeface="Times New Roman" panose="02020603050405020304" pitchFamily="18" charset="0"/>
                <a:cs typeface="Times New Roman" panose="02020603050405020304" pitchFamily="18" charset="0"/>
              </a:rPr>
              <a:t>проте</a:t>
            </a:r>
            <a:r>
              <a:rPr lang="sr-Latn-CS" sz="2000" smtClean="0">
                <a:latin typeface="Times New Roman" panose="02020603050405020304" pitchFamily="18" charset="0"/>
                <a:cs typeface="Times New Roman" panose="02020603050405020304" pitchFamily="18" charset="0"/>
              </a:rPr>
              <a:t>к</a:t>
            </a:r>
            <a:r>
              <a:rPr lang="en-US" sz="2000" smtClean="0">
                <a:latin typeface="Times New Roman" panose="02020603050405020304" pitchFamily="18" charset="0"/>
                <a:cs typeface="Times New Roman" panose="02020603050405020304" pitchFamily="18" charset="0"/>
              </a:rPr>
              <a:t>тив</a:t>
            </a:r>
            <a:r>
              <a:rPr lang="sr-Latn-CS" sz="2000" smtClean="0">
                <a:latin typeface="Times New Roman" panose="02020603050405020304" pitchFamily="18" charset="0"/>
                <a:cs typeface="Times New Roman" panose="02020603050405020304" pitchFamily="18" charset="0"/>
              </a:rPr>
              <a:t>н</a:t>
            </a:r>
            <a:r>
              <a:rPr lang="en-US" sz="2000" smtClean="0">
                <a:latin typeface="Times New Roman" panose="02020603050405020304" pitchFamily="18" charset="0"/>
                <a:cs typeface="Times New Roman" panose="02020603050405020304" pitchFamily="18" charset="0"/>
              </a:rPr>
              <a:t>е</a:t>
            </a:r>
            <a:r>
              <a:rPr lang="sr-Latn-CS" sz="2000" smtClean="0">
                <a:latin typeface="Times New Roman" panose="02020603050405020304" pitchFamily="18" charset="0"/>
                <a:cs typeface="Times New Roman" panose="02020603050405020304" pitchFamily="18" charset="0"/>
              </a:rPr>
              <a:t> терапије – има наговештаја</a:t>
            </a:r>
            <a:endParaRPr lang="en-US" sz="2000" smtClean="0">
              <a:latin typeface="Times New Roman" panose="02020603050405020304" pitchFamily="18" charset="0"/>
              <a:cs typeface="Times New Roman" panose="02020603050405020304" pitchFamily="18" charset="0"/>
            </a:endParaRPr>
          </a:p>
          <a:p>
            <a:pPr eaLnBrk="1" hangingPunct="1">
              <a:lnSpc>
                <a:spcPct val="90000"/>
              </a:lnSpc>
            </a:pPr>
            <a:endParaRPr lang="sr-Latn-CS" sz="2000" smtClean="0">
              <a:latin typeface="Times New Roman" panose="02020603050405020304" pitchFamily="18" charset="0"/>
              <a:cs typeface="Times New Roman" panose="02020603050405020304" pitchFamily="18" charset="0"/>
            </a:endParaRPr>
          </a:p>
          <a:p>
            <a:pPr eaLnBrk="1" hangingPunct="1">
              <a:lnSpc>
                <a:spcPct val="90000"/>
              </a:lnSpc>
            </a:pPr>
            <a:r>
              <a:rPr lang="en-US" sz="2000" smtClean="0">
                <a:latin typeface="Times New Roman" panose="02020603050405020304" pitchFamily="18" charset="0"/>
                <a:cs typeface="Times New Roman" panose="02020603050405020304" pitchFamily="18" charset="0"/>
              </a:rPr>
              <a:t>Н</a:t>
            </a:r>
            <a:r>
              <a:rPr lang="sr-Latn-CS" sz="2000" smtClean="0">
                <a:latin typeface="Times New Roman" panose="02020603050405020304" pitchFamily="18" charset="0"/>
                <a:cs typeface="Times New Roman" panose="02020603050405020304" pitchFamily="18" charset="0"/>
              </a:rPr>
              <a:t>ема података да </a:t>
            </a:r>
            <a:r>
              <a:rPr lang="en-US" sz="2000" smtClean="0">
                <a:latin typeface="Times New Roman" panose="02020603050405020304" pitchFamily="18" charset="0"/>
                <a:cs typeface="Times New Roman" panose="02020603050405020304" pitchFamily="18" charset="0"/>
              </a:rPr>
              <a:t>витамин</a:t>
            </a:r>
            <a:r>
              <a:rPr lang="sr-Latn-CS" sz="2000" smtClean="0">
                <a:latin typeface="Times New Roman" panose="02020603050405020304" pitchFamily="18" charset="0"/>
                <a:cs typeface="Times New Roman" panose="02020603050405020304" pitchFamily="18" charset="0"/>
              </a:rPr>
              <a:t>и или адитиви могу поправити </a:t>
            </a:r>
            <a:r>
              <a:rPr lang="en-US" sz="2000" smtClean="0">
                <a:latin typeface="Times New Roman" panose="02020603050405020304" pitchFamily="18" charset="0"/>
                <a:cs typeface="Times New Roman" panose="02020603050405020304" pitchFamily="18" charset="0"/>
              </a:rPr>
              <a:t>мотор</a:t>
            </a:r>
            <a:r>
              <a:rPr lang="sr-Latn-CS" sz="2000" smtClean="0">
                <a:latin typeface="Times New Roman" panose="02020603050405020304" pitchFamily="18" charset="0"/>
                <a:cs typeface="Times New Roman" panose="02020603050405020304" pitchFamily="18" charset="0"/>
              </a:rPr>
              <a:t>не </a:t>
            </a:r>
            <a:r>
              <a:rPr lang="en-US" sz="2000" smtClean="0">
                <a:latin typeface="Times New Roman" panose="02020603050405020304" pitchFamily="18" charset="0"/>
                <a:cs typeface="Times New Roman" panose="02020603050405020304" pitchFamily="18" charset="0"/>
              </a:rPr>
              <a:t>фун</a:t>
            </a:r>
            <a:r>
              <a:rPr lang="sr-Latn-CS" sz="2000" smtClean="0">
                <a:latin typeface="Times New Roman" panose="02020603050405020304" pitchFamily="18" charset="0"/>
                <a:cs typeface="Times New Roman" panose="02020603050405020304" pitchFamily="18" charset="0"/>
              </a:rPr>
              <a:t>кције у ПБ</a:t>
            </a:r>
            <a:endParaRPr lang="en-US" sz="2000" smtClean="0">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1338072"/>
      </p:ext>
    </p:extLst>
  </p:cSld>
  <p:clrMapOvr>
    <a:masterClrMapping/>
  </p:clrMapOvr>
  <p:transition spd="slow"/>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sr-Latn-CS" smtClean="0">
                <a:ln>
                  <a:noFill/>
                </a:ln>
                <a:latin typeface="Times New Roman" panose="02020603050405020304" pitchFamily="18" charset="0"/>
                <a:cs typeface="Times New Roman" panose="02020603050405020304" pitchFamily="18" charset="0"/>
              </a:rPr>
              <a:t>Циљ терапије</a:t>
            </a:r>
            <a:endParaRPr lang="en-US" smtClean="0">
              <a:ln>
                <a:noFill/>
              </a:ln>
              <a:latin typeface="Times New Roman" panose="02020603050405020304" pitchFamily="18" charset="0"/>
              <a:cs typeface="Times New Roman" panose="02020603050405020304" pitchFamily="18" charset="0"/>
            </a:endParaRPr>
          </a:p>
        </p:txBody>
      </p:sp>
      <p:sp>
        <p:nvSpPr>
          <p:cNvPr id="60419" name="Rectangle 3"/>
          <p:cNvSpPr>
            <a:spLocks noGrp="1" noChangeArrowheads="1"/>
          </p:cNvSpPr>
          <p:nvPr>
            <p:ph idx="1"/>
          </p:nvPr>
        </p:nvSpPr>
        <p:spPr/>
        <p:txBody>
          <a:bodyPr/>
          <a:lstStyle/>
          <a:p>
            <a:pPr eaLnBrk="1" hangingPunct="1"/>
            <a:endParaRPr lang="en-GB" smtClean="0">
              <a:latin typeface="Comic Sans MS" panose="030F0702030302020204" pitchFamily="66" charset="0"/>
            </a:endParaRPr>
          </a:p>
          <a:p>
            <a:pPr lvl="1" eaLnBrk="1" hangingPunct="1"/>
            <a:r>
              <a:rPr lang="en-GB" sz="2200" smtClean="0">
                <a:latin typeface="Times New Roman" panose="02020603050405020304" pitchFamily="18" charset="0"/>
                <a:cs typeface="Times New Roman" panose="02020603050405020304" pitchFamily="18" charset="0"/>
              </a:rPr>
              <a:t>С</a:t>
            </a:r>
            <a:r>
              <a:rPr lang="sr-Latn-CS" sz="2200" smtClean="0">
                <a:latin typeface="Times New Roman" panose="02020603050405020304" pitchFamily="18" charset="0"/>
                <a:cs typeface="Times New Roman" panose="02020603050405020304" pitchFamily="18" charset="0"/>
              </a:rPr>
              <a:t>и</a:t>
            </a:r>
            <a:r>
              <a:rPr lang="en-GB" sz="2200" smtClean="0">
                <a:latin typeface="Times New Roman" panose="02020603050405020304" pitchFamily="18" charset="0"/>
                <a:cs typeface="Times New Roman" panose="02020603050405020304" pitchFamily="18" charset="0"/>
              </a:rPr>
              <a:t>мптомат</a:t>
            </a:r>
            <a:r>
              <a:rPr lang="sr-Latn-CS" sz="2200" smtClean="0">
                <a:latin typeface="Times New Roman" panose="02020603050405020304" pitchFamily="18" charset="0"/>
                <a:cs typeface="Times New Roman" panose="02020603050405020304" pitchFamily="18" charset="0"/>
              </a:rPr>
              <a:t>ска </a:t>
            </a:r>
            <a:r>
              <a:rPr lang="en-GB" sz="2200" smtClean="0">
                <a:latin typeface="Times New Roman" panose="02020603050405020304" pitchFamily="18" charset="0"/>
                <a:cs typeface="Times New Roman" panose="02020603050405020304" pitchFamily="18" charset="0"/>
              </a:rPr>
              <a:t>т</a:t>
            </a:r>
            <a:r>
              <a:rPr lang="sr-Latn-CS" sz="2200" smtClean="0">
                <a:latin typeface="Times New Roman" panose="02020603050405020304" pitchFamily="18" charset="0"/>
                <a:cs typeface="Times New Roman" panose="02020603050405020304" pitchFamily="18" charset="0"/>
              </a:rPr>
              <a:t>е</a:t>
            </a:r>
            <a:r>
              <a:rPr lang="en-GB" sz="2200" smtClean="0">
                <a:latin typeface="Times New Roman" panose="02020603050405020304" pitchFamily="18" charset="0"/>
                <a:cs typeface="Times New Roman" panose="02020603050405020304" pitchFamily="18" charset="0"/>
              </a:rPr>
              <a:t>р</a:t>
            </a:r>
            <a:r>
              <a:rPr lang="sr-Latn-CS" sz="2200" smtClean="0">
                <a:latin typeface="Times New Roman" panose="02020603050405020304" pitchFamily="18" charset="0"/>
                <a:cs typeface="Times New Roman" panose="02020603050405020304" pitchFamily="18" charset="0"/>
              </a:rPr>
              <a:t>апија моторних поремећаја </a:t>
            </a:r>
            <a:endParaRPr lang="en-GB" sz="2200" smtClean="0">
              <a:latin typeface="Times New Roman" panose="02020603050405020304" pitchFamily="18" charset="0"/>
              <a:cs typeface="Times New Roman" panose="02020603050405020304" pitchFamily="18" charset="0"/>
            </a:endParaRPr>
          </a:p>
          <a:p>
            <a:pPr lvl="1" eaLnBrk="1" hangingPunct="1"/>
            <a:r>
              <a:rPr lang="en-GB" sz="2200" smtClean="0">
                <a:latin typeface="Times New Roman" panose="02020603050405020304" pitchFamily="18" charset="0"/>
                <a:cs typeface="Times New Roman" panose="02020603050405020304" pitchFamily="18" charset="0"/>
              </a:rPr>
              <a:t>Превен</a:t>
            </a:r>
            <a:r>
              <a:rPr lang="sr-Latn-CS" sz="2200" smtClean="0">
                <a:latin typeface="Times New Roman" panose="02020603050405020304" pitchFamily="18" charset="0"/>
                <a:cs typeface="Times New Roman" panose="02020603050405020304" pitchFamily="18" charset="0"/>
              </a:rPr>
              <a:t>ција </a:t>
            </a:r>
            <a:r>
              <a:rPr lang="en-GB" sz="2200" smtClean="0">
                <a:latin typeface="Times New Roman" panose="02020603050405020304" pitchFamily="18" charset="0"/>
                <a:cs typeface="Times New Roman" panose="02020603050405020304" pitchFamily="18" charset="0"/>
              </a:rPr>
              <a:t>мотор</a:t>
            </a:r>
            <a:r>
              <a:rPr lang="sr-Latn-CS" sz="2200" smtClean="0">
                <a:latin typeface="Times New Roman" panose="02020603050405020304" pitchFamily="18" charset="0"/>
                <a:cs typeface="Times New Roman" panose="02020603050405020304" pitchFamily="18" charset="0"/>
              </a:rPr>
              <a:t>них компликација</a:t>
            </a:r>
            <a:r>
              <a:rPr lang="en-GB" sz="2200" smtClean="0">
                <a:latin typeface="Times New Roman" panose="02020603050405020304" pitchFamily="18" charset="0"/>
                <a:cs typeface="Times New Roman" panose="02020603050405020304" pitchFamily="18" charset="0"/>
              </a:rPr>
              <a:t> </a:t>
            </a:r>
          </a:p>
          <a:p>
            <a:pPr lvl="1" eaLnBrk="1" hangingPunct="1"/>
            <a:r>
              <a:rPr lang="en-GB" sz="2200" smtClean="0">
                <a:latin typeface="Times New Roman" panose="02020603050405020304" pitchFamily="18" charset="0"/>
                <a:cs typeface="Times New Roman" panose="02020603050405020304" pitchFamily="18" charset="0"/>
              </a:rPr>
              <a:t>С</a:t>
            </a:r>
            <a:r>
              <a:rPr lang="sr-Latn-CS" sz="2200" smtClean="0">
                <a:latin typeface="Times New Roman" panose="02020603050405020304" pitchFamily="18" charset="0"/>
                <a:cs typeface="Times New Roman" panose="02020603050405020304" pitchFamily="18" charset="0"/>
              </a:rPr>
              <a:t>имптоматска контрола </a:t>
            </a:r>
            <a:r>
              <a:rPr lang="en-GB" sz="2200" smtClean="0">
                <a:latin typeface="Times New Roman" panose="02020603050405020304" pitchFamily="18" charset="0"/>
                <a:cs typeface="Times New Roman" panose="02020603050405020304" pitchFamily="18" charset="0"/>
              </a:rPr>
              <a:t>мотор</a:t>
            </a:r>
            <a:r>
              <a:rPr lang="sr-Latn-CS" sz="2200" smtClean="0">
                <a:latin typeface="Times New Roman" panose="02020603050405020304" pitchFamily="18" charset="0"/>
                <a:cs typeface="Times New Roman" panose="02020603050405020304" pitchFamily="18" charset="0"/>
              </a:rPr>
              <a:t>них компликација</a:t>
            </a:r>
            <a:endParaRPr lang="en-GB" sz="2200" smtClean="0">
              <a:latin typeface="Times New Roman" panose="02020603050405020304" pitchFamily="18" charset="0"/>
              <a:cs typeface="Times New Roman" panose="02020603050405020304" pitchFamily="18" charset="0"/>
            </a:endParaRPr>
          </a:p>
          <a:p>
            <a:pPr lvl="1" eaLnBrk="1" hangingPunct="1"/>
            <a:r>
              <a:rPr lang="en-GB" sz="2200" smtClean="0">
                <a:latin typeface="Times New Roman" panose="02020603050405020304" pitchFamily="18" charset="0"/>
                <a:cs typeface="Times New Roman" panose="02020603050405020304" pitchFamily="18" charset="0"/>
              </a:rPr>
              <a:t>С</a:t>
            </a:r>
            <a:r>
              <a:rPr lang="sr-Latn-CS" sz="2200" smtClean="0">
                <a:latin typeface="Times New Roman" panose="02020603050405020304" pitchFamily="18" charset="0"/>
                <a:cs typeface="Times New Roman" panose="02020603050405020304" pitchFamily="18" charset="0"/>
              </a:rPr>
              <a:t>имптоматска терапија немоторних симптома</a:t>
            </a:r>
            <a:endParaRPr lang="en-GB" sz="2200" smtClean="0">
              <a:latin typeface="Times New Roman" panose="02020603050405020304" pitchFamily="18" charset="0"/>
              <a:cs typeface="Times New Roman" panose="02020603050405020304" pitchFamily="18" charset="0"/>
            </a:endParaRPr>
          </a:p>
          <a:p>
            <a:pPr lvl="1" eaLnBrk="1" hangingPunct="1"/>
            <a:r>
              <a:rPr lang="en-GB" sz="2200" smtClean="0">
                <a:latin typeface="Times New Roman" panose="02020603050405020304" pitchFamily="18" charset="0"/>
                <a:cs typeface="Times New Roman" panose="02020603050405020304" pitchFamily="18" charset="0"/>
              </a:rPr>
              <a:t>Превен</a:t>
            </a:r>
            <a:r>
              <a:rPr lang="sr-Latn-CS" sz="2200" smtClean="0">
                <a:latin typeface="Times New Roman" panose="02020603050405020304" pitchFamily="18" charset="0"/>
                <a:cs typeface="Times New Roman" panose="02020603050405020304" pitchFamily="18" charset="0"/>
              </a:rPr>
              <a:t>ција </a:t>
            </a:r>
            <a:r>
              <a:rPr lang="en-GB" sz="2200" smtClean="0">
                <a:latin typeface="Times New Roman" panose="02020603050405020304" pitchFamily="18" charset="0"/>
                <a:cs typeface="Times New Roman" panose="02020603050405020304" pitchFamily="18" charset="0"/>
              </a:rPr>
              <a:t>прогреси</a:t>
            </a:r>
            <a:r>
              <a:rPr lang="sr-Latn-CS" sz="2200" smtClean="0">
                <a:latin typeface="Times New Roman" panose="02020603050405020304" pitchFamily="18" charset="0"/>
                <a:cs typeface="Times New Roman" panose="02020603050405020304" pitchFamily="18" charset="0"/>
              </a:rPr>
              <a:t>је</a:t>
            </a:r>
            <a:r>
              <a:rPr lang="en-GB" sz="2200" smtClean="0">
                <a:latin typeface="Times New Roman" panose="02020603050405020304" pitchFamily="18" charset="0"/>
                <a:cs typeface="Times New Roman" panose="02020603050405020304" pitchFamily="18" charset="0"/>
              </a:rPr>
              <a:t>: модифи</a:t>
            </a:r>
            <a:r>
              <a:rPr lang="sr-Latn-CS" sz="2200" smtClean="0">
                <a:latin typeface="Times New Roman" panose="02020603050405020304" pitchFamily="18" charset="0"/>
                <a:cs typeface="Times New Roman" panose="02020603050405020304" pitchFamily="18" charset="0"/>
              </a:rPr>
              <a:t>кација </a:t>
            </a:r>
            <a:r>
              <a:rPr lang="en-GB" sz="2200" smtClean="0">
                <a:latin typeface="Times New Roman" panose="02020603050405020304" pitchFamily="18" charset="0"/>
                <a:cs typeface="Times New Roman" panose="02020603050405020304" pitchFamily="18" charset="0"/>
              </a:rPr>
              <a:t>(неуропроте</a:t>
            </a:r>
            <a:r>
              <a:rPr lang="sr-Latn-CS" sz="2200" smtClean="0">
                <a:latin typeface="Times New Roman" panose="02020603050405020304" pitchFamily="18" charset="0"/>
                <a:cs typeface="Times New Roman" panose="02020603050405020304" pitchFamily="18" charset="0"/>
              </a:rPr>
              <a:t>кција</a:t>
            </a:r>
            <a:r>
              <a:rPr lang="en-GB" sz="2200" smtClean="0">
                <a:latin typeface="Times New Roman" panose="02020603050405020304" pitchFamily="18" charset="0"/>
                <a:cs typeface="Times New Roman" panose="02020603050405020304" pitchFamily="18" charset="0"/>
              </a:rPr>
              <a:t>)</a:t>
            </a:r>
            <a:endParaRPr lang="en-US" sz="2200" smtClean="0">
              <a:latin typeface="Times New Roman" panose="02020603050405020304" pitchFamily="18" charset="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2628645"/>
      </p:ext>
    </p:extLst>
  </p:cSld>
  <p:clrMapOvr>
    <a:masterClrMapping/>
  </p:clrMapOvr>
  <p:transition spd="slow"/>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rtlCol="0">
            <a:normAutofit fontScale="90000"/>
          </a:bodyPr>
          <a:lstStyle/>
          <a:p>
            <a:pPr eaLnBrk="1" fontAlgn="auto" hangingPunct="1">
              <a:spcAft>
                <a:spcPts val="0"/>
              </a:spcAft>
              <a:defRPr/>
            </a:pPr>
            <a:r>
              <a:rPr lang="sr-Latn-CS" dirty="0">
                <a:solidFill>
                  <a:schemeClr val="tx1">
                    <a:lumMod val="85000"/>
                    <a:lumOff val="15000"/>
                  </a:schemeClr>
                </a:solidFill>
                <a:latin typeface="Times New Roman" panose="02020603050405020304" pitchFamily="18" charset="0"/>
                <a:cs typeface="Times New Roman" panose="02020603050405020304" pitchFamily="18" charset="0"/>
              </a:rPr>
              <a:t>Где смо сада?</a:t>
            </a:r>
            <a:r>
              <a:rPr lang="en-US" dirty="0">
                <a:solidFill>
                  <a:schemeClr val="tx1">
                    <a:lumMod val="85000"/>
                    <a:lumOff val="15000"/>
                  </a:schemeClr>
                </a:solidFill>
                <a:latin typeface="Times New Roman" panose="02020603050405020304" pitchFamily="18" charset="0"/>
                <a:cs typeface="Times New Roman" panose="02020603050405020304" pitchFamily="18" charset="0"/>
              </a:rPr>
              <a:t/>
            </a:r>
            <a:br>
              <a:rPr lang="en-US" dirty="0">
                <a:solidFill>
                  <a:schemeClr val="tx1">
                    <a:lumMod val="85000"/>
                    <a:lumOff val="15000"/>
                  </a:schemeClr>
                </a:solidFill>
                <a:latin typeface="Times New Roman" panose="02020603050405020304" pitchFamily="18" charset="0"/>
                <a:cs typeface="Times New Roman" panose="02020603050405020304" pitchFamily="18" charset="0"/>
              </a:rPr>
            </a:br>
            <a:endParaRPr lang="sr-Latn-CS" dirty="0" smtClean="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26627" name="Rectangle 3"/>
          <p:cNvSpPr>
            <a:spLocks noGrp="1" noChangeArrowheads="1"/>
          </p:cNvSpPr>
          <p:nvPr>
            <p:ph idx="1"/>
          </p:nvPr>
        </p:nvSpPr>
        <p:spPr>
          <a:xfrm>
            <a:off x="684213" y="2349500"/>
            <a:ext cx="8229600" cy="4056063"/>
          </a:xfrm>
        </p:spPr>
        <p:txBody>
          <a:bodyPr/>
          <a:lstStyle/>
          <a:p>
            <a:pPr eaLnBrk="1" hangingPunct="1"/>
            <a:endParaRPr lang="sr-Latn-CS" smtClean="0">
              <a:latin typeface="Comic Sans MS" panose="030F0702030302020204" pitchFamily="66" charset="0"/>
            </a:endParaRPr>
          </a:p>
          <a:p>
            <a:pPr eaLnBrk="1" hangingPunct="1"/>
            <a:r>
              <a:rPr lang="sr-Latn-CS" smtClean="0">
                <a:cs typeface="Times New Roman" panose="02020603050405020304" pitchFamily="18" charset="0"/>
              </a:rPr>
              <a:t>Значајан напредак у разумевању патофизиологије</a:t>
            </a:r>
            <a:r>
              <a:rPr lang="es-ES" smtClean="0">
                <a:cs typeface="Times New Roman" panose="02020603050405020304" pitchFamily="18" charset="0"/>
              </a:rPr>
              <a:t> болести</a:t>
            </a:r>
            <a:endParaRPr lang="sr-Latn-CS" smtClean="0">
              <a:cs typeface="Times New Roman" panose="02020603050405020304" pitchFamily="18" charset="0"/>
            </a:endParaRPr>
          </a:p>
          <a:p>
            <a:pPr eaLnBrk="1" hangingPunct="1"/>
            <a:r>
              <a:rPr lang="sr-Latn-CS" smtClean="0">
                <a:cs typeface="Times New Roman" panose="02020603050405020304" pitchFamily="18" charset="0"/>
              </a:rPr>
              <a:t>Узрок још увек непознат</a:t>
            </a:r>
          </a:p>
          <a:p>
            <a:pPr eaLnBrk="1" hangingPunct="1"/>
            <a:r>
              <a:rPr lang="sr-Latn-CS" smtClean="0">
                <a:cs typeface="Times New Roman" panose="02020603050405020304" pitchFamily="18" charset="0"/>
              </a:rPr>
              <a:t>Патогенеза много јаснија</a:t>
            </a:r>
          </a:p>
          <a:p>
            <a:pPr eaLnBrk="1" hangingPunct="1"/>
            <a:r>
              <a:rPr lang="sr-Latn-CS" smtClean="0">
                <a:cs typeface="Times New Roman" panose="02020603050405020304" pitchFamily="18" charset="0"/>
              </a:rPr>
              <a:t>Терапија још увек недовољно задовољавајућа</a:t>
            </a:r>
          </a:p>
          <a:p>
            <a:pPr eaLnBrk="1" hangingPunct="1">
              <a:buFontTx/>
              <a:buNone/>
            </a:pPr>
            <a:endParaRPr lang="sr-Latn-CS" sz="2800" smtClean="0">
              <a:cs typeface="Times New Roman" panose="02020603050405020304" pitchFamily="18" charset="0"/>
            </a:endParaRPr>
          </a:p>
        </p:txBody>
      </p:sp>
      <p:pic>
        <p:nvPicPr>
          <p:cNvPr id="2" name="Audio 1">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9381387"/>
      </p:ext>
    </p:extLst>
  </p:cSld>
  <p:clrMapOvr>
    <a:masterClrMapping/>
  </p:clrMapOvr>
  <p:transition spd="slow"/>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x-none" smtClean="0">
                <a:ln>
                  <a:noFill/>
                </a:ln>
              </a:rPr>
              <a:t>Тремор</a:t>
            </a:r>
          </a:p>
        </p:txBody>
      </p:sp>
      <p:sp>
        <p:nvSpPr>
          <p:cNvPr id="61443" name="Content Placeholder 2"/>
          <p:cNvSpPr>
            <a:spLocks noGrp="1"/>
          </p:cNvSpPr>
          <p:nvPr>
            <p:ph idx="1"/>
          </p:nvPr>
        </p:nvSpPr>
        <p:spPr/>
        <p:txBody>
          <a:bodyPr/>
          <a:lstStyle/>
          <a:p>
            <a:r>
              <a:rPr lang="x-none" smtClean="0"/>
              <a:t>Тремор се дефинише као невољна, ритмичка осцилација неког дела тела, која је изазвана било наизменичним или синхроним контракцијама реципрочно инервисаних антагонистичких мишића.</a:t>
            </a:r>
          </a:p>
          <a:p>
            <a:r>
              <a:rPr lang="x-none" smtClean="0"/>
              <a:t> Тремор је физички дефинисан својом фреквенцом и амплитудом. </a:t>
            </a:r>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2452665"/>
      </p:ext>
    </p:extLst>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x-none" smtClean="0">
                <a:ln>
                  <a:noFill/>
                </a:ln>
              </a:rPr>
              <a:t>Тремор</a:t>
            </a:r>
          </a:p>
        </p:txBody>
      </p:sp>
      <p:sp>
        <p:nvSpPr>
          <p:cNvPr id="62467" name="Content Placeholder 2"/>
          <p:cNvSpPr>
            <a:spLocks noGrp="1"/>
          </p:cNvSpPr>
          <p:nvPr>
            <p:ph idx="1"/>
          </p:nvPr>
        </p:nvSpPr>
        <p:spPr/>
        <p:txBody>
          <a:bodyPr/>
          <a:lstStyle/>
          <a:p>
            <a:r>
              <a:rPr lang="ru-RU" smtClean="0"/>
              <a:t>Разликујемо две основне групе: статички (тремор у миру) и акциони тремор (тремор који се јавља само при активацији одређеног мишића или мишићне групе) </a:t>
            </a:r>
          </a:p>
          <a:p>
            <a:r>
              <a:rPr lang="ru-RU" smtClean="0"/>
              <a:t>	(а) Статички тремор се испољава када је део тела захваћен тремором потпуно релаксиран, тј. у стању мировања, и карактеристичан је за синдром паркинсонизма. </a:t>
            </a:r>
            <a:endParaRPr lang="x-none" smtClean="0"/>
          </a:p>
          <a:p>
            <a:endParaRPr lang="x-none" smtClean="0"/>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5963894"/>
      </p:ext>
    </p:extLst>
  </p:cSld>
  <p:clrMapOvr>
    <a:masterClrMapping/>
  </p:clrMapOvr>
  <p:transition spd="slow"/>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x-none" smtClean="0">
                <a:ln>
                  <a:noFill/>
                </a:ln>
              </a:rPr>
              <a:t>б) Акциони тремор</a:t>
            </a:r>
          </a:p>
        </p:txBody>
      </p:sp>
      <p:sp>
        <p:nvSpPr>
          <p:cNvPr id="63491" name="Content Placeholder 2"/>
          <p:cNvSpPr>
            <a:spLocks noGrp="1"/>
          </p:cNvSpPr>
          <p:nvPr>
            <p:ph idx="1"/>
          </p:nvPr>
        </p:nvSpPr>
        <p:spPr/>
        <p:txBody>
          <a:bodyPr/>
          <a:lstStyle/>
          <a:p>
            <a:r>
              <a:rPr lang="x-none" smtClean="0"/>
              <a:t>1. </a:t>
            </a:r>
            <a:r>
              <a:rPr lang="ru-RU" sz="2000" smtClean="0"/>
              <a:t>постурални тремор се јавља приликом активног одржавања неког положаја против силе гравитације (нпр. тремор испружених руку)</a:t>
            </a:r>
          </a:p>
          <a:p>
            <a:r>
              <a:rPr lang="ru-RU" sz="2000" smtClean="0"/>
              <a:t>2. Кинетички тремор се односи на тремор који је присутан током целог покрета, од започињања до завршетка.</a:t>
            </a:r>
          </a:p>
          <a:p>
            <a:r>
              <a:rPr lang="ru-RU" sz="2000" smtClean="0"/>
              <a:t>3. Интенциони тремор се јавља при завршавању покрета пред његовим циљем (отуда и назив тремор пред циљем) или као погоршање постојећег кинетичког тремора пред циље</a:t>
            </a:r>
            <a:r>
              <a:rPr lang="ru-RU" smtClean="0"/>
              <a:t>м</a:t>
            </a:r>
            <a:endParaRPr lang="x-none" smtClean="0"/>
          </a:p>
        </p:txBody>
      </p:sp>
      <p:pic>
        <p:nvPicPr>
          <p:cNvPr id="6" name="Audio 5">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2306320"/>
      </p:ext>
    </p:extLst>
  </p:cSld>
  <p:clrMapOvr>
    <a:masterClrMapping/>
  </p:clrMapOvr>
  <p:transition spd="slow"/>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x-none" sz="3200" smtClean="0">
                <a:ln>
                  <a:noFill/>
                </a:ln>
              </a:rPr>
              <a:t>Вилсонова болест (хепатолентикуларна дегенерација)</a:t>
            </a:r>
          </a:p>
        </p:txBody>
      </p:sp>
      <p:sp>
        <p:nvSpPr>
          <p:cNvPr id="64515" name="Content Placeholder 2"/>
          <p:cNvSpPr>
            <a:spLocks noGrp="1"/>
          </p:cNvSpPr>
          <p:nvPr>
            <p:ph idx="1"/>
          </p:nvPr>
        </p:nvSpPr>
        <p:spPr/>
        <p:txBody>
          <a:bodyPr/>
          <a:lstStyle/>
          <a:p>
            <a:r>
              <a:rPr lang="x-none" smtClean="0"/>
              <a:t>Аутосомно рецесивна болест</a:t>
            </a:r>
          </a:p>
          <a:p>
            <a:r>
              <a:rPr lang="x-none" smtClean="0"/>
              <a:t>Примарно је оштећена екскреција бакра</a:t>
            </a:r>
          </a:p>
          <a:p>
            <a:r>
              <a:rPr lang="x-none" smtClean="0"/>
              <a:t>Између 11 и 25 године живота</a:t>
            </a:r>
          </a:p>
          <a:p>
            <a:r>
              <a:rPr lang="x-none" smtClean="0"/>
              <a:t>Хепатичка форма (хепатитис цироза јетре)</a:t>
            </a:r>
          </a:p>
          <a:p>
            <a:r>
              <a:rPr lang="x-none" smtClean="0"/>
              <a:t>Неуролошка форма( дистоничка и псеудосклеротична)</a:t>
            </a:r>
          </a:p>
          <a:p>
            <a:r>
              <a:rPr lang="x-none" smtClean="0"/>
              <a:t>Психијатријска форма (депресија, психоза...)</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230075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sl-SI" sz="3600" dirty="0" smtClean="0">
                <a:latin typeface="+mn-lt"/>
              </a:rPr>
              <a:t>Problemi</a:t>
            </a:r>
            <a:endParaRPr lang="en-US" sz="3600" dirty="0" smtClean="0">
              <a:latin typeface="+mn-lt"/>
            </a:endParaRPr>
          </a:p>
        </p:txBody>
      </p:sp>
      <p:sp>
        <p:nvSpPr>
          <p:cNvPr id="82947" name="Rectangle 3"/>
          <p:cNvSpPr>
            <a:spLocks noGrp="1" noChangeArrowheads="1"/>
          </p:cNvSpPr>
          <p:nvPr>
            <p:ph type="body" idx="1"/>
          </p:nvPr>
        </p:nvSpPr>
        <p:spPr>
          <a:xfrm>
            <a:off x="1176338" y="2133600"/>
            <a:ext cx="6799262" cy="3444875"/>
          </a:xfrm>
        </p:spPr>
        <p:txBody>
          <a:bodyPr/>
          <a:lstStyle/>
          <a:p>
            <a:pPr eaLnBrk="1" hangingPunct="1">
              <a:lnSpc>
                <a:spcPct val="80000"/>
              </a:lnSpc>
            </a:pPr>
            <a:endParaRPr lang="en-US" sz="2800" smtClean="0">
              <a:latin typeface="Comic Sans MS" panose="030F0702030302020204" pitchFamily="66" charset="0"/>
            </a:endParaRPr>
          </a:p>
          <a:p>
            <a:pPr eaLnBrk="1" hangingPunct="1">
              <a:lnSpc>
                <a:spcPct val="80000"/>
              </a:lnSpc>
            </a:pPr>
            <a:endParaRPr lang="en-US" sz="2800" smtClean="0">
              <a:latin typeface="Comic Sans MS" panose="030F0702030302020204" pitchFamily="66" charset="0"/>
            </a:endParaRPr>
          </a:p>
          <a:p>
            <a:pPr eaLnBrk="1" hangingPunct="1">
              <a:lnSpc>
                <a:spcPct val="80000"/>
              </a:lnSpc>
            </a:pPr>
            <a:r>
              <a:rPr lang="en-US" smtClean="0"/>
              <a:t>Drugi</a:t>
            </a:r>
            <a:r>
              <a:rPr lang="sl-SI" smtClean="0"/>
              <a:t> uzrok smrtnosti</a:t>
            </a:r>
            <a:endParaRPr lang="en-US" smtClean="0"/>
          </a:p>
          <a:p>
            <a:pPr eaLnBrk="1" hangingPunct="1">
              <a:lnSpc>
                <a:spcPct val="80000"/>
              </a:lnSpc>
              <a:buFont typeface="Wingdings" panose="05000000000000000000" pitchFamily="2" charset="2"/>
              <a:buNone/>
            </a:pPr>
            <a:endParaRPr lang="sl-SI" smtClean="0"/>
          </a:p>
          <a:p>
            <a:pPr eaLnBrk="1" hangingPunct="1">
              <a:lnSpc>
                <a:spcPct val="80000"/>
              </a:lnSpc>
            </a:pPr>
            <a:r>
              <a:rPr lang="sl-SI" smtClean="0"/>
              <a:t> Prvi uzrok invalidnosti</a:t>
            </a:r>
            <a:endParaRPr lang="en-US" smtClean="0"/>
          </a:p>
          <a:p>
            <a:pPr eaLnBrk="1" hangingPunct="1">
              <a:lnSpc>
                <a:spcPct val="80000"/>
              </a:lnSpc>
              <a:buFont typeface="Wingdings" panose="05000000000000000000" pitchFamily="2" charset="2"/>
              <a:buNone/>
            </a:pPr>
            <a:endParaRPr lang="sl-SI" smtClean="0"/>
          </a:p>
          <a:p>
            <a:pPr eaLnBrk="1" hangingPunct="1">
              <a:lnSpc>
                <a:spcPct val="80000"/>
              </a:lnSpc>
            </a:pPr>
            <a:r>
              <a:rPr lang="sl-SI" smtClean="0"/>
              <a:t> Depresija</a:t>
            </a:r>
            <a:r>
              <a:rPr lang="sl-SI" b="1" smtClean="0"/>
              <a:t>       </a:t>
            </a:r>
            <a:endParaRPr lang="en-US" smtClean="0"/>
          </a:p>
          <a:p>
            <a:pPr eaLnBrk="1" hangingPunct="1">
              <a:lnSpc>
                <a:spcPct val="80000"/>
              </a:lnSpc>
            </a:pPr>
            <a:endParaRPr lang="en-US"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x-none" smtClean="0">
                <a:ln>
                  <a:noFill/>
                </a:ln>
              </a:rPr>
              <a:t>Неуролошка форма</a:t>
            </a:r>
          </a:p>
        </p:txBody>
      </p:sp>
      <p:sp>
        <p:nvSpPr>
          <p:cNvPr id="65539" name="Content Placeholder 2"/>
          <p:cNvSpPr>
            <a:spLocks noGrp="1"/>
          </p:cNvSpPr>
          <p:nvPr>
            <p:ph idx="1"/>
          </p:nvPr>
        </p:nvSpPr>
        <p:spPr/>
        <p:txBody>
          <a:bodyPr/>
          <a:lstStyle/>
          <a:p>
            <a:r>
              <a:rPr lang="x-none" smtClean="0"/>
              <a:t>Дизартрија, анартрија, дистонија лица са псеудоосмехом</a:t>
            </a:r>
          </a:p>
          <a:p>
            <a:r>
              <a:rPr lang="x-none" smtClean="0"/>
              <a:t>Тремор (махање крила)</a:t>
            </a:r>
          </a:p>
          <a:p>
            <a:r>
              <a:rPr lang="x-none" smtClean="0"/>
              <a:t>Дистонички покрети и положаји</a:t>
            </a:r>
          </a:p>
          <a:p>
            <a:r>
              <a:rPr lang="x-none" smtClean="0"/>
              <a:t>Слика паркинсонизма</a:t>
            </a:r>
          </a:p>
          <a:p>
            <a:r>
              <a:rPr lang="x-none" smtClean="0"/>
              <a:t>Церебеларна симптоматологија у псеудосклеротичној форми</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7604624"/>
      </p:ext>
    </p:extLst>
  </p:cSld>
  <p:clrMapOvr>
    <a:masterClrMapping/>
  </p:clrMapOvr>
  <p:transition spd="slow"/>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x-none" smtClean="0">
                <a:ln>
                  <a:noFill/>
                </a:ln>
              </a:rPr>
              <a:t>Дијагноза ВБ</a:t>
            </a:r>
          </a:p>
        </p:txBody>
      </p:sp>
      <p:sp>
        <p:nvSpPr>
          <p:cNvPr id="66563" name="Content Placeholder 2"/>
          <p:cNvSpPr>
            <a:spLocks noGrp="1"/>
          </p:cNvSpPr>
          <p:nvPr>
            <p:ph idx="1"/>
          </p:nvPr>
        </p:nvSpPr>
        <p:spPr/>
        <p:txBody>
          <a:bodyPr/>
          <a:lstStyle/>
          <a:p>
            <a:r>
              <a:rPr lang="x-none" dirty="0" smtClean="0"/>
              <a:t>Церуплазмин у крви</a:t>
            </a:r>
          </a:p>
          <a:p>
            <a:r>
              <a:rPr lang="x-none" dirty="0" smtClean="0"/>
              <a:t>Излучивање бакра у урину током 24 сата</a:t>
            </a:r>
          </a:p>
          <a:p>
            <a:r>
              <a:rPr lang="x-none" dirty="0" smtClean="0"/>
              <a:t>Кајсер Флеишеров прстен</a:t>
            </a:r>
          </a:p>
          <a:p>
            <a:r>
              <a:rPr lang="x-none" dirty="0" smtClean="0"/>
              <a:t>Одређивање бакра у јетри</a:t>
            </a:r>
          </a:p>
          <a:p>
            <a:r>
              <a:rPr lang="x-none" dirty="0" smtClean="0"/>
              <a:t>генетика</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0266513"/>
      </p:ext>
    </p:extLst>
  </p:cSld>
  <p:clrMapOvr>
    <a:masterClrMapping/>
  </p:clrMapOvr>
  <p:transition spd="slow"/>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x-none" smtClean="0">
                <a:ln>
                  <a:noFill/>
                </a:ln>
              </a:rPr>
              <a:t>Терапија ВБ</a:t>
            </a:r>
          </a:p>
        </p:txBody>
      </p:sp>
      <p:sp>
        <p:nvSpPr>
          <p:cNvPr id="67587" name="Content Placeholder 2"/>
          <p:cNvSpPr>
            <a:spLocks noGrp="1"/>
          </p:cNvSpPr>
          <p:nvPr>
            <p:ph idx="1"/>
          </p:nvPr>
        </p:nvSpPr>
        <p:spPr/>
        <p:txBody>
          <a:bodyPr/>
          <a:lstStyle/>
          <a:p>
            <a:r>
              <a:rPr lang="x-none" dirty="0" smtClean="0"/>
              <a:t>Одстранити вишак бакра</a:t>
            </a:r>
          </a:p>
          <a:p>
            <a:r>
              <a:rPr lang="x-none" dirty="0" smtClean="0"/>
              <a:t>Одржавање хомеостазе бакра</a:t>
            </a:r>
          </a:p>
          <a:p>
            <a:r>
              <a:rPr lang="x-none" dirty="0" smtClean="0"/>
              <a:t>Пеницил амин (600-3000мг дневно)</a:t>
            </a:r>
          </a:p>
          <a:p>
            <a:r>
              <a:rPr lang="x-none" dirty="0" smtClean="0"/>
              <a:t>Соли цинка, триентин</a:t>
            </a:r>
          </a:p>
          <a:p>
            <a:r>
              <a:rPr lang="x-none" dirty="0" smtClean="0"/>
              <a:t>Трансплатација јетре</a:t>
            </a:r>
          </a:p>
          <a:p>
            <a:r>
              <a:rPr lang="x-none" dirty="0" smtClean="0"/>
              <a:t>Дијета сиромашна бакром</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396849"/>
      </p:ext>
    </p:extLst>
  </p:cSld>
  <p:clrMapOvr>
    <a:masterClrMapping/>
  </p:clrMapOvr>
  <p:transition spd="slow"/>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x-none" smtClean="0">
                <a:ln>
                  <a:noFill/>
                </a:ln>
              </a:rPr>
              <a:t>Хореа</a:t>
            </a:r>
            <a:br>
              <a:rPr lang="x-none" smtClean="0">
                <a:ln>
                  <a:noFill/>
                </a:ln>
              </a:rPr>
            </a:br>
            <a:endParaRPr lang="x-none" smtClean="0">
              <a:ln>
                <a:noFill/>
              </a:ln>
            </a:endParaRPr>
          </a:p>
        </p:txBody>
      </p:sp>
      <p:sp>
        <p:nvSpPr>
          <p:cNvPr id="68611" name="Content Placeholder 2"/>
          <p:cNvSpPr>
            <a:spLocks noGrp="1"/>
          </p:cNvSpPr>
          <p:nvPr>
            <p:ph idx="1"/>
          </p:nvPr>
        </p:nvSpPr>
        <p:spPr/>
        <p:txBody>
          <a:bodyPr/>
          <a:lstStyle/>
          <a:p>
            <a:r>
              <a:rPr lang="ru-RU" smtClean="0"/>
              <a:t>игра (плес)</a:t>
            </a:r>
          </a:p>
          <a:p>
            <a:r>
              <a:rPr lang="ru-RU" smtClean="0"/>
              <a:t>карактерише се непредвиљивим, ирегуларним, краткотрајним, несврсисходним покретима промењљиве амплитуде који се без правила испољавају и "селе" са једног на други део тела. </a:t>
            </a:r>
          </a:p>
          <a:p>
            <a:r>
              <a:rPr lang="ru-RU" smtClean="0"/>
              <a:t>израженија у дисталним деловима екстремитета.</a:t>
            </a:r>
          </a:p>
          <a:p>
            <a:r>
              <a:rPr lang="ru-RU" smtClean="0"/>
              <a:t>само један део тела али је најчешћа генерализована хореја.</a:t>
            </a:r>
          </a:p>
          <a:p>
            <a:r>
              <a:rPr lang="ru-RU" smtClean="0"/>
              <a:t>	</a:t>
            </a:r>
          </a:p>
          <a:p>
            <a:endParaRPr lang="x-none" smtClean="0"/>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9020935"/>
      </p:ext>
    </p:extLst>
  </p:cSld>
  <p:clrMapOvr>
    <a:masterClrMapping/>
  </p:clrMapOvr>
  <p:transition spd="slow"/>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x-none" smtClean="0">
                <a:ln>
                  <a:noFill/>
                </a:ln>
              </a:rPr>
              <a:t>Хореа</a:t>
            </a:r>
            <a:br>
              <a:rPr lang="x-none" smtClean="0">
                <a:ln>
                  <a:noFill/>
                </a:ln>
              </a:rPr>
            </a:br>
            <a:endParaRPr lang="x-none" smtClean="0">
              <a:ln>
                <a:noFill/>
              </a:ln>
            </a:endParaRPr>
          </a:p>
        </p:txBody>
      </p:sp>
      <p:sp>
        <p:nvSpPr>
          <p:cNvPr id="69635" name="Content Placeholder 2"/>
          <p:cNvSpPr>
            <a:spLocks noGrp="1"/>
          </p:cNvSpPr>
          <p:nvPr>
            <p:ph idx="1"/>
          </p:nvPr>
        </p:nvSpPr>
        <p:spPr/>
        <p:txBody>
          <a:bodyPr/>
          <a:lstStyle/>
          <a:p>
            <a:r>
              <a:rPr lang="ru-RU" smtClean="0"/>
              <a:t>Невољни покрети чине неспретнима, да им предмети испадају из руку или се сами сударају са намештајем, да је ход несигурнији</a:t>
            </a:r>
          </a:p>
          <a:p>
            <a:r>
              <a:rPr lang="ru-RU" smtClean="0"/>
              <a:t>Падови, говор сливен, измењен, са периодичним наглим прекидима</a:t>
            </a:r>
          </a:p>
          <a:p>
            <a:r>
              <a:rPr lang="ru-RU" smtClean="0"/>
              <a:t>гутање отежано, са загрцњавањем и аспирацијом, </a:t>
            </a:r>
          </a:p>
          <a:p>
            <a:r>
              <a:rPr lang="ru-RU" smtClean="0"/>
              <a:t>болус смрти.</a:t>
            </a:r>
            <a:endParaRPr lang="x-none" smtClean="0"/>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817014"/>
      </p:ext>
    </p:extLst>
  </p:cSld>
  <p:clrMapOvr>
    <a:masterClrMapping/>
  </p:clrMapOvr>
  <p:transition spd="slow"/>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x-none" smtClean="0">
                <a:ln>
                  <a:noFill/>
                </a:ln>
              </a:rPr>
              <a:t>Хантингтонова хореа</a:t>
            </a:r>
            <a:br>
              <a:rPr lang="x-none" smtClean="0">
                <a:ln>
                  <a:noFill/>
                </a:ln>
              </a:rPr>
            </a:br>
            <a:r>
              <a:rPr lang="x-none" smtClean="0">
                <a:ln>
                  <a:noFill/>
                </a:ln>
              </a:rPr>
              <a:t>(Horea mayor progressiva)</a:t>
            </a:r>
          </a:p>
        </p:txBody>
      </p:sp>
      <p:sp>
        <p:nvSpPr>
          <p:cNvPr id="70659" name="Content Placeholder 2"/>
          <p:cNvSpPr>
            <a:spLocks noGrp="1"/>
          </p:cNvSpPr>
          <p:nvPr>
            <p:ph idx="1"/>
          </p:nvPr>
        </p:nvSpPr>
        <p:spPr/>
        <p:txBody>
          <a:bodyPr/>
          <a:lstStyle/>
          <a:p>
            <a:r>
              <a:rPr lang="x-none" dirty="0" smtClean="0"/>
              <a:t>Аутосомно-доминатно наслеђивање</a:t>
            </a:r>
          </a:p>
          <a:p>
            <a:r>
              <a:rPr lang="x-none" dirty="0" smtClean="0"/>
              <a:t>Генерализовани невољни покрети</a:t>
            </a:r>
          </a:p>
          <a:p>
            <a:r>
              <a:rPr lang="x-none" dirty="0" smtClean="0"/>
              <a:t>Споро прогресивно когнитивно пропадање</a:t>
            </a:r>
          </a:p>
          <a:p>
            <a:r>
              <a:rPr lang="x-none" dirty="0" smtClean="0"/>
              <a:t>Неуропсихијатријски поремећаји</a:t>
            </a:r>
          </a:p>
          <a:p>
            <a:r>
              <a:rPr lang="x-none" dirty="0" smtClean="0"/>
              <a:t>Неуролептици, антагонисти глутамата</a:t>
            </a:r>
          </a:p>
          <a:p>
            <a:r>
              <a:rPr lang="x-none" dirty="0" smtClean="0"/>
              <a:t>Симптоматска терапија</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3596952"/>
      </p:ext>
    </p:extLst>
  </p:cSld>
  <p:clrMapOvr>
    <a:masterClrMapping/>
  </p:clrMapOvr>
  <p:transition spd="slow"/>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x-none" smtClean="0">
                <a:ln>
                  <a:noFill/>
                </a:ln>
              </a:rPr>
              <a:t/>
            </a:r>
            <a:br>
              <a:rPr lang="x-none" smtClean="0">
                <a:ln>
                  <a:noFill/>
                </a:ln>
              </a:rPr>
            </a:br>
            <a:r>
              <a:rPr lang="x-none" smtClean="0">
                <a:ln>
                  <a:noFill/>
                </a:ln>
              </a:rPr>
              <a:t>SYDENHAMOVA HOREA</a:t>
            </a:r>
            <a:br>
              <a:rPr lang="x-none" smtClean="0">
                <a:ln>
                  <a:noFill/>
                </a:ln>
              </a:rPr>
            </a:br>
            <a:r>
              <a:rPr lang="x-none" smtClean="0">
                <a:ln>
                  <a:noFill/>
                </a:ln>
              </a:rPr>
              <a:t>(Chorea minor)</a:t>
            </a:r>
          </a:p>
        </p:txBody>
      </p:sp>
      <p:sp>
        <p:nvSpPr>
          <p:cNvPr id="71683" name="Content Placeholder 2"/>
          <p:cNvSpPr>
            <a:spLocks noGrp="1"/>
          </p:cNvSpPr>
          <p:nvPr>
            <p:ph idx="1"/>
          </p:nvPr>
        </p:nvSpPr>
        <p:spPr/>
        <p:txBody>
          <a:bodyPr/>
          <a:lstStyle/>
          <a:p>
            <a:r>
              <a:rPr lang="x-none" smtClean="0"/>
              <a:t>6-13 година, девојчице, инфективни процеси</a:t>
            </a:r>
          </a:p>
          <a:p>
            <a:r>
              <a:rPr lang="x-none" smtClean="0"/>
              <a:t>Неспецифични смптоми</a:t>
            </a:r>
          </a:p>
          <a:p>
            <a:r>
              <a:rPr lang="x-none" smtClean="0"/>
              <a:t>Специфични знаци (хореички покрети, психоза)</a:t>
            </a:r>
          </a:p>
          <a:p>
            <a:r>
              <a:rPr lang="x-none" smtClean="0"/>
              <a:t>Спонтано повлачење, рецидив код 20%</a:t>
            </a:r>
          </a:p>
          <a:p>
            <a:r>
              <a:rPr lang="x-none" smtClean="0"/>
              <a:t>Неуролептици, карбамазепин, валпроат</a:t>
            </a:r>
          </a:p>
        </p:txBody>
      </p:sp>
      <p:pic>
        <p:nvPicPr>
          <p:cNvPr id="4" name="Audio 3">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7194742"/>
      </p:ext>
    </p:extLst>
  </p:cSld>
  <p:clrMapOvr>
    <a:masterClrMapping/>
  </p:clrMapOvr>
  <p:transition spd="slow"/>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p:nvPr>
        </p:nvSpPr>
        <p:spPr/>
        <p:txBody>
          <a:bodyPr/>
          <a:lstStyle/>
          <a:p>
            <a:r>
              <a:rPr lang="x-none" smtClean="0">
                <a:ln>
                  <a:noFill/>
                </a:ln>
              </a:rPr>
              <a:t>Бализам</a:t>
            </a:r>
          </a:p>
        </p:txBody>
      </p:sp>
      <p:sp>
        <p:nvSpPr>
          <p:cNvPr id="72707" name="Content Placeholder 2"/>
          <p:cNvSpPr>
            <a:spLocks noGrp="1"/>
          </p:cNvSpPr>
          <p:nvPr>
            <p:ph idx="1"/>
          </p:nvPr>
        </p:nvSpPr>
        <p:spPr/>
        <p:txBody>
          <a:bodyPr/>
          <a:lstStyle/>
          <a:p>
            <a:r>
              <a:rPr lang="x-none" smtClean="0"/>
              <a:t>Снажни невољни покрети великих амплитуда</a:t>
            </a:r>
          </a:p>
          <a:p>
            <a:r>
              <a:rPr lang="x-none" smtClean="0"/>
              <a:t>Покрети бацања</a:t>
            </a:r>
          </a:p>
          <a:p>
            <a:r>
              <a:rPr lang="x-none" smtClean="0"/>
              <a:t>Обично асиметрични (хемибализам)</a:t>
            </a:r>
          </a:p>
          <a:p>
            <a:r>
              <a:rPr lang="x-none" smtClean="0"/>
              <a:t>ЦВБ, васкуларне малформације-субталамичко једро</a:t>
            </a:r>
          </a:p>
          <a:p>
            <a:r>
              <a:rPr lang="x-none" smtClean="0"/>
              <a:t>Неуролептици, лекови који празне депое ДА рецепторе, карбамазепин, валрпроат</a:t>
            </a:r>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0748397"/>
      </p:ext>
    </p:extLst>
  </p:cSld>
  <p:clrMapOvr>
    <a:masterClrMapping/>
  </p:clrMapOvr>
  <p:transition spd="slow"/>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itle 1"/>
          <p:cNvSpPr>
            <a:spLocks noGrp="1"/>
          </p:cNvSpPr>
          <p:nvPr>
            <p:ph type="title"/>
          </p:nvPr>
        </p:nvSpPr>
        <p:spPr/>
        <p:txBody>
          <a:bodyPr/>
          <a:lstStyle/>
          <a:p>
            <a:r>
              <a:rPr lang="x-none" smtClean="0">
                <a:ln>
                  <a:noFill/>
                </a:ln>
              </a:rPr>
              <a:t>Дистонија</a:t>
            </a:r>
            <a:br>
              <a:rPr lang="x-none" smtClean="0">
                <a:ln>
                  <a:noFill/>
                </a:ln>
              </a:rPr>
            </a:br>
            <a:endParaRPr lang="x-none" smtClean="0">
              <a:ln>
                <a:noFill/>
              </a:ln>
            </a:endParaRPr>
          </a:p>
        </p:txBody>
      </p:sp>
      <p:sp>
        <p:nvSpPr>
          <p:cNvPr id="73731" name="Content Placeholder 2"/>
          <p:cNvSpPr>
            <a:spLocks noGrp="1"/>
          </p:cNvSpPr>
          <p:nvPr>
            <p:ph idx="1"/>
          </p:nvPr>
        </p:nvSpPr>
        <p:spPr>
          <a:xfrm>
            <a:off x="1176338" y="2492375"/>
            <a:ext cx="6799262" cy="3444875"/>
          </a:xfrm>
        </p:spPr>
        <p:txBody>
          <a:bodyPr/>
          <a:lstStyle/>
          <a:p>
            <a:r>
              <a:rPr lang="x-none" sz="2000" smtClean="0"/>
              <a:t>невољни покрети који настају услед продужене невољне контракције мишића која узрокује увртање (отуда и назив торзиона дистонија), репетитивне покрете и заузимање абнормалног положаја делова тела, укључујући и труп</a:t>
            </a:r>
          </a:p>
          <a:p>
            <a:r>
              <a:rPr lang="x-none" sz="2000" smtClean="0"/>
              <a:t>Погоршавају је узбуђење и замор, док је релаксација и сан ублажавају.</a:t>
            </a:r>
          </a:p>
          <a:p>
            <a:r>
              <a:rPr lang="x-none" sz="2000" smtClean="0"/>
              <a:t>Идиопатске (примарне) и симптоматске (секундарне)</a:t>
            </a:r>
          </a:p>
          <a:p>
            <a:r>
              <a:rPr lang="x-none" sz="2000" smtClean="0"/>
              <a:t>Фокалне и генерализоване</a:t>
            </a:r>
          </a:p>
          <a:p>
            <a:r>
              <a:rPr lang="x-none" sz="2000" smtClean="0"/>
              <a:t>Графоспазам</a:t>
            </a:r>
          </a:p>
          <a:p>
            <a:r>
              <a:rPr lang="x-none" sz="2000" smtClean="0"/>
              <a:t>Блефароспазам (функционално слепило ако трају дуже)</a:t>
            </a:r>
          </a:p>
        </p:txBody>
      </p:sp>
      <p:pic>
        <p:nvPicPr>
          <p:cNvPr id="7" name="Audio 6">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3573039"/>
      </p:ext>
    </p:extLst>
  </p:cSld>
  <p:clrMapOvr>
    <a:masterClrMapping/>
  </p:clrMapOvr>
  <p:transition spd="slow"/>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p:nvPr>
        </p:nvSpPr>
        <p:spPr/>
        <p:txBody>
          <a:bodyPr/>
          <a:lstStyle/>
          <a:p>
            <a:r>
              <a:rPr lang="x-none" smtClean="0">
                <a:ln>
                  <a:noFill/>
                </a:ln>
              </a:rPr>
              <a:t>Миоклонус</a:t>
            </a:r>
          </a:p>
        </p:txBody>
      </p:sp>
      <p:sp>
        <p:nvSpPr>
          <p:cNvPr id="74755" name="Content Placeholder 2"/>
          <p:cNvSpPr>
            <a:spLocks noGrp="1"/>
          </p:cNvSpPr>
          <p:nvPr>
            <p:ph idx="1"/>
          </p:nvPr>
        </p:nvSpPr>
        <p:spPr/>
        <p:txBody>
          <a:bodyPr/>
          <a:lstStyle/>
          <a:p>
            <a:r>
              <a:rPr lang="x-none" sz="1800" smtClean="0"/>
              <a:t>невољни, изузетно брзи, краткотрајни покрети налик трзајевима делова тела, који су изазвани невољном контракцијом мишића и праћени електромиографским пражњењима акционих потенцијала у трајању од 10-50 мсец (позитивни миоклонус) или, сасвим супротно, кратким невољним прекидом постојеће мишићне контракције (негативни миоклонус). </a:t>
            </a:r>
          </a:p>
          <a:p>
            <a:r>
              <a:rPr lang="x-none" sz="1800" smtClean="0"/>
              <a:t>Негативни миоклонус се обично испољава у оквиру метаболичких енцефалопатија узрокованих тешким поремећајима </a:t>
            </a:r>
          </a:p>
          <a:p>
            <a:r>
              <a:rPr lang="x-none" sz="1800" smtClean="0"/>
              <a:t>Постоји и физиолошки миоклонус, који се јавља код здравих особа (нпр. штуцање, трзајеви током спавања, миоклонус у стањима раздражености и др.).</a:t>
            </a:r>
          </a:p>
        </p:txBody>
      </p:sp>
      <p:pic>
        <p:nvPicPr>
          <p:cNvPr id="5" name="Audio 4">
            <a:hlinkClick r:id="" action="ppaction://media"/>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40738" y="6154738"/>
            <a:ext cx="48736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0100530"/>
      </p:ext>
    </p:extLst>
  </p:cSld>
  <p:clrMapOvr>
    <a:masterClrMapping/>
  </p:clrMapOvr>
  <p:transition spd="slow"/>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WSM2_BUTTON" val="logo"/>
</p:tagLst>
</file>

<file path=ppt/tags/tag10.xml><?xml version="1.0" encoding="utf-8"?>
<p:tagLst xmlns:a="http://schemas.openxmlformats.org/drawingml/2006/main" xmlns:r="http://schemas.openxmlformats.org/officeDocument/2006/relationships" xmlns:p="http://schemas.openxmlformats.org/presentationml/2006/main">
  <p:tag name="WSM2_BUTTON" val="popup1"/>
</p:tagLst>
</file>

<file path=ppt/tags/tag11.xml><?xml version="1.0" encoding="utf-8"?>
<p:tagLst xmlns:a="http://schemas.openxmlformats.org/drawingml/2006/main" xmlns:r="http://schemas.openxmlformats.org/officeDocument/2006/relationships" xmlns:p="http://schemas.openxmlformats.org/presentationml/2006/main">
  <p:tag name="WSM2_BUTTON" val="backarrow"/>
</p:tagLst>
</file>

<file path=ppt/tags/tag12.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13.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14.xml><?xml version="1.0" encoding="utf-8"?>
<p:tagLst xmlns:a="http://schemas.openxmlformats.org/drawingml/2006/main" xmlns:r="http://schemas.openxmlformats.org/officeDocument/2006/relationships" xmlns:p="http://schemas.openxmlformats.org/presentationml/2006/main">
  <p:tag name="WSM2_BUTTON" val="logo"/>
</p:tagLst>
</file>

<file path=ppt/tags/tag15.xml><?xml version="1.0" encoding="utf-8"?>
<p:tagLst xmlns:a="http://schemas.openxmlformats.org/drawingml/2006/main" xmlns:r="http://schemas.openxmlformats.org/officeDocument/2006/relationships" xmlns:p="http://schemas.openxmlformats.org/presentationml/2006/main">
  <p:tag name="WSM2_BUTTON" val="backarrow"/>
</p:tagLst>
</file>

<file path=ppt/tags/tag16.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17.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18.xml><?xml version="1.0" encoding="utf-8"?>
<p:tagLst xmlns:a="http://schemas.openxmlformats.org/drawingml/2006/main" xmlns:r="http://schemas.openxmlformats.org/officeDocument/2006/relationships" xmlns:p="http://schemas.openxmlformats.org/presentationml/2006/main">
  <p:tag name="WSM2_BUTTON" val="logo"/>
</p:tagLst>
</file>

<file path=ppt/tags/tag19.xml><?xml version="1.0" encoding="utf-8"?>
<p:tagLst xmlns:a="http://schemas.openxmlformats.org/drawingml/2006/main" xmlns:r="http://schemas.openxmlformats.org/officeDocument/2006/relationships" xmlns:p="http://schemas.openxmlformats.org/presentationml/2006/main">
  <p:tag name="WSM2_BUTTON" val="backarrow"/>
</p:tagLst>
</file>

<file path=ppt/tags/tag2.xml><?xml version="1.0" encoding="utf-8"?>
<p:tagLst xmlns:a="http://schemas.openxmlformats.org/drawingml/2006/main" xmlns:r="http://schemas.openxmlformats.org/officeDocument/2006/relationships" xmlns:p="http://schemas.openxmlformats.org/presentationml/2006/main">
  <p:tag name="WSM2_BUTTON" val="backarrow"/>
</p:tagLst>
</file>

<file path=ppt/tags/tag20.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21.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22.xml><?xml version="1.0" encoding="utf-8"?>
<p:tagLst xmlns:a="http://schemas.openxmlformats.org/drawingml/2006/main" xmlns:r="http://schemas.openxmlformats.org/officeDocument/2006/relationships" xmlns:p="http://schemas.openxmlformats.org/presentationml/2006/main">
  <p:tag name="WSM2_BUTTON" val="logo"/>
</p:tagLst>
</file>

<file path=ppt/tags/tag23.xml><?xml version="1.0" encoding="utf-8"?>
<p:tagLst xmlns:a="http://schemas.openxmlformats.org/drawingml/2006/main" xmlns:r="http://schemas.openxmlformats.org/officeDocument/2006/relationships" xmlns:p="http://schemas.openxmlformats.org/presentationml/2006/main">
  <p:tag name="WSM2_BUTTON" val="popup1"/>
</p:tagLst>
</file>

<file path=ppt/tags/tag24.xml><?xml version="1.0" encoding="utf-8"?>
<p:tagLst xmlns:a="http://schemas.openxmlformats.org/drawingml/2006/main" xmlns:r="http://schemas.openxmlformats.org/officeDocument/2006/relationships" xmlns:p="http://schemas.openxmlformats.org/presentationml/2006/main">
  <p:tag name="WSM2_BUTTON" val="popup2"/>
</p:tagLst>
</file>

<file path=ppt/tags/tag25.xml><?xml version="1.0" encoding="utf-8"?>
<p:tagLst xmlns:a="http://schemas.openxmlformats.org/drawingml/2006/main" xmlns:r="http://schemas.openxmlformats.org/officeDocument/2006/relationships" xmlns:p="http://schemas.openxmlformats.org/presentationml/2006/main">
  <p:tag name="WSM2_BUTTON" val="popup3"/>
</p:tagLst>
</file>

<file path=ppt/tags/tag26.xml><?xml version="1.0" encoding="utf-8"?>
<p:tagLst xmlns:a="http://schemas.openxmlformats.org/drawingml/2006/main" xmlns:r="http://schemas.openxmlformats.org/officeDocument/2006/relationships" xmlns:p="http://schemas.openxmlformats.org/presentationml/2006/main">
  <p:tag name="WSM2_BUTTON" val="popup4"/>
</p:tagLst>
</file>

<file path=ppt/tags/tag27.xml><?xml version="1.0" encoding="utf-8"?>
<p:tagLst xmlns:a="http://schemas.openxmlformats.org/drawingml/2006/main" xmlns:r="http://schemas.openxmlformats.org/officeDocument/2006/relationships" xmlns:p="http://schemas.openxmlformats.org/presentationml/2006/main">
  <p:tag name="WSM2_BUTTON" val="popup5"/>
</p:tagLst>
</file>

<file path=ppt/tags/tag28.xml><?xml version="1.0" encoding="utf-8"?>
<p:tagLst xmlns:a="http://schemas.openxmlformats.org/drawingml/2006/main" xmlns:r="http://schemas.openxmlformats.org/officeDocument/2006/relationships" xmlns:p="http://schemas.openxmlformats.org/presentationml/2006/main">
  <p:tag name="WSM2_BUTTON" val="backarrow"/>
</p:tagLst>
</file>

<file path=ppt/tags/tag29.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3.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30.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31.xml><?xml version="1.0" encoding="utf-8"?>
<p:tagLst xmlns:a="http://schemas.openxmlformats.org/drawingml/2006/main" xmlns:r="http://schemas.openxmlformats.org/officeDocument/2006/relationships" xmlns:p="http://schemas.openxmlformats.org/presentationml/2006/main">
  <p:tag name="WSM2_BUTTON" val="logo"/>
</p:tagLst>
</file>

<file path=ppt/tags/tag32.xml><?xml version="1.0" encoding="utf-8"?>
<p:tagLst xmlns:a="http://schemas.openxmlformats.org/drawingml/2006/main" xmlns:r="http://schemas.openxmlformats.org/officeDocument/2006/relationships" xmlns:p="http://schemas.openxmlformats.org/presentationml/2006/main">
  <p:tag name="WSM2_BUTTON" val="backarrow"/>
</p:tagLst>
</file>

<file path=ppt/tags/tag33.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34.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35.xml><?xml version="1.0" encoding="utf-8"?>
<p:tagLst xmlns:a="http://schemas.openxmlformats.org/drawingml/2006/main" xmlns:r="http://schemas.openxmlformats.org/officeDocument/2006/relationships" xmlns:p="http://schemas.openxmlformats.org/presentationml/2006/main">
  <p:tag name="WSM2_BUTTON" val="logo"/>
</p:tagLst>
</file>

<file path=ppt/tags/tag36.xml><?xml version="1.0" encoding="utf-8"?>
<p:tagLst xmlns:a="http://schemas.openxmlformats.org/drawingml/2006/main" xmlns:r="http://schemas.openxmlformats.org/officeDocument/2006/relationships" xmlns:p="http://schemas.openxmlformats.org/presentationml/2006/main">
  <p:tag name="WSM2_BUTTON" val="backarrow"/>
</p:tagLst>
</file>

<file path=ppt/tags/tag37.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38.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39.xml><?xml version="1.0" encoding="utf-8"?>
<p:tagLst xmlns:a="http://schemas.openxmlformats.org/drawingml/2006/main" xmlns:r="http://schemas.openxmlformats.org/officeDocument/2006/relationships" xmlns:p="http://schemas.openxmlformats.org/presentationml/2006/main">
  <p:tag name="WSM2_BUTTON" val="logo"/>
</p:tagLst>
</file>

<file path=ppt/tags/tag4.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40.xml><?xml version="1.0" encoding="utf-8"?>
<p:tagLst xmlns:a="http://schemas.openxmlformats.org/drawingml/2006/main" xmlns:r="http://schemas.openxmlformats.org/officeDocument/2006/relationships" xmlns:p="http://schemas.openxmlformats.org/presentationml/2006/main">
  <p:tag name="WSM2_BUTTON" val="popup1"/>
</p:tagLst>
</file>

<file path=ppt/tags/tag41.xml><?xml version="1.0" encoding="utf-8"?>
<p:tagLst xmlns:a="http://schemas.openxmlformats.org/drawingml/2006/main" xmlns:r="http://schemas.openxmlformats.org/officeDocument/2006/relationships" xmlns:p="http://schemas.openxmlformats.org/presentationml/2006/main">
  <p:tag name="WSM2_BUTTON" val="backarrow"/>
</p:tagLst>
</file>

<file path=ppt/tags/tag42.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5.xml><?xml version="1.0" encoding="utf-8"?>
<p:tagLst xmlns:a="http://schemas.openxmlformats.org/drawingml/2006/main" xmlns:r="http://schemas.openxmlformats.org/officeDocument/2006/relationships" xmlns:p="http://schemas.openxmlformats.org/presentationml/2006/main">
  <p:tag name="WSM2_BUTTON" val="logo"/>
</p:tagLst>
</file>

<file path=ppt/tags/tag6.xml><?xml version="1.0" encoding="utf-8"?>
<p:tagLst xmlns:a="http://schemas.openxmlformats.org/drawingml/2006/main" xmlns:r="http://schemas.openxmlformats.org/officeDocument/2006/relationships" xmlns:p="http://schemas.openxmlformats.org/presentationml/2006/main">
  <p:tag name="WSM2_BUTTON" val="backarrow"/>
</p:tagLst>
</file>

<file path=ppt/tags/tag7.xml><?xml version="1.0" encoding="utf-8"?>
<p:tagLst xmlns:a="http://schemas.openxmlformats.org/drawingml/2006/main" xmlns:r="http://schemas.openxmlformats.org/officeDocument/2006/relationships" xmlns:p="http://schemas.openxmlformats.org/presentationml/2006/main">
  <p:tag name="WSM2_BUTTON" val="references"/>
</p:tagLst>
</file>

<file path=ppt/tags/tag8.xml><?xml version="1.0" encoding="utf-8"?>
<p:tagLst xmlns:a="http://schemas.openxmlformats.org/drawingml/2006/main" xmlns:r="http://schemas.openxmlformats.org/officeDocument/2006/relationships" xmlns:p="http://schemas.openxmlformats.org/presentationml/2006/main">
  <p:tag name="WSM2_BUTTON" val="forwardarrow"/>
</p:tagLst>
</file>

<file path=ppt/tags/tag9.xml><?xml version="1.0" encoding="utf-8"?>
<p:tagLst xmlns:a="http://schemas.openxmlformats.org/drawingml/2006/main" xmlns:r="http://schemas.openxmlformats.org/officeDocument/2006/relationships" xmlns:p="http://schemas.openxmlformats.org/presentationml/2006/main">
  <p:tag name="WSM2_BUTTON" val="logo"/>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1918</TotalTime>
  <Words>6632</Words>
  <Application>Microsoft Macintosh PowerPoint</Application>
  <PresentationFormat>On-screen Show (4:3)</PresentationFormat>
  <Paragraphs>1135</Paragraphs>
  <Slides>132</Slides>
  <Notes>12</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132</vt:i4>
      </vt:variant>
    </vt:vector>
  </HeadingPairs>
  <TitlesOfParts>
    <vt:vector size="146" baseType="lpstr">
      <vt:lpstr>Comic Sans MS</vt:lpstr>
      <vt:lpstr>Lucida Sans Unicode</vt:lpstr>
      <vt:lpstr>MS PGothic</vt:lpstr>
      <vt:lpstr>ＭＳ Ｐゴシック</vt:lpstr>
      <vt:lpstr>ＭＳ Ｐ明朝</vt:lpstr>
      <vt:lpstr>Symbol</vt:lpstr>
      <vt:lpstr>Tahoma</vt:lpstr>
      <vt:lpstr>Arial</vt:lpstr>
      <vt:lpstr>Calibri</vt:lpstr>
      <vt:lpstr>Garamond</vt:lpstr>
      <vt:lpstr>Times New Roman</vt:lpstr>
      <vt:lpstr>Wingdings</vt:lpstr>
      <vt:lpstr>Organic</vt:lpstr>
      <vt:lpstr>Chart</vt:lpstr>
      <vt:lpstr>  NEUROLOŠKA OBOLJENJA U GERIJATRIJI Cerebrovaskularne bolesti starih. Hemiplegija Ekstrapiramidni poremećaji.  Organski psihosindrom</vt:lpstr>
      <vt:lpstr>Definisanje starosti</vt:lpstr>
      <vt:lpstr>PowerPoint Presentation</vt:lpstr>
      <vt:lpstr>PowerPoint Presentation</vt:lpstr>
      <vt:lpstr>Proces starenja prvo utiče na kardiovaskularni i nervni sistem </vt:lpstr>
      <vt:lpstr>PowerPoint Presentation</vt:lpstr>
      <vt:lpstr>Prevalencija (/1000) neuroloških bolesti (27658 osoba)</vt:lpstr>
      <vt:lpstr>Moždani udar</vt:lpstr>
      <vt:lpstr>Problemi</vt:lpstr>
      <vt:lpstr>Klasifikacija</vt:lpstr>
      <vt:lpstr>ISHEMIČNI MOŽDANI UDAR</vt:lpstr>
      <vt:lpstr>PATOFIZIOLOGIJA  </vt:lpstr>
      <vt:lpstr>MEHANIZAM IMU</vt:lpstr>
      <vt:lpstr>PowerPoint Presentation</vt:lpstr>
      <vt:lpstr>PowerPoint Presentation</vt:lpstr>
      <vt:lpstr>Anamneza</vt:lpstr>
      <vt:lpstr>KLINIČKA SLIKA</vt:lpstr>
      <vt:lpstr>POSTUPANJE SA BOLESNIKOM</vt:lpstr>
      <vt:lpstr>PowerPoint Presentation</vt:lpstr>
      <vt:lpstr>FAKTORI RIZIKA </vt:lpstr>
      <vt:lpstr>Nemodifibilni faktori rizika</vt:lpstr>
      <vt:lpstr>Modifibilni faktori rizika</vt:lpstr>
      <vt:lpstr>LABORATORIJSKA EVALUACIJA</vt:lpstr>
      <vt:lpstr>KOMPJUTERIZOVANA TOMOGRAFIJA/ CT</vt:lpstr>
      <vt:lpstr>OSTALA DIJAGNOSTIKA</vt:lpstr>
      <vt:lpstr>TERAPIJA</vt:lpstr>
      <vt:lpstr>OSTALE MERE</vt:lpstr>
      <vt:lpstr>KAUZALNA TERAPIJA</vt:lpstr>
      <vt:lpstr>HEMORAGIČNI  MOŽDANI UDAR </vt:lpstr>
      <vt:lpstr>PowerPoint Presentation</vt:lpstr>
      <vt:lpstr>INTRACEREBRALNA HEMORAGIJA (Haemorrhagia intracerebralis) </vt:lpstr>
      <vt:lpstr>KLINIČKA SLIKA</vt:lpstr>
      <vt:lpstr>DIJAGNOSTIKA</vt:lpstr>
      <vt:lpstr>TERAPIJA</vt:lpstr>
      <vt:lpstr>PowerPoint Presentation</vt:lpstr>
      <vt:lpstr>SUBARAHNOIDALNA HEMORAGIJA (Haemorrhagia subarachnoidalis) SAH </vt:lpstr>
      <vt:lpstr>PATOGENEZA I PATOFIZIOLOGIJA</vt:lpstr>
      <vt:lpstr>PowerPoint Presentation</vt:lpstr>
      <vt:lpstr>KLINIČKA SLIKA </vt:lpstr>
      <vt:lpstr>PREGLED</vt:lpstr>
      <vt:lpstr>Terapija</vt:lpstr>
      <vt:lpstr>TERAPIJA</vt:lpstr>
      <vt:lpstr>PowerPoint Presentation</vt:lpstr>
      <vt:lpstr>EKSTRAPIRADNI POREMEĆAJI tj POREMEĆAJI POKRETA</vt:lpstr>
      <vt:lpstr>Болести базалних ганглија</vt:lpstr>
      <vt:lpstr>Паркинсонизам</vt:lpstr>
      <vt:lpstr>Узроци паркинсонизма</vt:lpstr>
      <vt:lpstr>Историја</vt:lpstr>
      <vt:lpstr>PowerPoint Presentation</vt:lpstr>
      <vt:lpstr>PowerPoint Presentation</vt:lpstr>
      <vt:lpstr>PowerPoint Presentation</vt:lpstr>
      <vt:lpstr>Паркинсонова болест</vt:lpstr>
      <vt:lpstr>Епидемиологија</vt:lpstr>
      <vt:lpstr>Клиничка слика </vt:lpstr>
      <vt:lpstr>ригидитет</vt:lpstr>
      <vt:lpstr>Тремор</vt:lpstr>
      <vt:lpstr>Постурални поремећаји</vt:lpstr>
      <vt:lpstr>Моторни симптоми дефинишу ПБ    Немоторни симптоми   – често се не препознају - значајно ремете квалитет живота                  </vt:lpstr>
      <vt:lpstr>Немоторни симптоми</vt:lpstr>
      <vt:lpstr>Неуропсхијатријски симптоми</vt:lpstr>
      <vt:lpstr>Поремећаји спавања</vt:lpstr>
      <vt:lpstr>Аутономни симптоми</vt:lpstr>
      <vt:lpstr>Гастроинтестинални симптоми </vt:lpstr>
      <vt:lpstr>Сензорни симптоми</vt:lpstr>
      <vt:lpstr>Други симптоми</vt:lpstr>
      <vt:lpstr>Паркинсонова болест</vt:lpstr>
      <vt:lpstr>Дијагноза </vt:lpstr>
      <vt:lpstr>Дијагноза</vt:lpstr>
      <vt:lpstr>Дијагноза </vt:lpstr>
      <vt:lpstr>PowerPoint Presentation</vt:lpstr>
      <vt:lpstr>Дијагноза </vt:lpstr>
      <vt:lpstr>Препоруке ААН за дијагнозу ПБ Клиничка слика</vt:lpstr>
      <vt:lpstr>Препоруке ААН за дијагнозу ПБ Тестови</vt:lpstr>
      <vt:lpstr>Дијагностички критеријуми</vt:lpstr>
      <vt:lpstr>Искључујући критеријуми</vt:lpstr>
      <vt:lpstr>Прогноза ПБ</vt:lpstr>
      <vt:lpstr>Прогноза ПБ</vt:lpstr>
      <vt:lpstr>Прогноза ПБ</vt:lpstr>
      <vt:lpstr>терапија</vt:lpstr>
      <vt:lpstr>Терапија </vt:lpstr>
      <vt:lpstr>хирургија</vt:lpstr>
      <vt:lpstr>Проблеми</vt:lpstr>
      <vt:lpstr>Проблеми</vt:lpstr>
      <vt:lpstr>Циљ терапије</vt:lpstr>
      <vt:lpstr>Где смо сада? </vt:lpstr>
      <vt:lpstr>Тремор</vt:lpstr>
      <vt:lpstr>Тремор</vt:lpstr>
      <vt:lpstr>б) Акциони тремор</vt:lpstr>
      <vt:lpstr>Вилсонова болест (хепатолентикуларна дегенерација)</vt:lpstr>
      <vt:lpstr>Неуролошка форма</vt:lpstr>
      <vt:lpstr>Дијагноза ВБ</vt:lpstr>
      <vt:lpstr>Терапија ВБ</vt:lpstr>
      <vt:lpstr>Хореа </vt:lpstr>
      <vt:lpstr>Хореа </vt:lpstr>
      <vt:lpstr>Хантингтонова хореа (Horea mayor progressiva)</vt:lpstr>
      <vt:lpstr> SYDENHAMOVA HOREA (Chorea minor)</vt:lpstr>
      <vt:lpstr>Бализам</vt:lpstr>
      <vt:lpstr>Дистонија </vt:lpstr>
      <vt:lpstr>Миоклонус</vt:lpstr>
      <vt:lpstr>Миоклонус</vt:lpstr>
      <vt:lpstr>Тикови</vt:lpstr>
      <vt:lpstr>MOŽDANI ORGANSKI PSIHOSINDROM (MOPS)</vt:lpstr>
      <vt:lpstr>KLASIFIKACIJA</vt:lpstr>
      <vt:lpstr>EPIDEMIOLOGIJA</vt:lpstr>
      <vt:lpstr>EPIDEMIOLOGIJA</vt:lpstr>
      <vt:lpstr>UZROCI MOPS-a</vt:lpstr>
      <vt:lpstr>UZROCI MOPS-a</vt:lpstr>
      <vt:lpstr>FAKTORI koji mogu izazvati akutni MOPS</vt:lpstr>
      <vt:lpstr>FAKTORI koji mogu izazvati akutni MOPS</vt:lpstr>
      <vt:lpstr>Klinička slika akutnog MOPS-a</vt:lpstr>
      <vt:lpstr>Klinička slika akutnog MOPS-a</vt:lpstr>
      <vt:lpstr>Psihičke funckije kod akutnog MOPS-a</vt:lpstr>
      <vt:lpstr>Деменције</vt:lpstr>
      <vt:lpstr>Kласификација</vt:lpstr>
      <vt:lpstr>Учесталост различитих типова деменција</vt:lpstr>
      <vt:lpstr>Alzheimerova деменција AD</vt:lpstr>
      <vt:lpstr>Алцхајмер-преваленција удвостручује се сваке 5. године након 60 година старости</vt:lpstr>
      <vt:lpstr>Епидемиологија-фактори ризика</vt:lpstr>
      <vt:lpstr>Васкуларни фактори</vt:lpstr>
      <vt:lpstr>Едукација</vt:lpstr>
      <vt:lpstr>Генетски утицаји</vt:lpstr>
      <vt:lpstr>Неуробиолошки основи АБ микроскопски</vt:lpstr>
      <vt:lpstr>Неуробиолошки основи АБ макроскопски</vt:lpstr>
      <vt:lpstr>PowerPoint Presentation</vt:lpstr>
      <vt:lpstr>NINCDS–ADRDA критеријуми за AD</vt:lpstr>
      <vt:lpstr>Клиничка слика (стадијума)</vt:lpstr>
      <vt:lpstr>PowerPoint Presentation</vt:lpstr>
      <vt:lpstr>  Дијагноза -клиничка</vt:lpstr>
      <vt:lpstr>дијагностика</vt:lpstr>
      <vt:lpstr>ЦТ, НМР</vt:lpstr>
      <vt:lpstr>Терапија АД</vt:lpstr>
      <vt:lpstr>Терапија</vt:lpstr>
    </vt:vector>
  </TitlesOfParts>
  <Company>KBC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Goca Toncev</dc:creator>
  <cp:lastModifiedBy>Microsoft Office User</cp:lastModifiedBy>
  <cp:revision>203</cp:revision>
  <dcterms:created xsi:type="dcterms:W3CDTF">2010-02-20T10:21:26Z</dcterms:created>
  <dcterms:modified xsi:type="dcterms:W3CDTF">2023-02-07T11:38:38Z</dcterms:modified>
</cp:coreProperties>
</file>